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66" r:id="rId3"/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463"/>
    <a:srgbClr val="2D435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42FE-E00B-4FAF-8F73-F722060EB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951" y="978409"/>
            <a:ext cx="7880243" cy="2531555"/>
          </a:xfrm>
          <a:prstGeom prst="rect">
            <a:avLst/>
          </a:prstGeom>
        </p:spPr>
        <p:txBody>
          <a:bodyPr anchor="b"/>
          <a:lstStyle>
            <a:lvl1pPr algn="l"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1CCE2-4461-473E-B23C-34C8CCF04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951" y="3602038"/>
            <a:ext cx="7880243" cy="2277554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551A-CE2F-4E35-A714-B1F04D4B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C907-6594-4DFF-A32B-449C3BA9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76D75-E9DA-4660-AC52-51BA63FC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EFA84C-D756-4DC7-AA46-68D776F37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489855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561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999A10-4355-4A13-B008-196B21ABE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1951" y="483577"/>
            <a:ext cx="8360303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6D448-AFEA-4483-B0E4-00284052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1" y="978409"/>
            <a:ext cx="7880243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16234-4516-4303-8F60-A8127D89A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3145" y="3103132"/>
            <a:ext cx="7880243" cy="30929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5D50-A474-462B-A807-DF186B1C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F1DAF-2E2D-46ED-AA3E-3D2FE403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C771-EB13-4EB5-A0A2-3968C6AB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B596B8-8230-4695-8D76-F06AFA815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2918401"/>
            <a:ext cx="836030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3EBF93-5FD9-4F4E-8485-7B937145C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489855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38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B4D06-C7C6-4949-8EB2-F03ED999A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031283" y="978409"/>
            <a:ext cx="2210911" cy="51247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21B9D-8C11-4176-AF22-89F972E21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3474" y="978409"/>
            <a:ext cx="5442340" cy="51247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A9E1C-8E18-4A35-9BD8-427B1D14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6CDB-7BB6-4DD2-A626-6DA8E569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0403B-439E-449F-83B1-799EEC23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97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3735-A77F-440D-9448-6AE7C204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978408"/>
            <a:ext cx="7975854" cy="2157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6C6EE-D55E-454B-B28C-EC73D1DB4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A2905-6D2E-4319-9521-61452AB8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C7550-84E8-49D3-B419-6F5F327D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D2C6B-EA5D-4D97-BC84-6C860D5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3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B299E6-11CC-4181-86C3-528A13F1F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756" y="3922233"/>
            <a:ext cx="8360303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03473-0A64-4F9F-833B-8D64E390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978410"/>
            <a:ext cx="7886700" cy="2716769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3736-B424-40F2-B562-6DC10E5ED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950" y="4171446"/>
            <a:ext cx="7886700" cy="1918205"/>
          </a:xfrm>
        </p:spPr>
        <p:txBody>
          <a:bodyPr>
            <a:normAutofit/>
          </a:bodyPr>
          <a:lstStyle>
            <a:lvl1pPr marL="0" indent="0">
              <a:buNone/>
              <a:defRPr lang="en-US" sz="18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8851-37C0-478D-B722-D76C817D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E063E-66CE-4C18-91FA-D14AE052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66D3D-FD62-470C-BC3C-A03771A3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FF0049-0231-4557-A707-569556F0C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0756" y="3922232"/>
            <a:ext cx="836030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7A0DB1-87C8-4BF4-B2A2-F9CA6ED05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6368138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C29209-8A8F-48A7-8BA2-AFADA37CB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0756" y="6368138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47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66BE9C-AE7C-4C39-9694-C32D6939B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756" y="483577"/>
            <a:ext cx="8360303" cy="243482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CC42C-303A-4BDF-990A-2B07967B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978409"/>
            <a:ext cx="8360303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55CEF-353E-4E14-83AD-ACADDC08D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1951" y="3103132"/>
            <a:ext cx="4063913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ECEF-9654-4AC1-BF77-7BC602BBD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8341" y="3103132"/>
            <a:ext cx="4063913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22FC8-BC06-407B-A82B-DA62B33A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10/6/22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5B701-4E1F-48AA-8A3C-ED5DD915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BCA31-8AC7-46F5-BCAB-41D54DF8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BA86D8-2A29-4A0E-AEA0-39B41C418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2918401"/>
            <a:ext cx="836030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85E13E-918A-4D04-9E84-94148D7C8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489855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517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5E892-D975-4DD6-8583-A14DDBE8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74" y="978407"/>
            <a:ext cx="8358779" cy="1339584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F7700-CECC-4881-BE5C-A13CD825B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474" y="2500921"/>
            <a:ext cx="4009667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18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50766-520A-44C5-943E-569222B7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3474" y="3429000"/>
            <a:ext cx="4009667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F7E42-976A-4239-8006-D68538D4B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92841" y="2500921"/>
            <a:ext cx="4029413" cy="823912"/>
          </a:xfrm>
        </p:spPr>
        <p:txBody>
          <a:bodyPr anchor="b"/>
          <a:lstStyle>
            <a:lvl1pPr marL="0" indent="0">
              <a:buNone/>
              <a:defRPr lang="en-US" sz="18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CA329-951F-4391-ADC5-7EA320B77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92841" y="3429000"/>
            <a:ext cx="4029413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EC22A-DA46-460C-B865-D928C20A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10/6/22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2D647-42C5-4AB7-BB71-3A440657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474" y="6419089"/>
            <a:ext cx="30861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B2B67-714C-46DA-85E5-598B4244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2193" y="-7190"/>
            <a:ext cx="480060" cy="365125"/>
          </a:xfrm>
        </p:spPr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80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D4B6724-AB30-4E7C-BE2B-ECD94FF1B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756" y="3933312"/>
            <a:ext cx="8360303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D4BAB-2678-4A19-A575-C47CAF14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978409"/>
            <a:ext cx="7975854" cy="259150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7C89E-0ABD-4FD2-924C-894345AD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026CE-9CC8-403B-88B1-184D1653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3D616-3C18-401B-A792-E75149FD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C6F70-D800-4067-A36A-5BBFC8018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3933311"/>
            <a:ext cx="836030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B66CB6-8988-4FBA-8524-726765A5F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0756" y="6368138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7785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73F84-0C6B-4EF4-9405-C3898249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10/6/22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EC807-744E-4C5C-8B15-09AED3E5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BCB19-9F4B-474C-85C1-4A645A97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7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88B0-DD6B-449B-AE32-D3192081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74" y="978408"/>
            <a:ext cx="3215545" cy="2450592"/>
          </a:xfrm>
          <a:prstGeom prst="rect">
            <a:avLst/>
          </a:prstGeom>
        </p:spPr>
        <p:txBody>
          <a:bodyPr anchor="b"/>
          <a:lstStyle>
            <a:lvl1pPr>
              <a:defRPr lang="en-US" sz="405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2ED6-5B69-4B3B-BF96-3A75F210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0" y="987426"/>
            <a:ext cx="4834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4043-D45F-440A-A15D-2718A913E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474" y="3645074"/>
            <a:ext cx="3215545" cy="2223914"/>
          </a:xfrm>
        </p:spPr>
        <p:txBody>
          <a:bodyPr/>
          <a:lstStyle>
            <a:lvl1pPr marL="0" indent="0">
              <a:buNone/>
              <a:defRPr lang="en-US" sz="18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072DC-7326-43E7-806C-B690C439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10/6/22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89A0F-B8C6-4AA6-A9C4-4A454F422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7A616-A4F2-4FC5-88DE-B4E6BA54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3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B773D-D007-4687-BA9C-9F229829B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74" y="978408"/>
            <a:ext cx="3215545" cy="2450593"/>
          </a:xfrm>
          <a:prstGeom prst="rect">
            <a:avLst/>
          </a:prstGeom>
        </p:spPr>
        <p:txBody>
          <a:bodyPr anchor="b"/>
          <a:lstStyle>
            <a:lvl1pPr>
              <a:defRPr lang="en-US" sz="405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A75FC-78D2-4EF5-884F-11B7BACF7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834862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CE0BB-D335-4391-A23F-194C575C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474" y="3645074"/>
            <a:ext cx="3215545" cy="2223914"/>
          </a:xfrm>
        </p:spPr>
        <p:txBody>
          <a:bodyPr/>
          <a:lstStyle>
            <a:lvl1pPr marL="0" indent="0">
              <a:buNone/>
              <a:defRPr lang="en-US" sz="18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701E1-B97B-4DA5-B9AD-07B7C124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10/6/22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D9CF8-F42F-4618-9F26-8BFE5648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A2023-1ECA-4A96-BDC7-F7FA4368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97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87A535-3CAC-46BC-B2B2-3AE83EC3A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1" y="978409"/>
            <a:ext cx="7880243" cy="21530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BDBD-59EC-46ED-BE79-6D37B531D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951" y="3306871"/>
            <a:ext cx="7880243" cy="257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21F5C-FD3D-42C7-90F4-5ECE6FFCF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3474" y="1005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/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10/6/22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63D50-6D0B-4963-97B9-A32AE6323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3474" y="641908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B5E08-CAC3-4C87-B143-5F8956AE9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42193" y="1005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489855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6368138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12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1AB435-579B-7B43-9E1F-BC435FF59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0667"/>
            <a:ext cx="9144000" cy="57573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4DAF53D-A13B-0F8E-11F8-471C797754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0000"/>
          </a:blip>
          <a:srcRect l="16745" t="24982" r="-2" b="-1"/>
          <a:stretch/>
        </p:blipFill>
        <p:spPr>
          <a:xfrm>
            <a:off x="-1" y="1710266"/>
            <a:ext cx="9144001" cy="51477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DB8A58-B3F1-3F46-8B1F-61D360B56766}"/>
              </a:ext>
            </a:extLst>
          </p:cNvPr>
          <p:cNvSpPr/>
          <p:nvPr/>
        </p:nvSpPr>
        <p:spPr>
          <a:xfrm>
            <a:off x="0" y="0"/>
            <a:ext cx="9144000" cy="1151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841391-3030-934E-9365-5A6ACF01900A}"/>
              </a:ext>
            </a:extLst>
          </p:cNvPr>
          <p:cNvSpPr txBox="1"/>
          <p:nvPr/>
        </p:nvSpPr>
        <p:spPr>
          <a:xfrm>
            <a:off x="2387601" y="1896533"/>
            <a:ext cx="5164666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 We Neglected the Holy Spirit?</a:t>
            </a:r>
          </a:p>
          <a:p>
            <a:pPr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 False Teaching to Silence Sound Teaching?</a:t>
            </a:r>
          </a:p>
        </p:txBody>
      </p:sp>
    </p:spTree>
    <p:extLst>
      <p:ext uri="{BB962C8B-B14F-4D97-AF65-F5344CB8AC3E}">
        <p14:creationId xmlns:p14="http://schemas.microsoft.com/office/powerpoint/2010/main" val="206785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1AB435-579B-7B43-9E1F-BC435FF59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0667"/>
            <a:ext cx="9144000" cy="57573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4DAF53D-A13B-0F8E-11F8-471C797754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0000"/>
          </a:blip>
          <a:srcRect l="16745" t="24982" r="-2" b="-1"/>
          <a:stretch/>
        </p:blipFill>
        <p:spPr>
          <a:xfrm>
            <a:off x="-1" y="1710266"/>
            <a:ext cx="9144001" cy="51477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DB8A58-B3F1-3F46-8B1F-61D360B56766}"/>
              </a:ext>
            </a:extLst>
          </p:cNvPr>
          <p:cNvSpPr/>
          <p:nvPr/>
        </p:nvSpPr>
        <p:spPr>
          <a:xfrm>
            <a:off x="0" y="0"/>
            <a:ext cx="9144000" cy="1151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BADCA9-2B11-4E41-9398-D1F42AE71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733" y="152399"/>
            <a:ext cx="8432800" cy="1185333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Holy Spirit in Romans Eight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841391-3030-934E-9365-5A6ACF01900A}"/>
              </a:ext>
            </a:extLst>
          </p:cNvPr>
          <p:cNvSpPr txBox="1"/>
          <p:nvPr/>
        </p:nvSpPr>
        <p:spPr>
          <a:xfrm>
            <a:off x="2387601" y="1896533"/>
            <a:ext cx="516466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Calvinism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Can’t do right unless the Spirit enables us to obey</a:t>
            </a:r>
          </a:p>
          <a:p>
            <a:pPr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Pentecostalism</a:t>
            </a:r>
            <a:endParaRPr lang="en-US" sz="4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Miraculous gifts of the Holy Spirit continue</a:t>
            </a:r>
          </a:p>
          <a:p>
            <a:pPr>
              <a:spcAft>
                <a:spcPts val="600"/>
              </a:spcAft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Must Not Neglect Truth</a:t>
            </a:r>
            <a:endParaRPr lang="en-US" sz="4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97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1AB435-579B-7B43-9E1F-BC435FF59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0667"/>
            <a:ext cx="9144000" cy="57573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4DAF53D-A13B-0F8E-11F8-471C797754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0000"/>
          </a:blip>
          <a:srcRect l="16745" t="24982" r="-2" b="-1"/>
          <a:stretch/>
        </p:blipFill>
        <p:spPr>
          <a:xfrm>
            <a:off x="-1" y="1710266"/>
            <a:ext cx="9144001" cy="51477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DB8A58-B3F1-3F46-8B1F-61D360B56766}"/>
              </a:ext>
            </a:extLst>
          </p:cNvPr>
          <p:cNvSpPr/>
          <p:nvPr/>
        </p:nvSpPr>
        <p:spPr>
          <a:xfrm>
            <a:off x="0" y="0"/>
            <a:ext cx="9144000" cy="1151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BADCA9-2B11-4E41-9398-D1F42AE71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733" y="152399"/>
            <a:ext cx="8432800" cy="1185333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Holy Spirit in Romans Eight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841391-3030-934E-9365-5A6ACF01900A}"/>
              </a:ext>
            </a:extLst>
          </p:cNvPr>
          <p:cNvSpPr txBox="1"/>
          <p:nvPr/>
        </p:nvSpPr>
        <p:spPr>
          <a:xfrm>
            <a:off x="2387601" y="1896533"/>
            <a:ext cx="538479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Walking According to the Spirit (8:1-4)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Majority of MSS include 1b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Benefit: No Condemnation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Walking = Law of Spirit of Life = Fulfilling Righteous Requirement of Law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w/no Obedience?</a:t>
            </a:r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24B791-BCC5-5148-842F-6B0B6D423556}"/>
              </a:ext>
            </a:extLst>
          </p:cNvPr>
          <p:cNvSpPr txBox="1"/>
          <p:nvPr/>
        </p:nvSpPr>
        <p:spPr>
          <a:xfrm>
            <a:off x="304801" y="1879600"/>
            <a:ext cx="1405466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 b="1" dirty="0">
                <a:solidFill>
                  <a:srgbClr val="646463"/>
                </a:solidFill>
                <a:latin typeface="Cambria" panose="020405030504060302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622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1AB435-579B-7B43-9E1F-BC435FF59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0667"/>
            <a:ext cx="9144000" cy="57573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4DAF53D-A13B-0F8E-11F8-471C797754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0000"/>
          </a:blip>
          <a:srcRect l="16745" t="24982" r="-2" b="-1"/>
          <a:stretch/>
        </p:blipFill>
        <p:spPr>
          <a:xfrm>
            <a:off x="-1" y="1710266"/>
            <a:ext cx="9144001" cy="51477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DB8A58-B3F1-3F46-8B1F-61D360B56766}"/>
              </a:ext>
            </a:extLst>
          </p:cNvPr>
          <p:cNvSpPr/>
          <p:nvPr/>
        </p:nvSpPr>
        <p:spPr>
          <a:xfrm>
            <a:off x="0" y="0"/>
            <a:ext cx="9144000" cy="1151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BADCA9-2B11-4E41-9398-D1F42AE71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733" y="152399"/>
            <a:ext cx="8432800" cy="1185333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Holy Spirit in Romans Eight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841391-3030-934E-9365-5A6ACF01900A}"/>
              </a:ext>
            </a:extLst>
          </p:cNvPr>
          <p:cNvSpPr txBox="1"/>
          <p:nvPr/>
        </p:nvSpPr>
        <p:spPr>
          <a:xfrm>
            <a:off x="2387601" y="1896533"/>
            <a:ext cx="579119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Setting Mind on things of the Spirit (8:5-8)</a:t>
            </a:r>
            <a:endParaRPr lang="en-US" sz="4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Decision of Focus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Mindset: Flesh or Spirit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Carnal: Not Subject to Law—Not Ability But Definition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Inference: Spirit = Mindset Subject to Law (from Spirit)</a:t>
            </a:r>
            <a:endParaRPr lang="en-US" sz="4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24B791-BCC5-5148-842F-6B0B6D423556}"/>
              </a:ext>
            </a:extLst>
          </p:cNvPr>
          <p:cNvSpPr txBox="1"/>
          <p:nvPr/>
        </p:nvSpPr>
        <p:spPr>
          <a:xfrm>
            <a:off x="304801" y="1879600"/>
            <a:ext cx="1405466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 b="1" dirty="0">
                <a:solidFill>
                  <a:srgbClr val="646463"/>
                </a:solidFill>
                <a:latin typeface="Cambria" panose="020405030504060302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4686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1AB435-579B-7B43-9E1F-BC435FF59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0667"/>
            <a:ext cx="9144000" cy="57573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4DAF53D-A13B-0F8E-11F8-471C797754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0000"/>
          </a:blip>
          <a:srcRect l="16745" t="24982" r="-2" b="-1"/>
          <a:stretch/>
        </p:blipFill>
        <p:spPr>
          <a:xfrm>
            <a:off x="-1" y="1710266"/>
            <a:ext cx="9144001" cy="51477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DB8A58-B3F1-3F46-8B1F-61D360B56766}"/>
              </a:ext>
            </a:extLst>
          </p:cNvPr>
          <p:cNvSpPr/>
          <p:nvPr/>
        </p:nvSpPr>
        <p:spPr>
          <a:xfrm>
            <a:off x="0" y="0"/>
            <a:ext cx="9144000" cy="1151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BADCA9-2B11-4E41-9398-D1F42AE71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733" y="152399"/>
            <a:ext cx="8432800" cy="1185333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Holy Spirit in Romans Eight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841391-3030-934E-9365-5A6ACF01900A}"/>
              </a:ext>
            </a:extLst>
          </p:cNvPr>
          <p:cNvSpPr txBox="1"/>
          <p:nvPr/>
        </p:nvSpPr>
        <p:spPr>
          <a:xfrm>
            <a:off x="2387601" y="1896533"/>
            <a:ext cx="612986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God in the Christian (8:9-11)</a:t>
            </a:r>
            <a:endParaRPr lang="en-US" sz="4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0838" indent="-350838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Flesh (not w/body) = Mindset</a:t>
            </a:r>
          </a:p>
          <a:p>
            <a:pPr marL="350838" indent="-350838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(not w/o body; not possessed) = Mindset</a:t>
            </a:r>
          </a:p>
          <a:p>
            <a:pPr marL="350838" indent="-350838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God in; Christ in; Spirit in You</a:t>
            </a:r>
          </a:p>
          <a:p>
            <a:pPr marL="350838" indent="-350838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Benefits: You are His; spiritual life; life to mortal body (resurrection). </a:t>
            </a:r>
            <a:endParaRPr lang="en-US" sz="4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24B791-BCC5-5148-842F-6B0B6D423556}"/>
              </a:ext>
            </a:extLst>
          </p:cNvPr>
          <p:cNvSpPr txBox="1"/>
          <p:nvPr/>
        </p:nvSpPr>
        <p:spPr>
          <a:xfrm>
            <a:off x="304801" y="1879600"/>
            <a:ext cx="1405466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 b="1" dirty="0">
                <a:solidFill>
                  <a:srgbClr val="646463"/>
                </a:solidFill>
                <a:latin typeface="Cambria" panose="020405030504060302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296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1AB435-579B-7B43-9E1F-BC435FF59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0667"/>
            <a:ext cx="9144000" cy="57573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4DAF53D-A13B-0F8E-11F8-471C797754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0000"/>
          </a:blip>
          <a:srcRect l="16745" t="24982" r="-2" b="-1"/>
          <a:stretch/>
        </p:blipFill>
        <p:spPr>
          <a:xfrm>
            <a:off x="-1" y="1710266"/>
            <a:ext cx="9144001" cy="51477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DB8A58-B3F1-3F46-8B1F-61D360B56766}"/>
              </a:ext>
            </a:extLst>
          </p:cNvPr>
          <p:cNvSpPr/>
          <p:nvPr/>
        </p:nvSpPr>
        <p:spPr>
          <a:xfrm>
            <a:off x="0" y="0"/>
            <a:ext cx="9144000" cy="1151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BADCA9-2B11-4E41-9398-D1F42AE71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733" y="152399"/>
            <a:ext cx="8432800" cy="1185333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Holy Spirit in Romans Eight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841391-3030-934E-9365-5A6ACF01900A}"/>
              </a:ext>
            </a:extLst>
          </p:cNvPr>
          <p:cNvSpPr txBox="1"/>
          <p:nvPr/>
        </p:nvSpPr>
        <p:spPr>
          <a:xfrm>
            <a:off x="2387601" y="1896533"/>
            <a:ext cx="624839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Being Led by the Spirit  (8:12-17)</a:t>
            </a:r>
            <a:endParaRPr lang="en-US" sz="4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Consequence Flesh: Sp. Death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“By the Spirit” Kill Deeds?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Led by Spirit &gt; Sons of God = Walk in Spirit (v. 5) = Mindset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“Abba, Father” = Mindset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Spirit causes, not a Witness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24B791-BCC5-5148-842F-6B0B6D423556}"/>
              </a:ext>
            </a:extLst>
          </p:cNvPr>
          <p:cNvSpPr txBox="1"/>
          <p:nvPr/>
        </p:nvSpPr>
        <p:spPr>
          <a:xfrm>
            <a:off x="304801" y="1879600"/>
            <a:ext cx="1405466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 b="1" dirty="0">
                <a:solidFill>
                  <a:srgbClr val="646463"/>
                </a:solidFill>
                <a:latin typeface="Cambria" panose="020405030504060302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52594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1AB435-579B-7B43-9E1F-BC435FF59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0667"/>
            <a:ext cx="9144000" cy="57573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4DAF53D-A13B-0F8E-11F8-471C797754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0000"/>
          </a:blip>
          <a:srcRect l="16745" t="24982" r="-2" b="-1"/>
          <a:stretch/>
        </p:blipFill>
        <p:spPr>
          <a:xfrm>
            <a:off x="-1" y="1710266"/>
            <a:ext cx="9144001" cy="51477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DB8A58-B3F1-3F46-8B1F-61D360B56766}"/>
              </a:ext>
            </a:extLst>
          </p:cNvPr>
          <p:cNvSpPr/>
          <p:nvPr/>
        </p:nvSpPr>
        <p:spPr>
          <a:xfrm>
            <a:off x="0" y="0"/>
            <a:ext cx="9144000" cy="1151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BADCA9-2B11-4E41-9398-D1F42AE71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733" y="152399"/>
            <a:ext cx="8432800" cy="1185333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Holy Spirit in Romans Eight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841391-3030-934E-9365-5A6ACF01900A}"/>
              </a:ext>
            </a:extLst>
          </p:cNvPr>
          <p:cNvSpPr txBox="1"/>
          <p:nvPr/>
        </p:nvSpPr>
        <p:spPr>
          <a:xfrm>
            <a:off x="2387602" y="1896533"/>
            <a:ext cx="614679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Firstfruits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Spirit (8:18-25)</a:t>
            </a:r>
            <a:endParaRPr lang="en-US" sz="4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Context: hope in suffering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Miraculous Gifts? Perhaps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Spirit reveals promise of hope &gt; causes groaning for deliverance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Firstfruits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first who have received revelation of gospel</a:t>
            </a:r>
            <a:endParaRPr lang="en-US" sz="4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24B791-BCC5-5148-842F-6B0B6D423556}"/>
              </a:ext>
            </a:extLst>
          </p:cNvPr>
          <p:cNvSpPr txBox="1"/>
          <p:nvPr/>
        </p:nvSpPr>
        <p:spPr>
          <a:xfrm>
            <a:off x="304801" y="1879600"/>
            <a:ext cx="1405466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 b="1" dirty="0">
                <a:solidFill>
                  <a:srgbClr val="646463"/>
                </a:solidFill>
                <a:latin typeface="Cambria" panose="020405030504060302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4782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1AB435-579B-7B43-9E1F-BC435FF59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0667"/>
            <a:ext cx="9144000" cy="57573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4DAF53D-A13B-0F8E-11F8-471C797754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0000"/>
          </a:blip>
          <a:srcRect l="16745" t="24982" r="-2" b="-1"/>
          <a:stretch/>
        </p:blipFill>
        <p:spPr>
          <a:xfrm>
            <a:off x="-1" y="1710266"/>
            <a:ext cx="9144001" cy="51477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DB8A58-B3F1-3F46-8B1F-61D360B56766}"/>
              </a:ext>
            </a:extLst>
          </p:cNvPr>
          <p:cNvSpPr/>
          <p:nvPr/>
        </p:nvSpPr>
        <p:spPr>
          <a:xfrm>
            <a:off x="0" y="0"/>
            <a:ext cx="9144000" cy="1151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BADCA9-2B11-4E41-9398-D1F42AE71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733" y="152399"/>
            <a:ext cx="8432800" cy="1185333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Holy Spirit in Romans Eight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841391-3030-934E-9365-5A6ACF01900A}"/>
              </a:ext>
            </a:extLst>
          </p:cNvPr>
          <p:cNvSpPr txBox="1"/>
          <p:nvPr/>
        </p:nvSpPr>
        <p:spPr>
          <a:xfrm>
            <a:off x="2387601" y="1896533"/>
            <a:ext cx="628226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Intercession of the Spirit (8:26-30)</a:t>
            </a:r>
            <a:endParaRPr lang="en-US" sz="4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like Jesus (v. 34; 1 Tim. 2:5; Heb. 9:15; 7:25)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HS language (not uttered)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Searching Hearts (v. 16; 1 Chron. 28:9; Prov. 20:27)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God foreknows searched hearts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24B791-BCC5-5148-842F-6B0B6D423556}"/>
              </a:ext>
            </a:extLst>
          </p:cNvPr>
          <p:cNvSpPr txBox="1"/>
          <p:nvPr/>
        </p:nvSpPr>
        <p:spPr>
          <a:xfrm>
            <a:off x="304801" y="1879600"/>
            <a:ext cx="1405466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 b="1" dirty="0">
                <a:solidFill>
                  <a:srgbClr val="646463"/>
                </a:solidFill>
                <a:latin typeface="Cambria" panose="020405030504060302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28378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1AB435-579B-7B43-9E1F-BC435FF59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0667"/>
            <a:ext cx="9144000" cy="57573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4DAF53D-A13B-0F8E-11F8-471C797754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0000"/>
          </a:blip>
          <a:srcRect l="16745" t="24982" r="-2" b="-1"/>
          <a:stretch/>
        </p:blipFill>
        <p:spPr>
          <a:xfrm>
            <a:off x="-1" y="1710266"/>
            <a:ext cx="9144001" cy="51477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DB8A58-B3F1-3F46-8B1F-61D360B56766}"/>
              </a:ext>
            </a:extLst>
          </p:cNvPr>
          <p:cNvSpPr/>
          <p:nvPr/>
        </p:nvSpPr>
        <p:spPr>
          <a:xfrm>
            <a:off x="0" y="0"/>
            <a:ext cx="9144000" cy="1151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BADCA9-2B11-4E41-9398-D1F42AE71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733" y="152399"/>
            <a:ext cx="8432800" cy="1185333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Holy Spirit in Romans Eight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841391-3030-934E-9365-5A6ACF01900A}"/>
              </a:ext>
            </a:extLst>
          </p:cNvPr>
          <p:cNvSpPr txBox="1"/>
          <p:nvPr/>
        </p:nvSpPr>
        <p:spPr>
          <a:xfrm>
            <a:off x="2387601" y="1896533"/>
            <a:ext cx="643466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God Is For Is Us, Who Can Be against Us? (8:31-39)</a:t>
            </a:r>
            <a:endParaRPr lang="en-US" sz="4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Less focus on Holy Spirit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Emphasis on encouragement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Inference: God knows our hearts; our sufferings; if we are Christ’s no need to fear; nothing can separate us from God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24B791-BCC5-5148-842F-6B0B6D423556}"/>
              </a:ext>
            </a:extLst>
          </p:cNvPr>
          <p:cNvSpPr txBox="1"/>
          <p:nvPr/>
        </p:nvSpPr>
        <p:spPr>
          <a:xfrm>
            <a:off x="304801" y="1879600"/>
            <a:ext cx="1405466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 b="1" dirty="0">
                <a:solidFill>
                  <a:srgbClr val="646463"/>
                </a:solidFill>
                <a:latin typeface="Cambria" panose="020405030504060302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42460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  <p:bldP spid="8" grpId="0"/>
    </p:bldLst>
  </p:timing>
</p:sld>
</file>

<file path=ppt/theme/theme1.xml><?xml version="1.0" encoding="utf-8"?>
<a:theme xmlns:a="http://schemas.openxmlformats.org/drawingml/2006/main" name="LevelVTI">
  <a:themeElements>
    <a:clrScheme name="AnalogousFromLightSeedRightStep">
      <a:dk1>
        <a:srgbClr val="000000"/>
      </a:dk1>
      <a:lt1>
        <a:srgbClr val="FFFFFF"/>
      </a:lt1>
      <a:dk2>
        <a:srgbClr val="243141"/>
      </a:dk2>
      <a:lt2>
        <a:srgbClr val="E2E3E8"/>
      </a:lt2>
      <a:accent1>
        <a:srgbClr val="AAA180"/>
      </a:accent1>
      <a:accent2>
        <a:srgbClr val="9CA671"/>
      </a:accent2>
      <a:accent3>
        <a:srgbClr val="8FA880"/>
      </a:accent3>
      <a:accent4>
        <a:srgbClr val="76AD78"/>
      </a:accent4>
      <a:accent5>
        <a:srgbClr val="81AB94"/>
      </a:accent5>
      <a:accent6>
        <a:srgbClr val="74AAA2"/>
      </a:accent6>
      <a:hlink>
        <a:srgbClr val="6978AE"/>
      </a:hlink>
      <a:folHlink>
        <a:srgbClr val="7F7F7F"/>
      </a:folHlink>
    </a:clrScheme>
    <a:fontScheme name="Seaford">
      <a:majorFont>
        <a:latin typeface="Seaford"/>
        <a:ea typeface=""/>
        <a:cs typeface=""/>
      </a:majorFont>
      <a:minorFont>
        <a:latin typeface="Seafor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velVTI" id="{64F43929-0387-4D33-907F-72B939BCAF99}" vid="{D804DF84-3298-4A39-BA0E-21F83D68BC2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418</Words>
  <Application>Microsoft Macintosh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Seaford</vt:lpstr>
      <vt:lpstr>LevelVTI</vt:lpstr>
      <vt:lpstr>PowerPoint Presentation</vt:lpstr>
      <vt:lpstr>The Holy Spirit in Romans Eight</vt:lpstr>
      <vt:lpstr>The Holy Spirit in Romans Eight</vt:lpstr>
      <vt:lpstr>The Holy Spirit in Romans Eight</vt:lpstr>
      <vt:lpstr>The Holy Spirit in Romans Eight</vt:lpstr>
      <vt:lpstr>The Holy Spirit in Romans Eight</vt:lpstr>
      <vt:lpstr>The Holy Spirit in Romans Eight</vt:lpstr>
      <vt:lpstr>The Holy Spirit in Romans Eight</vt:lpstr>
      <vt:lpstr>The Holy Spirit in Romans Eight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17</cp:revision>
  <cp:lastPrinted>2022-09-24T23:37:47Z</cp:lastPrinted>
  <dcterms:created xsi:type="dcterms:W3CDTF">2022-09-24T21:11:34Z</dcterms:created>
  <dcterms:modified xsi:type="dcterms:W3CDTF">2022-10-06T18:56:10Z</dcterms:modified>
</cp:coreProperties>
</file>