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97"/>
  </p:normalViewPr>
  <p:slideViewPr>
    <p:cSldViewPr snapToGrid="0" snapToObjects="1">
      <p:cViewPr varScale="1">
        <p:scale>
          <a:sx n="80" d="100"/>
          <a:sy n="80" d="100"/>
        </p:scale>
        <p:origin x="1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87E06-CBBB-C64C-AB11-2BE55DFBFEE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50494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87E06-CBBB-C64C-AB11-2BE55DFBFEE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246710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87E06-CBBB-C64C-AB11-2BE55DFBFEE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222094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87E06-CBBB-C64C-AB11-2BE55DFBFEE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16551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87E06-CBBB-C64C-AB11-2BE55DFBFEE0}" type="datetimeFigureOut">
              <a:rPr lang="en-US" smtClean="0"/>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167798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87E06-CBBB-C64C-AB11-2BE55DFBFEE0}"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294844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87E06-CBBB-C64C-AB11-2BE55DFBFEE0}" type="datetimeFigureOut">
              <a:rPr lang="en-US" smtClean="0"/>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423102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87E06-CBBB-C64C-AB11-2BE55DFBFEE0}" type="datetimeFigureOut">
              <a:rPr lang="en-US" smtClean="0"/>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402897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87E06-CBBB-C64C-AB11-2BE55DFBFEE0}" type="datetimeFigureOut">
              <a:rPr lang="en-US" smtClean="0"/>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360262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E87E06-CBBB-C64C-AB11-2BE55DFBFEE0}"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344441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E87E06-CBBB-C64C-AB11-2BE55DFBFEE0}" type="datetimeFigureOut">
              <a:rPr lang="en-US" smtClean="0"/>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1204B-8A5D-6D4C-AF7A-013B7E8E1590}" type="slidenum">
              <a:rPr lang="en-US" smtClean="0"/>
              <a:t>‹#›</a:t>
            </a:fld>
            <a:endParaRPr lang="en-US"/>
          </a:p>
        </p:txBody>
      </p:sp>
    </p:spTree>
    <p:extLst>
      <p:ext uri="{BB962C8B-B14F-4D97-AF65-F5344CB8AC3E}">
        <p14:creationId xmlns:p14="http://schemas.microsoft.com/office/powerpoint/2010/main" val="405127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A789C2-5466-5D46-AC27-4A932A308D63}"/>
              </a:ext>
            </a:extLst>
          </p:cNvPr>
          <p:cNvGrpSpPr/>
          <p:nvPr userDrawn="1"/>
        </p:nvGrpSpPr>
        <p:grpSpPr>
          <a:xfrm>
            <a:off x="3048" y="0"/>
            <a:ext cx="9177756" cy="6858000"/>
            <a:chOff x="3048" y="0"/>
            <a:chExt cx="9177756" cy="6858000"/>
          </a:xfrm>
        </p:grpSpPr>
        <p:pic>
          <p:nvPicPr>
            <p:cNvPr id="8" name="Picture 7" descr="Watercolor abstract background">
              <a:extLst>
                <a:ext uri="{FF2B5EF4-FFF2-40B4-BE49-F238E27FC236}">
                  <a16:creationId xmlns:a16="http://schemas.microsoft.com/office/drawing/2014/main" id="{7E666101-C7E2-8340-9259-461E9246A994}"/>
                </a:ext>
              </a:extLst>
            </p:cNvPr>
            <p:cNvPicPr>
              <a:picLocks noChangeAspect="1"/>
            </p:cNvPicPr>
            <p:nvPr/>
          </p:nvPicPr>
          <p:blipFill rotWithShape="1">
            <a:blip r:embed="rId13">
              <a:alphaModFix amt="60000"/>
              <a:extLst>
                <a:ext uri="{BEBA8EAE-BF5A-486C-A8C5-ECC9F3942E4B}">
                  <a14:imgProps xmlns:a14="http://schemas.microsoft.com/office/drawing/2010/main">
                    <a14:imgLayer r:embed="rId14">
                      <a14:imgEffect>
                        <a14:brightnessContrast bright="-37000"/>
                      </a14:imgEffect>
                    </a14:imgLayer>
                  </a14:imgProps>
                </a:ext>
              </a:extLst>
            </a:blip>
            <a:srcRect t="6851" r="-1" b="13639"/>
            <a:stretch/>
          </p:blipFill>
          <p:spPr>
            <a:xfrm>
              <a:off x="3048" y="0"/>
              <a:ext cx="9177756" cy="6856623"/>
            </a:xfrm>
            <a:prstGeom prst="rect">
              <a:avLst/>
            </a:prstGeom>
          </p:spPr>
        </p:pic>
        <p:pic>
          <p:nvPicPr>
            <p:cNvPr id="9" name="Picture 8">
              <a:extLst>
                <a:ext uri="{FF2B5EF4-FFF2-40B4-BE49-F238E27FC236}">
                  <a16:creationId xmlns:a16="http://schemas.microsoft.com/office/drawing/2014/main" id="{20B0D8F4-E450-1C42-B4EF-2E18A35BD3F2}"/>
                </a:ext>
              </a:extLst>
            </p:cNvPr>
            <p:cNvPicPr>
              <a:picLocks noChangeAspect="1"/>
            </p:cNvPicPr>
            <p:nvPr/>
          </p:nvPicPr>
          <p:blipFill>
            <a:blip r:embed="rId15"/>
            <a:stretch>
              <a:fillRect/>
            </a:stretch>
          </p:blipFill>
          <p:spPr>
            <a:xfrm>
              <a:off x="3898900" y="0"/>
              <a:ext cx="5245100" cy="6858000"/>
            </a:xfrm>
            <a:prstGeom prst="rect">
              <a:avLst/>
            </a:prstGeom>
          </p:spPr>
        </p:pic>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87E06-CBBB-C64C-AB11-2BE55DFBFEE0}" type="datetimeFigureOut">
              <a:rPr lang="en-US" smtClean="0"/>
              <a:t>3/24/22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1204B-8A5D-6D4C-AF7A-013B7E8E1590}" type="slidenum">
              <a:rPr lang="en-US" smtClean="0"/>
              <a:t>‹#›</a:t>
            </a:fld>
            <a:endParaRPr lang="en-US"/>
          </a:p>
        </p:txBody>
      </p:sp>
    </p:spTree>
    <p:extLst>
      <p:ext uri="{BB962C8B-B14F-4D97-AF65-F5344CB8AC3E}">
        <p14:creationId xmlns:p14="http://schemas.microsoft.com/office/powerpoint/2010/main" val="336320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43919" y="1673817"/>
            <a:ext cx="7811146" cy="4662815"/>
          </a:xfrm>
          <a:prstGeom prst="rect">
            <a:avLst/>
          </a:prstGeom>
          <a:noFill/>
        </p:spPr>
        <p:txBody>
          <a:bodyPr wrap="square" rtlCol="0">
            <a:spAutoFit/>
          </a:bodyPr>
          <a:lstStyle/>
          <a:p>
            <a:r>
              <a:rPr lang="en-US" sz="3300" b="1" dirty="0">
                <a:solidFill>
                  <a:schemeClr val="bg1"/>
                </a:solidFill>
                <a:latin typeface="Calibri" panose="020F0502020204030204" pitchFamily="34" charset="0"/>
                <a:cs typeface="Calibri" panose="020F0502020204030204" pitchFamily="34" charset="0"/>
              </a:rPr>
              <a:t>And Jesus came and spoke to them, saying, “All authority has been given to Me in heaven and on earth. Go therefore and make disciples of all the nations, baptizing them in the name of the Father and of the Son and of the Holy Spirit, teaching them to observe all things that I have commanded you; and lo, I am with you always, even to the end of the age.” Amen.</a:t>
            </a:r>
          </a:p>
        </p:txBody>
      </p:sp>
      <p:sp>
        <p:nvSpPr>
          <p:cNvPr id="6" name="TextBox 5">
            <a:extLst>
              <a:ext uri="{FF2B5EF4-FFF2-40B4-BE49-F238E27FC236}">
                <a16:creationId xmlns:a16="http://schemas.microsoft.com/office/drawing/2014/main" id="{8757BDEC-1A17-6D46-A98E-6476E946EDA9}"/>
              </a:ext>
            </a:extLst>
          </p:cNvPr>
          <p:cNvSpPr txBox="1"/>
          <p:nvPr/>
        </p:nvSpPr>
        <p:spPr>
          <a:xfrm>
            <a:off x="697424" y="418454"/>
            <a:ext cx="7656162" cy="923330"/>
          </a:xfrm>
          <a:prstGeom prst="rect">
            <a:avLst/>
          </a:prstGeom>
          <a:noFill/>
        </p:spPr>
        <p:txBody>
          <a:bodyPr wrap="square" rtlCol="0">
            <a:spAutoFit/>
          </a:bodyPr>
          <a:lstStyle/>
          <a:p>
            <a:pPr algn="ctr"/>
            <a:r>
              <a:rPr lang="en-US" sz="5400" b="1" dirty="0">
                <a:solidFill>
                  <a:schemeClr val="bg1"/>
                </a:solidFill>
              </a:rPr>
              <a:t>Matthew 28:18-20</a:t>
            </a:r>
          </a:p>
        </p:txBody>
      </p:sp>
    </p:spTree>
    <p:extLst>
      <p:ext uri="{BB962C8B-B14F-4D97-AF65-F5344CB8AC3E}">
        <p14:creationId xmlns:p14="http://schemas.microsoft.com/office/powerpoint/2010/main" val="300078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1988610"/>
            <a:ext cx="7811146" cy="2390398"/>
          </a:xfrm>
          <a:prstGeom prst="rect">
            <a:avLst/>
          </a:prstGeom>
          <a:noFill/>
        </p:spPr>
        <p:txBody>
          <a:bodyPr wrap="square" rtlCol="0">
            <a:spAutoFit/>
          </a:bodyPr>
          <a:lstStyle/>
          <a:p>
            <a:pPr marL="458788" indent="-458788">
              <a:spcAft>
                <a:spcPts val="1200"/>
              </a:spcAft>
            </a:pPr>
            <a:r>
              <a:rPr lang="en-US" sz="4800" b="1" dirty="0">
                <a:solidFill>
                  <a:schemeClr val="bg1"/>
                </a:solidFill>
                <a:latin typeface="Calibri" panose="020F0502020204030204" pitchFamily="34" charset="0"/>
                <a:cs typeface="Calibri" panose="020F0502020204030204" pitchFamily="34" charset="0"/>
              </a:rPr>
              <a:t>5. See Jesus in His love.</a:t>
            </a:r>
          </a:p>
          <a:p>
            <a:pPr marL="14288" indent="-14288" algn="ctr">
              <a:spcAft>
                <a:spcPts val="400"/>
              </a:spcAft>
            </a:pPr>
            <a:r>
              <a:rPr lang="en-US" sz="4400" b="1" dirty="0">
                <a:solidFill>
                  <a:schemeClr val="bg1"/>
                </a:solidFill>
                <a:latin typeface="Calibri" panose="020F0502020204030204" pitchFamily="34" charset="0"/>
                <a:cs typeface="Calibri" panose="020F0502020204030204" pitchFamily="34" charset="0"/>
              </a:rPr>
              <a:t>John 15:13</a:t>
            </a:r>
          </a:p>
          <a:p>
            <a:pPr marL="14288" indent="-14288" algn="ctr">
              <a:spcAft>
                <a:spcPts val="400"/>
              </a:spcAft>
            </a:pPr>
            <a:r>
              <a:rPr lang="en-US" sz="4400" b="1" dirty="0">
                <a:solidFill>
                  <a:schemeClr val="bg1"/>
                </a:solidFill>
                <a:latin typeface="Calibri" panose="020F0502020204030204" pitchFamily="34" charset="0"/>
                <a:cs typeface="Calibri" panose="020F0502020204030204" pitchFamily="34" charset="0"/>
              </a:rPr>
              <a:t>1 John 3:16</a:t>
            </a:r>
          </a:p>
        </p:txBody>
      </p:sp>
      <p:sp>
        <p:nvSpPr>
          <p:cNvPr id="6" name="TextBox 5">
            <a:extLst>
              <a:ext uri="{FF2B5EF4-FFF2-40B4-BE49-F238E27FC236}">
                <a16:creationId xmlns:a16="http://schemas.microsoft.com/office/drawing/2014/main" id="{8757BDEC-1A17-6D46-A98E-6476E946EDA9}"/>
              </a:ext>
            </a:extLst>
          </p:cNvPr>
          <p:cNvSpPr txBox="1"/>
          <p:nvPr/>
        </p:nvSpPr>
        <p:spPr>
          <a:xfrm>
            <a:off x="697424" y="418454"/>
            <a:ext cx="7656162" cy="1015663"/>
          </a:xfrm>
          <a:prstGeom prst="rect">
            <a:avLst/>
          </a:prstGeom>
          <a:noFill/>
        </p:spPr>
        <p:txBody>
          <a:bodyPr wrap="square" rtlCol="0">
            <a:spAutoFit/>
          </a:bodyPr>
          <a:lstStyle/>
          <a:p>
            <a:pPr algn="ctr"/>
            <a:r>
              <a:rPr lang="en-US" sz="6000" b="1" dirty="0">
                <a:solidFill>
                  <a:schemeClr val="bg1"/>
                </a:solidFill>
              </a:rPr>
              <a:t>Where Is Jesus?</a:t>
            </a:r>
          </a:p>
        </p:txBody>
      </p:sp>
    </p:spTree>
    <p:extLst>
      <p:ext uri="{BB962C8B-B14F-4D97-AF65-F5344CB8AC3E}">
        <p14:creationId xmlns:p14="http://schemas.microsoft.com/office/powerpoint/2010/main" val="116815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1988610"/>
            <a:ext cx="7811146" cy="3970318"/>
          </a:xfrm>
          <a:prstGeom prst="rect">
            <a:avLst/>
          </a:prstGeom>
          <a:noFill/>
        </p:spPr>
        <p:txBody>
          <a:bodyPr wrap="square" rtlCol="0">
            <a:spAutoFit/>
          </a:bodyPr>
          <a:lstStyle/>
          <a:p>
            <a:pPr algn="ctr">
              <a:spcAft>
                <a:spcPts val="1200"/>
              </a:spcAft>
            </a:pPr>
            <a:r>
              <a:rPr lang="en-US" sz="3600" b="1" dirty="0">
                <a:solidFill>
                  <a:schemeClr val="bg1"/>
                </a:solidFill>
                <a:latin typeface="Calibri" panose="020F0502020204030204" pitchFamily="34" charset="0"/>
                <a:cs typeface="Calibri" panose="020F0502020204030204" pitchFamily="34" charset="0"/>
              </a:rPr>
              <a:t>We doubt because of:</a:t>
            </a:r>
          </a:p>
          <a:p>
            <a:pPr algn="ctr">
              <a:spcAft>
                <a:spcPts val="1200"/>
              </a:spcAft>
            </a:pPr>
            <a:r>
              <a:rPr lang="en-US" sz="4400" b="1" dirty="0">
                <a:solidFill>
                  <a:schemeClr val="bg1"/>
                </a:solidFill>
                <a:latin typeface="Calibri" panose="020F0502020204030204" pitchFamily="34" charset="0"/>
                <a:cs typeface="Calibri" panose="020F0502020204030204" pitchFamily="34" charset="0"/>
              </a:rPr>
              <a:t>Unfulfilled Expectations</a:t>
            </a:r>
          </a:p>
          <a:p>
            <a:pPr algn="ctr">
              <a:spcAft>
                <a:spcPts val="1200"/>
              </a:spcAft>
            </a:pPr>
            <a:r>
              <a:rPr lang="en-US" sz="4400" b="1" dirty="0">
                <a:solidFill>
                  <a:schemeClr val="bg1"/>
                </a:solidFill>
                <a:latin typeface="Calibri" panose="020F0502020204030204" pitchFamily="34" charset="0"/>
                <a:cs typeface="Calibri" panose="020F0502020204030204" pitchFamily="34" charset="0"/>
              </a:rPr>
              <a:t>Feeling Abandoned</a:t>
            </a:r>
          </a:p>
          <a:p>
            <a:pPr algn="ctr">
              <a:spcAft>
                <a:spcPts val="1200"/>
              </a:spcAft>
            </a:pPr>
            <a:r>
              <a:rPr lang="en-US" sz="4400" b="1" dirty="0">
                <a:solidFill>
                  <a:schemeClr val="bg1"/>
                </a:solidFill>
                <a:latin typeface="Calibri" panose="020F0502020204030204" pitchFamily="34" charset="0"/>
                <a:cs typeface="Calibri" panose="020F0502020204030204" pitchFamily="34" charset="0"/>
              </a:rPr>
              <a:t>Feeling Inadequate</a:t>
            </a:r>
          </a:p>
          <a:p>
            <a:pPr algn="ctr">
              <a:spcAft>
                <a:spcPts val="1200"/>
              </a:spcAft>
            </a:pPr>
            <a:r>
              <a:rPr lang="en-US" sz="4400" b="1" dirty="0">
                <a:solidFill>
                  <a:schemeClr val="bg1"/>
                </a:solidFill>
                <a:latin typeface="Calibri" panose="020F0502020204030204" pitchFamily="34" charset="0"/>
                <a:cs typeface="Calibri" panose="020F0502020204030204" pitchFamily="34" charset="0"/>
              </a:rPr>
              <a:t>Opposition</a:t>
            </a:r>
          </a:p>
        </p:txBody>
      </p:sp>
      <p:sp>
        <p:nvSpPr>
          <p:cNvPr id="6" name="TextBox 5">
            <a:extLst>
              <a:ext uri="{FF2B5EF4-FFF2-40B4-BE49-F238E27FC236}">
                <a16:creationId xmlns:a16="http://schemas.microsoft.com/office/drawing/2014/main" id="{8757BDEC-1A17-6D46-A98E-6476E946EDA9}"/>
              </a:ext>
            </a:extLst>
          </p:cNvPr>
          <p:cNvSpPr txBox="1"/>
          <p:nvPr/>
        </p:nvSpPr>
        <p:spPr>
          <a:xfrm>
            <a:off x="697424" y="418454"/>
            <a:ext cx="7656162" cy="1015663"/>
          </a:xfrm>
          <a:prstGeom prst="rect">
            <a:avLst/>
          </a:prstGeom>
          <a:noFill/>
        </p:spPr>
        <p:txBody>
          <a:bodyPr wrap="square" rtlCol="0">
            <a:spAutoFit/>
          </a:bodyPr>
          <a:lstStyle/>
          <a:p>
            <a:pPr algn="ctr"/>
            <a:r>
              <a:rPr lang="en-US" sz="6000" b="1" dirty="0">
                <a:solidFill>
                  <a:schemeClr val="bg1"/>
                </a:solidFill>
              </a:rPr>
              <a:t>Where Is Jesus?</a:t>
            </a:r>
          </a:p>
        </p:txBody>
      </p:sp>
    </p:spTree>
    <p:extLst>
      <p:ext uri="{BB962C8B-B14F-4D97-AF65-F5344CB8AC3E}">
        <p14:creationId xmlns:p14="http://schemas.microsoft.com/office/powerpoint/2010/main" val="102021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1988610"/>
            <a:ext cx="7811146" cy="4565352"/>
          </a:xfrm>
          <a:prstGeom prst="rect">
            <a:avLst/>
          </a:prstGeom>
          <a:noFill/>
        </p:spPr>
        <p:txBody>
          <a:bodyPr wrap="square" rtlCol="0">
            <a:spAutoFit/>
          </a:bodyPr>
          <a:lstStyle/>
          <a:p>
            <a:pPr algn="ctr">
              <a:spcAft>
                <a:spcPts val="400"/>
              </a:spcAft>
            </a:pPr>
            <a:r>
              <a:rPr lang="en-US" sz="3200" b="1" dirty="0">
                <a:solidFill>
                  <a:schemeClr val="bg1"/>
                </a:solidFill>
                <a:latin typeface="Calibri" panose="020F0502020204030204" pitchFamily="34" charset="0"/>
                <a:cs typeface="Calibri" panose="020F0502020204030204" pitchFamily="34" charset="0"/>
              </a:rPr>
              <a:t>Have you ever stood at the ocean</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with the white foam at your feet;</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Felt the endless thundering motion?</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Then I’d say you’ve seen Jesus my Lord.</a:t>
            </a:r>
          </a:p>
          <a:p>
            <a:pPr algn="ctr">
              <a:spcAft>
                <a:spcPts val="400"/>
              </a:spcAft>
            </a:pPr>
            <a:endParaRPr lang="en-US" sz="800" b="1" dirty="0">
              <a:solidFill>
                <a:schemeClr val="bg1"/>
              </a:solidFill>
              <a:latin typeface="Calibri" panose="020F0502020204030204" pitchFamily="34" charset="0"/>
              <a:cs typeface="Calibri" panose="020F0502020204030204" pitchFamily="34" charset="0"/>
            </a:endParaRP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Have you ever stood at the sunset</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with the sky mellowing red;</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Seen the cloud suspended like feathers?</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Then I’d say you’ve seen Jesus my Lord.</a:t>
            </a:r>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757BDEC-1A17-6D46-A98E-6476E946EDA9}"/>
              </a:ext>
            </a:extLst>
          </p:cNvPr>
          <p:cNvSpPr txBox="1"/>
          <p:nvPr/>
        </p:nvSpPr>
        <p:spPr>
          <a:xfrm>
            <a:off x="309967" y="418454"/>
            <a:ext cx="8493070" cy="1323439"/>
          </a:xfrm>
          <a:prstGeom prst="rect">
            <a:avLst/>
          </a:prstGeom>
          <a:noFill/>
        </p:spPr>
        <p:txBody>
          <a:bodyPr wrap="square" rtlCol="0">
            <a:spAutoFit/>
          </a:bodyPr>
          <a:lstStyle/>
          <a:p>
            <a:pPr algn="ctr"/>
            <a:r>
              <a:rPr lang="en-US" sz="4800" b="1" dirty="0">
                <a:solidFill>
                  <a:schemeClr val="bg1"/>
                </a:solidFill>
              </a:rPr>
              <a:t>“Have You Seen Jesus My Lord?”</a:t>
            </a:r>
            <a:r>
              <a:rPr lang="en-US" sz="4400" b="1" dirty="0">
                <a:solidFill>
                  <a:schemeClr val="bg1"/>
                </a:solidFill>
              </a:rPr>
              <a:t> </a:t>
            </a:r>
            <a:r>
              <a:rPr lang="en-US" sz="3200" b="1" dirty="0">
                <a:solidFill>
                  <a:schemeClr val="bg1"/>
                </a:solidFill>
              </a:rPr>
              <a:t>By John Fischer </a:t>
            </a:r>
            <a:endParaRPr lang="en-US" sz="4400" b="1" dirty="0">
              <a:solidFill>
                <a:schemeClr val="bg1"/>
              </a:solidFill>
            </a:endParaRPr>
          </a:p>
        </p:txBody>
      </p:sp>
    </p:spTree>
    <p:extLst>
      <p:ext uri="{BB962C8B-B14F-4D97-AF65-F5344CB8AC3E}">
        <p14:creationId xmlns:p14="http://schemas.microsoft.com/office/powerpoint/2010/main" val="26456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1988610"/>
            <a:ext cx="7811146" cy="5062924"/>
          </a:xfrm>
          <a:prstGeom prst="rect">
            <a:avLst/>
          </a:prstGeom>
          <a:noFill/>
        </p:spPr>
        <p:txBody>
          <a:bodyPr wrap="square" rtlCol="0">
            <a:spAutoFit/>
          </a:bodyPr>
          <a:lstStyle/>
          <a:p>
            <a:pPr algn="ctr">
              <a:spcAft>
                <a:spcPts val="400"/>
              </a:spcAft>
            </a:pPr>
            <a:r>
              <a:rPr lang="en-US" sz="3200" b="1" dirty="0">
                <a:solidFill>
                  <a:schemeClr val="bg1"/>
                </a:solidFill>
                <a:latin typeface="Calibri" panose="020F0502020204030204" pitchFamily="34" charset="0"/>
                <a:cs typeface="Calibri" panose="020F0502020204030204" pitchFamily="34" charset="0"/>
              </a:rPr>
              <a:t>Have you ever stood at the cross</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with the man hanging in pain;</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Seen the look of love in His eyes?</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Then I say you’ve seen Jesus my Lord.</a:t>
            </a:r>
          </a:p>
          <a:p>
            <a:pPr algn="ctr">
              <a:spcAft>
                <a:spcPts val="400"/>
              </a:spcAft>
            </a:pPr>
            <a:endParaRPr lang="en-US" sz="900" b="1" dirty="0">
              <a:solidFill>
                <a:schemeClr val="bg1"/>
              </a:solidFill>
              <a:latin typeface="Calibri" panose="020F0502020204030204" pitchFamily="34" charset="0"/>
              <a:cs typeface="Calibri" panose="020F0502020204030204" pitchFamily="34" charset="0"/>
            </a:endParaRP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Have you ever stood in the </a:t>
            </a:r>
            <a:r>
              <a:rPr lang="en-US" sz="3200" b="1" dirty="0" err="1">
                <a:solidFill>
                  <a:schemeClr val="bg1"/>
                </a:solidFill>
                <a:latin typeface="Calibri" panose="020F0502020204030204" pitchFamily="34" charset="0"/>
                <a:cs typeface="Calibri" panose="020F0502020204030204" pitchFamily="34" charset="0"/>
              </a:rPr>
              <a:t>fam’ly</a:t>
            </a:r>
            <a:endParaRPr lang="en-US" sz="3200" b="1" dirty="0">
              <a:solidFill>
                <a:schemeClr val="bg1"/>
              </a:solidFill>
              <a:latin typeface="Calibri" panose="020F0502020204030204" pitchFamily="34" charset="0"/>
              <a:cs typeface="Calibri" panose="020F0502020204030204" pitchFamily="34" charset="0"/>
            </a:endParaRP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with the Lord there in your midst;</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Seen the face of Christ in your brother?</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Then I say you’ve seen Jesus my Lord.</a:t>
            </a:r>
          </a:p>
          <a:p>
            <a:pPr algn="ctr">
              <a:spcAft>
                <a:spcPts val="600"/>
              </a:spcAft>
            </a:pPr>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757BDEC-1A17-6D46-A98E-6476E946EDA9}"/>
              </a:ext>
            </a:extLst>
          </p:cNvPr>
          <p:cNvSpPr txBox="1"/>
          <p:nvPr/>
        </p:nvSpPr>
        <p:spPr>
          <a:xfrm>
            <a:off x="309967" y="418454"/>
            <a:ext cx="8493070" cy="1323439"/>
          </a:xfrm>
          <a:prstGeom prst="rect">
            <a:avLst/>
          </a:prstGeom>
          <a:noFill/>
        </p:spPr>
        <p:txBody>
          <a:bodyPr wrap="square" rtlCol="0">
            <a:spAutoFit/>
          </a:bodyPr>
          <a:lstStyle/>
          <a:p>
            <a:pPr algn="ctr"/>
            <a:r>
              <a:rPr lang="en-US" sz="4800" b="1" dirty="0">
                <a:solidFill>
                  <a:schemeClr val="bg1"/>
                </a:solidFill>
              </a:rPr>
              <a:t>“Have You Seen Jesus My Lord?”</a:t>
            </a:r>
            <a:r>
              <a:rPr lang="en-US" sz="4400" b="1" dirty="0">
                <a:solidFill>
                  <a:schemeClr val="bg1"/>
                </a:solidFill>
              </a:rPr>
              <a:t> </a:t>
            </a:r>
            <a:r>
              <a:rPr lang="en-US" sz="3200" b="1" dirty="0">
                <a:solidFill>
                  <a:schemeClr val="bg1"/>
                </a:solidFill>
              </a:rPr>
              <a:t>By John Fischer </a:t>
            </a:r>
            <a:endParaRPr lang="en-US" sz="4400" b="1" dirty="0">
              <a:solidFill>
                <a:schemeClr val="bg1"/>
              </a:solidFill>
            </a:endParaRPr>
          </a:p>
        </p:txBody>
      </p:sp>
    </p:spTree>
    <p:extLst>
      <p:ext uri="{BB962C8B-B14F-4D97-AF65-F5344CB8AC3E}">
        <p14:creationId xmlns:p14="http://schemas.microsoft.com/office/powerpoint/2010/main" val="20144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1000"/>
                                        <p:tgtEl>
                                          <p:spTgt spid="5">
                                            <p:txEl>
                                              <p:pRg st="7" end="7"/>
                                            </p:txEl>
                                          </p:spTgt>
                                        </p:tgtEl>
                                      </p:cBhvr>
                                    </p:animEffect>
                                    <p:anim calcmode="lin" valueType="num">
                                      <p:cBhvr>
                                        <p:cTn id="4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fade">
                                      <p:cBhvr>
                                        <p:cTn id="44" dur="1000"/>
                                        <p:tgtEl>
                                          <p:spTgt spid="5">
                                            <p:txEl>
                                              <p:pRg st="8" end="8"/>
                                            </p:txEl>
                                          </p:spTgt>
                                        </p:tgtEl>
                                      </p:cBhvr>
                                    </p:animEffect>
                                    <p:anim calcmode="lin" valueType="num">
                                      <p:cBhvr>
                                        <p:cTn id="4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2639539"/>
            <a:ext cx="7811146" cy="2215991"/>
          </a:xfrm>
          <a:prstGeom prst="rect">
            <a:avLst/>
          </a:prstGeom>
          <a:noFill/>
        </p:spPr>
        <p:txBody>
          <a:bodyPr wrap="square" rtlCol="0">
            <a:spAutoFit/>
          </a:bodyPr>
          <a:lstStyle/>
          <a:p>
            <a:pPr algn="ctr">
              <a:spcAft>
                <a:spcPts val="400"/>
              </a:spcAft>
            </a:pPr>
            <a:r>
              <a:rPr lang="en-US" sz="3200" b="1" dirty="0">
                <a:solidFill>
                  <a:schemeClr val="bg1"/>
                </a:solidFill>
                <a:latin typeface="Calibri" panose="020F0502020204030204" pitchFamily="34" charset="0"/>
                <a:cs typeface="Calibri" panose="020F0502020204030204" pitchFamily="34" charset="0"/>
              </a:rPr>
              <a:t>Chorus: Have you seen Jesus my Lord?</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He’s here in plain view.</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Take a look, open your eyes,</a:t>
            </a:r>
          </a:p>
          <a:p>
            <a:pPr algn="ctr">
              <a:spcAft>
                <a:spcPts val="400"/>
              </a:spcAft>
            </a:pPr>
            <a:r>
              <a:rPr lang="en-US" sz="3200" b="1" dirty="0">
                <a:solidFill>
                  <a:schemeClr val="bg1"/>
                </a:solidFill>
                <a:latin typeface="Calibri" panose="020F0502020204030204" pitchFamily="34" charset="0"/>
                <a:cs typeface="Calibri" panose="020F0502020204030204" pitchFamily="34" charset="0"/>
              </a:rPr>
              <a:t>He’ll show it to you.</a:t>
            </a:r>
          </a:p>
        </p:txBody>
      </p:sp>
      <p:sp>
        <p:nvSpPr>
          <p:cNvPr id="6" name="TextBox 5">
            <a:extLst>
              <a:ext uri="{FF2B5EF4-FFF2-40B4-BE49-F238E27FC236}">
                <a16:creationId xmlns:a16="http://schemas.microsoft.com/office/drawing/2014/main" id="{8757BDEC-1A17-6D46-A98E-6476E946EDA9}"/>
              </a:ext>
            </a:extLst>
          </p:cNvPr>
          <p:cNvSpPr txBox="1"/>
          <p:nvPr/>
        </p:nvSpPr>
        <p:spPr>
          <a:xfrm>
            <a:off x="309967" y="418454"/>
            <a:ext cx="8493070" cy="1323439"/>
          </a:xfrm>
          <a:prstGeom prst="rect">
            <a:avLst/>
          </a:prstGeom>
          <a:noFill/>
        </p:spPr>
        <p:txBody>
          <a:bodyPr wrap="square" rtlCol="0">
            <a:spAutoFit/>
          </a:bodyPr>
          <a:lstStyle/>
          <a:p>
            <a:pPr algn="ctr"/>
            <a:r>
              <a:rPr lang="en-US" sz="4800" b="1" dirty="0">
                <a:solidFill>
                  <a:schemeClr val="bg1"/>
                </a:solidFill>
              </a:rPr>
              <a:t>“Have You Seen Jesus My Lord?”</a:t>
            </a:r>
            <a:r>
              <a:rPr lang="en-US" sz="4400" b="1" dirty="0">
                <a:solidFill>
                  <a:schemeClr val="bg1"/>
                </a:solidFill>
              </a:rPr>
              <a:t> </a:t>
            </a:r>
            <a:r>
              <a:rPr lang="en-US" sz="3200" b="1" dirty="0">
                <a:solidFill>
                  <a:schemeClr val="bg1"/>
                </a:solidFill>
              </a:rPr>
              <a:t>By John Fischer </a:t>
            </a:r>
            <a:endParaRPr lang="en-US" sz="4400" b="1" dirty="0">
              <a:solidFill>
                <a:schemeClr val="bg1"/>
              </a:solidFill>
            </a:endParaRPr>
          </a:p>
        </p:txBody>
      </p:sp>
    </p:spTree>
    <p:extLst>
      <p:ext uri="{BB962C8B-B14F-4D97-AF65-F5344CB8AC3E}">
        <p14:creationId xmlns:p14="http://schemas.microsoft.com/office/powerpoint/2010/main" val="43564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1988610"/>
            <a:ext cx="7811146" cy="3908762"/>
          </a:xfrm>
          <a:prstGeom prst="rect">
            <a:avLst/>
          </a:prstGeom>
          <a:noFill/>
        </p:spPr>
        <p:txBody>
          <a:bodyPr wrap="square" rtlCol="0">
            <a:spAutoFit/>
          </a:bodyPr>
          <a:lstStyle/>
          <a:p>
            <a:pPr marL="458788" indent="-458788">
              <a:spcAft>
                <a:spcPts val="1200"/>
              </a:spcAft>
            </a:pPr>
            <a:r>
              <a:rPr lang="en-US" sz="4800" b="1" dirty="0">
                <a:solidFill>
                  <a:schemeClr val="bg1"/>
                </a:solidFill>
                <a:latin typeface="Calibri" panose="020F0502020204030204" pitchFamily="34" charset="0"/>
                <a:cs typeface="Calibri" panose="020F0502020204030204" pitchFamily="34" charset="0"/>
              </a:rPr>
              <a:t>1. See Jesus in His creation.</a:t>
            </a:r>
          </a:p>
          <a:p>
            <a:pPr marL="14288" indent="-14288" algn="ctr">
              <a:spcAft>
                <a:spcPts val="1200"/>
              </a:spcAft>
            </a:pPr>
            <a:r>
              <a:rPr lang="en-US" sz="4000" b="1" dirty="0">
                <a:solidFill>
                  <a:schemeClr val="bg1"/>
                </a:solidFill>
                <a:latin typeface="Calibri" panose="020F0502020204030204" pitchFamily="34" charset="0"/>
                <a:cs typeface="Calibri" panose="020F0502020204030204" pitchFamily="34" charset="0"/>
              </a:rPr>
              <a:t>Colossians 1:16-17</a:t>
            </a:r>
          </a:p>
          <a:p>
            <a:pPr marL="14288" indent="-14288" algn="ctr">
              <a:spcAft>
                <a:spcPts val="1200"/>
              </a:spcAft>
            </a:pPr>
            <a:r>
              <a:rPr lang="en-US" sz="4000" b="1" dirty="0">
                <a:solidFill>
                  <a:schemeClr val="bg1"/>
                </a:solidFill>
                <a:latin typeface="Calibri" panose="020F0502020204030204" pitchFamily="34" charset="0"/>
                <a:cs typeface="Calibri" panose="020F0502020204030204" pitchFamily="34" charset="0"/>
              </a:rPr>
              <a:t>Hebrews 1:2-3</a:t>
            </a:r>
          </a:p>
          <a:p>
            <a:pPr marL="14288" indent="-14288" algn="ctr">
              <a:spcAft>
                <a:spcPts val="1200"/>
              </a:spcAft>
            </a:pPr>
            <a:r>
              <a:rPr lang="en-US" sz="4000" b="1" dirty="0">
                <a:solidFill>
                  <a:schemeClr val="bg1"/>
                </a:solidFill>
                <a:latin typeface="Calibri" panose="020F0502020204030204" pitchFamily="34" charset="0"/>
                <a:cs typeface="Calibri" panose="020F0502020204030204" pitchFamily="34" charset="0"/>
              </a:rPr>
              <a:t>Psalm 19:1-6</a:t>
            </a:r>
          </a:p>
          <a:p>
            <a:pPr marL="14288" indent="-14288" algn="ctr">
              <a:spcAft>
                <a:spcPts val="1200"/>
              </a:spcAft>
            </a:pPr>
            <a:r>
              <a:rPr lang="en-US" sz="4000" b="1" dirty="0">
                <a:solidFill>
                  <a:schemeClr val="bg1"/>
                </a:solidFill>
                <a:latin typeface="Calibri" panose="020F0502020204030204" pitchFamily="34" charset="0"/>
                <a:cs typeface="Calibri" panose="020F0502020204030204" pitchFamily="34" charset="0"/>
              </a:rPr>
              <a:t>Romans 1:20</a:t>
            </a:r>
          </a:p>
        </p:txBody>
      </p:sp>
      <p:sp>
        <p:nvSpPr>
          <p:cNvPr id="6" name="TextBox 5">
            <a:extLst>
              <a:ext uri="{FF2B5EF4-FFF2-40B4-BE49-F238E27FC236}">
                <a16:creationId xmlns:a16="http://schemas.microsoft.com/office/drawing/2014/main" id="{8757BDEC-1A17-6D46-A98E-6476E946EDA9}"/>
              </a:ext>
            </a:extLst>
          </p:cNvPr>
          <p:cNvSpPr txBox="1"/>
          <p:nvPr/>
        </p:nvSpPr>
        <p:spPr>
          <a:xfrm>
            <a:off x="697424" y="418454"/>
            <a:ext cx="7656162" cy="1015663"/>
          </a:xfrm>
          <a:prstGeom prst="rect">
            <a:avLst/>
          </a:prstGeom>
          <a:noFill/>
        </p:spPr>
        <p:txBody>
          <a:bodyPr wrap="square" rtlCol="0">
            <a:spAutoFit/>
          </a:bodyPr>
          <a:lstStyle/>
          <a:p>
            <a:pPr algn="ctr"/>
            <a:r>
              <a:rPr lang="en-US" sz="6000" b="1" dirty="0">
                <a:solidFill>
                  <a:schemeClr val="bg1"/>
                </a:solidFill>
              </a:rPr>
              <a:t>Where Is Jesus?</a:t>
            </a:r>
          </a:p>
        </p:txBody>
      </p:sp>
    </p:spTree>
    <p:extLst>
      <p:ext uri="{BB962C8B-B14F-4D97-AF65-F5344CB8AC3E}">
        <p14:creationId xmlns:p14="http://schemas.microsoft.com/office/powerpoint/2010/main" val="169733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1988610"/>
            <a:ext cx="7811146" cy="3908762"/>
          </a:xfrm>
          <a:prstGeom prst="rect">
            <a:avLst/>
          </a:prstGeom>
          <a:noFill/>
        </p:spPr>
        <p:txBody>
          <a:bodyPr wrap="square" rtlCol="0">
            <a:spAutoFit/>
          </a:bodyPr>
          <a:lstStyle/>
          <a:p>
            <a:pPr marL="458788" indent="-458788">
              <a:spcAft>
                <a:spcPts val="1200"/>
              </a:spcAft>
            </a:pPr>
            <a:r>
              <a:rPr lang="en-US" sz="4800" b="1" dirty="0">
                <a:solidFill>
                  <a:schemeClr val="bg1"/>
                </a:solidFill>
                <a:latin typeface="Calibri" panose="020F0502020204030204" pitchFamily="34" charset="0"/>
                <a:cs typeface="Calibri" panose="020F0502020204030204" pitchFamily="34" charset="0"/>
              </a:rPr>
              <a:t>2. See Jesus in His word.</a:t>
            </a:r>
          </a:p>
          <a:p>
            <a:pPr marL="14288" indent="-14288" algn="ctr">
              <a:spcAft>
                <a:spcPts val="1200"/>
              </a:spcAft>
            </a:pPr>
            <a:r>
              <a:rPr lang="en-US" sz="4000" b="1" dirty="0">
                <a:solidFill>
                  <a:schemeClr val="bg1"/>
                </a:solidFill>
                <a:latin typeface="Calibri" panose="020F0502020204030204" pitchFamily="34" charset="0"/>
                <a:cs typeface="Calibri" panose="020F0502020204030204" pitchFamily="34" charset="0"/>
              </a:rPr>
              <a:t>Hebrews 12:2</a:t>
            </a:r>
          </a:p>
          <a:p>
            <a:pPr marL="14288" indent="-14288" algn="ctr">
              <a:spcAft>
                <a:spcPts val="1200"/>
              </a:spcAft>
            </a:pPr>
            <a:r>
              <a:rPr lang="en-US" sz="4000" b="1" dirty="0">
                <a:solidFill>
                  <a:schemeClr val="bg1"/>
                </a:solidFill>
                <a:latin typeface="Calibri" panose="020F0502020204030204" pitchFamily="34" charset="0"/>
                <a:cs typeface="Calibri" panose="020F0502020204030204" pitchFamily="34" charset="0"/>
              </a:rPr>
              <a:t>James 4:12</a:t>
            </a:r>
          </a:p>
          <a:p>
            <a:pPr marL="14288" indent="-14288" algn="ctr">
              <a:spcAft>
                <a:spcPts val="1200"/>
              </a:spcAft>
            </a:pPr>
            <a:r>
              <a:rPr lang="en-US" sz="4000" b="1" dirty="0">
                <a:solidFill>
                  <a:schemeClr val="bg1"/>
                </a:solidFill>
                <a:latin typeface="Calibri" panose="020F0502020204030204" pitchFamily="34" charset="0"/>
                <a:cs typeface="Calibri" panose="020F0502020204030204" pitchFamily="34" charset="0"/>
              </a:rPr>
              <a:t>John 1:1, 14</a:t>
            </a:r>
          </a:p>
          <a:p>
            <a:pPr marL="14288" indent="-14288" algn="ctr">
              <a:spcAft>
                <a:spcPts val="1200"/>
              </a:spcAft>
            </a:pPr>
            <a:r>
              <a:rPr lang="en-US" sz="4000" b="1" dirty="0">
                <a:solidFill>
                  <a:schemeClr val="bg1"/>
                </a:solidFill>
                <a:latin typeface="Calibri" panose="020F0502020204030204" pitchFamily="34" charset="0"/>
                <a:cs typeface="Calibri" panose="020F0502020204030204" pitchFamily="34" charset="0"/>
              </a:rPr>
              <a:t>Revelation 19:13, 15</a:t>
            </a:r>
          </a:p>
        </p:txBody>
      </p:sp>
      <p:sp>
        <p:nvSpPr>
          <p:cNvPr id="6" name="TextBox 5">
            <a:extLst>
              <a:ext uri="{FF2B5EF4-FFF2-40B4-BE49-F238E27FC236}">
                <a16:creationId xmlns:a16="http://schemas.microsoft.com/office/drawing/2014/main" id="{8757BDEC-1A17-6D46-A98E-6476E946EDA9}"/>
              </a:ext>
            </a:extLst>
          </p:cNvPr>
          <p:cNvSpPr txBox="1"/>
          <p:nvPr/>
        </p:nvSpPr>
        <p:spPr>
          <a:xfrm>
            <a:off x="697424" y="418454"/>
            <a:ext cx="7656162" cy="1015663"/>
          </a:xfrm>
          <a:prstGeom prst="rect">
            <a:avLst/>
          </a:prstGeom>
          <a:noFill/>
        </p:spPr>
        <p:txBody>
          <a:bodyPr wrap="square" rtlCol="0">
            <a:spAutoFit/>
          </a:bodyPr>
          <a:lstStyle/>
          <a:p>
            <a:pPr algn="ctr"/>
            <a:r>
              <a:rPr lang="en-US" sz="6000" b="1" dirty="0">
                <a:solidFill>
                  <a:schemeClr val="bg1"/>
                </a:solidFill>
              </a:rPr>
              <a:t>Where Is Jesus?</a:t>
            </a:r>
          </a:p>
        </p:txBody>
      </p:sp>
    </p:spTree>
    <p:extLst>
      <p:ext uri="{BB962C8B-B14F-4D97-AF65-F5344CB8AC3E}">
        <p14:creationId xmlns:p14="http://schemas.microsoft.com/office/powerpoint/2010/main" val="360456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1988610"/>
            <a:ext cx="7811146" cy="4406143"/>
          </a:xfrm>
          <a:prstGeom prst="rect">
            <a:avLst/>
          </a:prstGeom>
          <a:noFill/>
        </p:spPr>
        <p:txBody>
          <a:bodyPr wrap="square" rtlCol="0">
            <a:spAutoFit/>
          </a:bodyPr>
          <a:lstStyle/>
          <a:p>
            <a:pPr marL="458788" indent="-458788">
              <a:spcAft>
                <a:spcPts val="1200"/>
              </a:spcAft>
            </a:pPr>
            <a:r>
              <a:rPr lang="en-US" sz="4800" b="1" dirty="0">
                <a:solidFill>
                  <a:schemeClr val="bg1"/>
                </a:solidFill>
                <a:latin typeface="Calibri" panose="020F0502020204030204" pitchFamily="34" charset="0"/>
                <a:cs typeface="Calibri" panose="020F0502020204030204" pitchFamily="34" charset="0"/>
              </a:rPr>
              <a:t>3. See Jesus in His church.</a:t>
            </a:r>
          </a:p>
          <a:p>
            <a:pPr marL="14288" indent="-14288" algn="ctr">
              <a:lnSpc>
                <a:spcPct val="80000"/>
              </a:lnSpc>
              <a:spcAft>
                <a:spcPts val="400"/>
              </a:spcAft>
            </a:pPr>
            <a:r>
              <a:rPr lang="en-US" sz="3600" b="1" dirty="0">
                <a:solidFill>
                  <a:schemeClr val="bg1"/>
                </a:solidFill>
                <a:latin typeface="Calibri" panose="020F0502020204030204" pitchFamily="34" charset="0"/>
                <a:cs typeface="Calibri" panose="020F0502020204030204" pitchFamily="34" charset="0"/>
              </a:rPr>
              <a:t>Acts 9:4-5</a:t>
            </a:r>
          </a:p>
          <a:p>
            <a:pPr marL="14288" indent="-14288" algn="ctr">
              <a:lnSpc>
                <a:spcPct val="80000"/>
              </a:lnSpc>
              <a:spcAft>
                <a:spcPts val="400"/>
              </a:spcAft>
            </a:pPr>
            <a:r>
              <a:rPr lang="en-US" sz="3600" b="1" dirty="0">
                <a:solidFill>
                  <a:schemeClr val="bg1"/>
                </a:solidFill>
                <a:latin typeface="Calibri" panose="020F0502020204030204" pitchFamily="34" charset="0"/>
                <a:cs typeface="Calibri" panose="020F0502020204030204" pitchFamily="34" charset="0"/>
              </a:rPr>
              <a:t>Colossians 1:13</a:t>
            </a:r>
          </a:p>
          <a:p>
            <a:pPr marL="14288" indent="-14288" algn="ctr">
              <a:lnSpc>
                <a:spcPct val="80000"/>
              </a:lnSpc>
              <a:spcAft>
                <a:spcPts val="400"/>
              </a:spcAft>
            </a:pPr>
            <a:r>
              <a:rPr lang="en-US" sz="3600" b="1" dirty="0">
                <a:solidFill>
                  <a:schemeClr val="bg1"/>
                </a:solidFill>
                <a:latin typeface="Calibri" panose="020F0502020204030204" pitchFamily="34" charset="0"/>
                <a:cs typeface="Calibri" panose="020F0502020204030204" pitchFamily="34" charset="0"/>
              </a:rPr>
              <a:t>John 10:1-18</a:t>
            </a:r>
          </a:p>
          <a:p>
            <a:pPr marL="14288" indent="-14288" algn="ctr">
              <a:lnSpc>
                <a:spcPct val="80000"/>
              </a:lnSpc>
              <a:spcAft>
                <a:spcPts val="400"/>
              </a:spcAft>
            </a:pPr>
            <a:r>
              <a:rPr lang="en-US" sz="3600" b="1" dirty="0">
                <a:solidFill>
                  <a:schemeClr val="bg1"/>
                </a:solidFill>
                <a:latin typeface="Calibri" panose="020F0502020204030204" pitchFamily="34" charset="0"/>
                <a:cs typeface="Calibri" panose="020F0502020204030204" pitchFamily="34" charset="0"/>
              </a:rPr>
              <a:t>John 15:1-6</a:t>
            </a:r>
          </a:p>
          <a:p>
            <a:pPr marL="14288" indent="-14288" algn="ctr">
              <a:lnSpc>
                <a:spcPct val="80000"/>
              </a:lnSpc>
              <a:spcAft>
                <a:spcPts val="400"/>
              </a:spcAft>
            </a:pPr>
            <a:r>
              <a:rPr lang="en-US" sz="3600" b="1" dirty="0">
                <a:solidFill>
                  <a:schemeClr val="bg1"/>
                </a:solidFill>
                <a:latin typeface="Calibri" panose="020F0502020204030204" pitchFamily="34" charset="0"/>
                <a:cs typeface="Calibri" panose="020F0502020204030204" pitchFamily="34" charset="0"/>
              </a:rPr>
              <a:t>Ephesians 5:22-33</a:t>
            </a:r>
          </a:p>
          <a:p>
            <a:pPr marL="14288" indent="-14288" algn="ctr">
              <a:lnSpc>
                <a:spcPct val="80000"/>
              </a:lnSpc>
              <a:spcAft>
                <a:spcPts val="400"/>
              </a:spcAft>
            </a:pPr>
            <a:r>
              <a:rPr lang="en-US" sz="3600" b="1" dirty="0">
                <a:solidFill>
                  <a:schemeClr val="bg1"/>
                </a:solidFill>
                <a:latin typeface="Calibri" panose="020F0502020204030204" pitchFamily="34" charset="0"/>
                <a:cs typeface="Calibri" panose="020F0502020204030204" pitchFamily="34" charset="0"/>
              </a:rPr>
              <a:t>Colossians 1:18</a:t>
            </a:r>
          </a:p>
          <a:p>
            <a:pPr marL="14288" indent="-14288" algn="ctr">
              <a:lnSpc>
                <a:spcPct val="80000"/>
              </a:lnSpc>
              <a:spcAft>
                <a:spcPts val="400"/>
              </a:spcAft>
            </a:pPr>
            <a:r>
              <a:rPr lang="en-US" sz="3600" b="1" dirty="0">
                <a:solidFill>
                  <a:schemeClr val="bg1"/>
                </a:solidFill>
                <a:latin typeface="Calibri" panose="020F0502020204030204" pitchFamily="34" charset="0"/>
                <a:cs typeface="Calibri" panose="020F0502020204030204" pitchFamily="34" charset="0"/>
              </a:rPr>
              <a:t>1 Peter 2:22-25</a:t>
            </a:r>
          </a:p>
        </p:txBody>
      </p:sp>
      <p:sp>
        <p:nvSpPr>
          <p:cNvPr id="6" name="TextBox 5">
            <a:extLst>
              <a:ext uri="{FF2B5EF4-FFF2-40B4-BE49-F238E27FC236}">
                <a16:creationId xmlns:a16="http://schemas.microsoft.com/office/drawing/2014/main" id="{8757BDEC-1A17-6D46-A98E-6476E946EDA9}"/>
              </a:ext>
            </a:extLst>
          </p:cNvPr>
          <p:cNvSpPr txBox="1"/>
          <p:nvPr/>
        </p:nvSpPr>
        <p:spPr>
          <a:xfrm>
            <a:off x="697424" y="418454"/>
            <a:ext cx="7656162" cy="1015663"/>
          </a:xfrm>
          <a:prstGeom prst="rect">
            <a:avLst/>
          </a:prstGeom>
          <a:noFill/>
        </p:spPr>
        <p:txBody>
          <a:bodyPr wrap="square" rtlCol="0">
            <a:spAutoFit/>
          </a:bodyPr>
          <a:lstStyle/>
          <a:p>
            <a:pPr algn="ctr"/>
            <a:r>
              <a:rPr lang="en-US" sz="6000" b="1" dirty="0">
                <a:solidFill>
                  <a:schemeClr val="bg1"/>
                </a:solidFill>
              </a:rPr>
              <a:t>Where Is Jesus?</a:t>
            </a:r>
          </a:p>
        </p:txBody>
      </p:sp>
    </p:spTree>
    <p:extLst>
      <p:ext uri="{BB962C8B-B14F-4D97-AF65-F5344CB8AC3E}">
        <p14:creationId xmlns:p14="http://schemas.microsoft.com/office/powerpoint/2010/main" val="390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CA85F0-0AA8-5E42-B72D-0EF3DB4CDFFE}"/>
              </a:ext>
            </a:extLst>
          </p:cNvPr>
          <p:cNvSpPr txBox="1"/>
          <p:nvPr/>
        </p:nvSpPr>
        <p:spPr>
          <a:xfrm>
            <a:off x="758909" y="1988610"/>
            <a:ext cx="7811146" cy="4693593"/>
          </a:xfrm>
          <a:prstGeom prst="rect">
            <a:avLst/>
          </a:prstGeom>
          <a:noFill/>
        </p:spPr>
        <p:txBody>
          <a:bodyPr wrap="square" rtlCol="0">
            <a:spAutoFit/>
          </a:bodyPr>
          <a:lstStyle/>
          <a:p>
            <a:pPr marL="458788" indent="-458788">
              <a:spcAft>
                <a:spcPts val="1200"/>
              </a:spcAft>
            </a:pPr>
            <a:r>
              <a:rPr lang="en-US" sz="4800" b="1" dirty="0">
                <a:solidFill>
                  <a:schemeClr val="bg1"/>
                </a:solidFill>
                <a:latin typeface="Calibri" panose="020F0502020204030204" pitchFamily="34" charset="0"/>
                <a:cs typeface="Calibri" panose="020F0502020204030204" pitchFamily="34" charset="0"/>
              </a:rPr>
              <a:t>4. See Jesus in His worship.</a:t>
            </a:r>
          </a:p>
          <a:p>
            <a:pPr marL="14288" indent="-14288" algn="ctr">
              <a:spcAft>
                <a:spcPts val="400"/>
              </a:spcAft>
            </a:pPr>
            <a:r>
              <a:rPr lang="en-US" sz="3600" b="1" dirty="0">
                <a:solidFill>
                  <a:schemeClr val="bg1"/>
                </a:solidFill>
                <a:latin typeface="Calibri" panose="020F0502020204030204" pitchFamily="34" charset="0"/>
                <a:cs typeface="Calibri" panose="020F0502020204030204" pitchFamily="34" charset="0"/>
              </a:rPr>
              <a:t>Matthew 2:11</a:t>
            </a:r>
          </a:p>
          <a:p>
            <a:pPr marL="14288" indent="-14288" algn="ctr">
              <a:spcAft>
                <a:spcPts val="400"/>
              </a:spcAft>
            </a:pPr>
            <a:r>
              <a:rPr lang="en-US" sz="3600" b="1" dirty="0">
                <a:solidFill>
                  <a:schemeClr val="bg1"/>
                </a:solidFill>
                <a:latin typeface="Calibri" panose="020F0502020204030204" pitchFamily="34" charset="0"/>
                <a:cs typeface="Calibri" panose="020F0502020204030204" pitchFamily="34" charset="0"/>
              </a:rPr>
              <a:t>Matthew 14:33</a:t>
            </a:r>
          </a:p>
          <a:p>
            <a:pPr marL="14288" indent="-14288" algn="ctr">
              <a:spcAft>
                <a:spcPts val="400"/>
              </a:spcAft>
            </a:pPr>
            <a:r>
              <a:rPr lang="en-US" sz="3600" b="1" dirty="0">
                <a:solidFill>
                  <a:schemeClr val="bg1"/>
                </a:solidFill>
                <a:latin typeface="Calibri" panose="020F0502020204030204" pitchFamily="34" charset="0"/>
                <a:cs typeface="Calibri" panose="020F0502020204030204" pitchFamily="34" charset="0"/>
              </a:rPr>
              <a:t>Matthew 28:9, 17</a:t>
            </a:r>
          </a:p>
          <a:p>
            <a:pPr marL="14288" indent="-14288" algn="ctr">
              <a:spcAft>
                <a:spcPts val="400"/>
              </a:spcAft>
            </a:pPr>
            <a:r>
              <a:rPr lang="en-US" sz="3600" b="1" dirty="0">
                <a:solidFill>
                  <a:schemeClr val="bg1"/>
                </a:solidFill>
                <a:latin typeface="Calibri" panose="020F0502020204030204" pitchFamily="34" charset="0"/>
                <a:cs typeface="Calibri" panose="020F0502020204030204" pitchFamily="34" charset="0"/>
              </a:rPr>
              <a:t>John 20:28</a:t>
            </a:r>
          </a:p>
          <a:p>
            <a:pPr marL="14288" indent="-14288" algn="ctr">
              <a:spcAft>
                <a:spcPts val="400"/>
              </a:spcAft>
            </a:pPr>
            <a:r>
              <a:rPr lang="en-US" sz="3600" b="1" dirty="0">
                <a:solidFill>
                  <a:schemeClr val="bg1"/>
                </a:solidFill>
                <a:latin typeface="Calibri" panose="020F0502020204030204" pitchFamily="34" charset="0"/>
                <a:cs typeface="Calibri" panose="020F0502020204030204" pitchFamily="34" charset="0"/>
              </a:rPr>
              <a:t>Revelation 5:5-14</a:t>
            </a:r>
          </a:p>
          <a:p>
            <a:pPr marL="14288" indent="-14288" algn="ctr">
              <a:spcAft>
                <a:spcPts val="400"/>
              </a:spcAft>
            </a:pPr>
            <a:r>
              <a:rPr lang="en-US" sz="3600" b="1" dirty="0">
                <a:solidFill>
                  <a:schemeClr val="bg1"/>
                </a:solidFill>
                <a:latin typeface="Calibri" panose="020F0502020204030204" pitchFamily="34" charset="0"/>
                <a:cs typeface="Calibri" panose="020F0502020204030204" pitchFamily="34" charset="0"/>
              </a:rPr>
              <a:t>Philippians 2:9-11</a:t>
            </a:r>
          </a:p>
        </p:txBody>
      </p:sp>
      <p:sp>
        <p:nvSpPr>
          <p:cNvPr id="6" name="TextBox 5">
            <a:extLst>
              <a:ext uri="{FF2B5EF4-FFF2-40B4-BE49-F238E27FC236}">
                <a16:creationId xmlns:a16="http://schemas.microsoft.com/office/drawing/2014/main" id="{8757BDEC-1A17-6D46-A98E-6476E946EDA9}"/>
              </a:ext>
            </a:extLst>
          </p:cNvPr>
          <p:cNvSpPr txBox="1"/>
          <p:nvPr/>
        </p:nvSpPr>
        <p:spPr>
          <a:xfrm>
            <a:off x="697424" y="418454"/>
            <a:ext cx="7656162" cy="1015663"/>
          </a:xfrm>
          <a:prstGeom prst="rect">
            <a:avLst/>
          </a:prstGeom>
          <a:noFill/>
        </p:spPr>
        <p:txBody>
          <a:bodyPr wrap="square" rtlCol="0">
            <a:spAutoFit/>
          </a:bodyPr>
          <a:lstStyle/>
          <a:p>
            <a:pPr algn="ctr"/>
            <a:r>
              <a:rPr lang="en-US" sz="6000" b="1" dirty="0">
                <a:solidFill>
                  <a:schemeClr val="bg1"/>
                </a:solidFill>
              </a:rPr>
              <a:t>Where Is Jesus?</a:t>
            </a:r>
          </a:p>
        </p:txBody>
      </p:sp>
    </p:spTree>
    <p:extLst>
      <p:ext uri="{BB962C8B-B14F-4D97-AF65-F5344CB8AC3E}">
        <p14:creationId xmlns:p14="http://schemas.microsoft.com/office/powerpoint/2010/main" val="33951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401</Words>
  <Application>Microsoft Macintosh PowerPoint</Application>
  <PresentationFormat>On-screen Show (4:3)</PresentationFormat>
  <Paragraphs>66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9</cp:revision>
  <dcterms:created xsi:type="dcterms:W3CDTF">2022-03-19T20:35:59Z</dcterms:created>
  <dcterms:modified xsi:type="dcterms:W3CDTF">2022-03-24T06:01:19Z</dcterms:modified>
</cp:coreProperties>
</file>