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58" r:id="rId4"/>
    <p:sldId id="262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8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50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136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5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26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48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6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4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6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23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0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B1F94E9-ADF0-7144-BFC3-D708087FF4D2}" type="datetimeFigureOut">
              <a:rPr lang="en-US" smtClean="0"/>
              <a:t>11/19/22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D261981-AF58-9C45-9CF3-7B41CD53B8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5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4A1A79BF-4F5F-3849-B4A3-14EB2768CB9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08045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8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458"/>
            <a:ext cx="7886700" cy="4657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dirty="0"/>
              <a:t>Turning back to a concept of justification by Mosaic law (vv. 1-4)</a:t>
            </a:r>
          </a:p>
          <a:p>
            <a:pPr marL="0" indent="0" algn="ctr">
              <a:buNone/>
            </a:pPr>
            <a:r>
              <a:rPr lang="en-US" sz="3400" dirty="0"/>
              <a:t>Seen in binding circumcision (vv. 2-3, 6)</a:t>
            </a:r>
          </a:p>
          <a:p>
            <a:pPr marL="0" indent="0" algn="ctr">
              <a:buNone/>
            </a:pPr>
            <a:r>
              <a:rPr lang="en-US" sz="3400" dirty="0"/>
              <a:t>“Yoke of bondage” (v. 1); “estranged from Christ” (v. 4a); “fallen from grace” (v. 4b); hindered from obeying the truth (v. 7)</a:t>
            </a:r>
          </a:p>
          <a:p>
            <a:pPr marL="0" indent="0" algn="ctr">
              <a:buNone/>
            </a:pPr>
            <a:r>
              <a:rPr lang="en-US" sz="4000" dirty="0"/>
              <a:t>“A little leaven leavens the whole lump” (v. 9).</a:t>
            </a:r>
            <a:endParaRPr lang="en-US" sz="4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925CC4-73AF-6E49-902A-1EBB01397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sz="6600" dirty="0"/>
              <a:t>Galatians 5:1-9</a:t>
            </a:r>
          </a:p>
        </p:txBody>
      </p:sp>
    </p:spTree>
    <p:extLst>
      <p:ext uri="{BB962C8B-B14F-4D97-AF65-F5344CB8AC3E}">
        <p14:creationId xmlns:p14="http://schemas.microsoft.com/office/powerpoint/2010/main" val="193126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2122"/>
            <a:ext cx="7886700" cy="46572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dirty="0"/>
              <a:t>What does this mean?</a:t>
            </a:r>
          </a:p>
          <a:p>
            <a:pPr marL="0" indent="0" algn="ctr">
              <a:buNone/>
            </a:pPr>
            <a:r>
              <a:rPr lang="en-US" sz="3400" dirty="0"/>
              <a:t>Leaven causes bread to rise.</a:t>
            </a:r>
          </a:p>
          <a:p>
            <a:pPr marL="0" indent="0" algn="ctr">
              <a:buNone/>
            </a:pPr>
            <a:r>
              <a:rPr lang="en-US" sz="3400" dirty="0"/>
              <a:t>It is an influence that changes the nature of the dough into something different.</a:t>
            </a:r>
          </a:p>
          <a:p>
            <a:pPr marL="0" indent="0" algn="ctr">
              <a:buNone/>
            </a:pPr>
            <a:r>
              <a:rPr lang="en-US" sz="3400" dirty="0"/>
              <a:t>This is describing the effect of small influences on behavior and beliefs. </a:t>
            </a:r>
          </a:p>
          <a:p>
            <a:pPr marL="0" indent="0" algn="ctr">
              <a:buNone/>
            </a:pPr>
            <a:r>
              <a:rPr lang="en-US" sz="4000" dirty="0"/>
              <a:t>“A little leaven leavens the whole lump” (v. 9).</a:t>
            </a:r>
            <a:endParaRPr lang="en-US" sz="44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5925CC4-73AF-6E49-902A-1EBB01397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US" sz="6600" dirty="0"/>
              <a:t>Galatians 5:1-9</a:t>
            </a:r>
          </a:p>
        </p:txBody>
      </p:sp>
    </p:spTree>
    <p:extLst>
      <p:ext uri="{BB962C8B-B14F-4D97-AF65-F5344CB8AC3E}">
        <p14:creationId xmlns:p14="http://schemas.microsoft.com/office/powerpoint/2010/main" val="2694564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B46D-44D6-2144-A539-B9046DF7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 Little Leaven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1 Corinthians 5:1-8</a:t>
            </a:r>
          </a:p>
          <a:p>
            <a:pPr marL="0" indent="0" algn="ctr">
              <a:buNone/>
            </a:pPr>
            <a:r>
              <a:rPr lang="en-US" sz="3400" dirty="0"/>
              <a:t>Tolerating unrepentant sexual immorality will lead to further sin (vv. 1-6).</a:t>
            </a:r>
          </a:p>
          <a:p>
            <a:pPr marL="0" indent="0" algn="ctr">
              <a:buNone/>
            </a:pPr>
            <a:r>
              <a:rPr lang="en-US" sz="3400" dirty="0"/>
              <a:t>Discipline purges “old leaven” of sin (v. 7).</a:t>
            </a:r>
          </a:p>
          <a:p>
            <a:pPr marL="0" indent="0" algn="ctr">
              <a:buNone/>
            </a:pPr>
            <a:r>
              <a:rPr lang="en-US" sz="3400" dirty="0"/>
              <a:t>Passover and Feast of Unleavened Bread illustrates purity in Christ (Exod. 12:1-19).</a:t>
            </a:r>
          </a:p>
          <a:p>
            <a:pPr marL="0" indent="0" algn="ctr">
              <a:buNone/>
            </a:pPr>
            <a:r>
              <a:rPr lang="en-US" sz="3400" dirty="0"/>
              <a:t>Leaven of “malice and wickedness” (v. 8)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3198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B46D-44D6-2144-A539-B9046DF7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 Little Leaven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1 Corinthians 5:1-8</a:t>
            </a:r>
          </a:p>
          <a:p>
            <a:pPr marL="0" indent="0" algn="ctr">
              <a:buNone/>
            </a:pPr>
            <a:r>
              <a:rPr lang="en-US" sz="3400" dirty="0"/>
              <a:t>Congregations must guard against the impact of sinful influences.</a:t>
            </a:r>
          </a:p>
          <a:p>
            <a:pPr marL="0" indent="0" algn="ctr">
              <a:buNone/>
            </a:pPr>
            <a:r>
              <a:rPr lang="en-US" sz="3400" dirty="0"/>
              <a:t>Christians can become desensitized to worldliness (Eph. 4:17-24).</a:t>
            </a:r>
          </a:p>
          <a:p>
            <a:pPr marL="0" indent="0" algn="ctr">
              <a:buNone/>
            </a:pPr>
            <a:r>
              <a:rPr lang="en-US" sz="3400" dirty="0"/>
              <a:t>Our friendships can change our beliefs and behavior (1 Cor. 15:33).</a:t>
            </a:r>
          </a:p>
        </p:txBody>
      </p:sp>
    </p:spTree>
    <p:extLst>
      <p:ext uri="{BB962C8B-B14F-4D97-AF65-F5344CB8AC3E}">
        <p14:creationId xmlns:p14="http://schemas.microsoft.com/office/powerpoint/2010/main" val="2584959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B46D-44D6-2144-A539-B9046DF7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 Little Leaven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458"/>
            <a:ext cx="7886700" cy="4777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Matthew 16:5-12</a:t>
            </a:r>
          </a:p>
          <a:p>
            <a:pPr marL="0" indent="0" algn="ctr">
              <a:buNone/>
            </a:pPr>
            <a:r>
              <a:rPr lang="en-US" sz="3400" dirty="0"/>
              <a:t>“Leaven” = Doctrine (v. 12)</a:t>
            </a:r>
          </a:p>
          <a:p>
            <a:pPr marL="0" indent="0" algn="ctr">
              <a:buNone/>
            </a:pPr>
            <a:r>
              <a:rPr lang="en-US" sz="3400" dirty="0"/>
              <a:t>False teaching can influence us like leaven.</a:t>
            </a:r>
          </a:p>
          <a:p>
            <a:pPr marL="0" indent="0" algn="ctr">
              <a:buNone/>
            </a:pPr>
            <a:r>
              <a:rPr lang="en-US" sz="3400" dirty="0"/>
              <a:t>Parallel: Mark 8:15 adds “leaven of Herod” (with no explanation)</a:t>
            </a:r>
          </a:p>
          <a:p>
            <a:pPr marL="0" indent="0" algn="ctr">
              <a:buNone/>
            </a:pPr>
            <a:r>
              <a:rPr lang="en-US" sz="3400" dirty="0"/>
              <a:t>Luke 12:1: parallel? “Leaven” = Hypocrisy</a:t>
            </a:r>
          </a:p>
          <a:p>
            <a:pPr marL="0" indent="0" algn="ctr">
              <a:buNone/>
            </a:pPr>
            <a:r>
              <a:rPr lang="en-US" sz="3400" dirty="0"/>
              <a:t>Hypocrisy influences tolerance of hypocrisy.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90767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B46D-44D6-2144-A539-B9046DF7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 Little Leaven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458"/>
            <a:ext cx="7886700" cy="4777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Matthew 16:5-12</a:t>
            </a:r>
          </a:p>
          <a:p>
            <a:pPr marL="0" indent="0" algn="ctr">
              <a:buNone/>
            </a:pPr>
            <a:r>
              <a:rPr lang="en-US" sz="3400" dirty="0"/>
              <a:t>These address negative influences.</a:t>
            </a:r>
          </a:p>
          <a:p>
            <a:pPr marL="0" indent="0" algn="ctr">
              <a:buNone/>
            </a:pPr>
            <a:r>
              <a:rPr lang="en-US" sz="3400" dirty="0"/>
              <a:t>What we expose ourselves to can change our nature (Prov. 13:20-21; Ps. 1:1-3).</a:t>
            </a:r>
          </a:p>
          <a:p>
            <a:pPr marL="0" indent="0" algn="ctr">
              <a:buNone/>
            </a:pPr>
            <a:r>
              <a:rPr lang="en-US" sz="3400" dirty="0"/>
              <a:t>We must guard our hearts (Prov. 4:23-27).</a:t>
            </a:r>
          </a:p>
          <a:p>
            <a:pPr marL="0" indent="0" algn="ctr">
              <a:buNone/>
            </a:pPr>
            <a:r>
              <a:rPr lang="en-US" sz="3400" dirty="0"/>
              <a:t>Sometimes “leaven” can be a figure for good influences.</a:t>
            </a:r>
          </a:p>
        </p:txBody>
      </p:sp>
    </p:spTree>
    <p:extLst>
      <p:ext uri="{BB962C8B-B14F-4D97-AF65-F5344CB8AC3E}">
        <p14:creationId xmlns:p14="http://schemas.microsoft.com/office/powerpoint/2010/main" val="182232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B46D-44D6-2144-A539-B9046DF7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 Little Leaven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458"/>
            <a:ext cx="7886700" cy="4777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Matthew 13:31-33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dirty="0"/>
              <a:t>Parallel: Luke 13:18-21</a:t>
            </a:r>
          </a:p>
          <a:p>
            <a:pPr marL="0" indent="0" algn="ctr">
              <a:buNone/>
            </a:pPr>
            <a:r>
              <a:rPr lang="en-US" sz="3400" dirty="0"/>
              <a:t>What is being compared to leaven?</a:t>
            </a:r>
          </a:p>
          <a:p>
            <a:pPr marL="0" indent="0" algn="ctr">
              <a:buNone/>
            </a:pPr>
            <a:r>
              <a:rPr lang="en-US" sz="3400" dirty="0"/>
              <a:t>The gospel has the power to change our nature (Rom. 1:16-17; 1 Pet. 1:22-23; Jas. 1:21-25).</a:t>
            </a:r>
          </a:p>
          <a:p>
            <a:pPr marL="0" indent="0" algn="ctr">
              <a:buNone/>
            </a:pPr>
            <a:r>
              <a:rPr lang="en-US" sz="3400" dirty="0"/>
              <a:t>In other uses of leaven it is people who exert an influence.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38723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0B46D-44D6-2144-A539-B9046DF7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A Little Leaven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70D21-F58A-5046-87A9-1DD70C1E3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0458"/>
            <a:ext cx="7886700" cy="477754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Matthew 13:31-33</a:t>
            </a:r>
            <a:endParaRPr lang="en-US" sz="3400" dirty="0"/>
          </a:p>
          <a:p>
            <a:pPr marL="0" indent="0" algn="ctr">
              <a:buNone/>
            </a:pPr>
            <a:r>
              <a:rPr lang="en-US" sz="3400" dirty="0"/>
              <a:t>Parallel: Luke 13:18-21</a:t>
            </a:r>
          </a:p>
          <a:p>
            <a:pPr marL="0" indent="0" algn="ctr">
              <a:buNone/>
            </a:pPr>
            <a:r>
              <a:rPr lang="en-US" sz="3400" dirty="0"/>
              <a:t>Similar figures of influence: salt and light (Matt. 5:13-16)</a:t>
            </a:r>
          </a:p>
          <a:p>
            <a:pPr marL="0" indent="0" algn="ctr">
              <a:buNone/>
            </a:pPr>
            <a:r>
              <a:rPr lang="en-US" sz="3400" dirty="0"/>
              <a:t>We must guard influences upon our hearts but exert an active influence on the world around us.</a:t>
            </a:r>
          </a:p>
          <a:p>
            <a:pPr marL="0" indent="0" algn="ctr">
              <a:buNone/>
            </a:pPr>
            <a:r>
              <a:rPr lang="en-US" sz="3400" dirty="0"/>
              <a:t>Be salt, light, and leaven (Phil. 2:14-16).</a:t>
            </a:r>
          </a:p>
        </p:txBody>
      </p:sp>
    </p:spTree>
    <p:extLst>
      <p:ext uri="{BB962C8B-B14F-4D97-AF65-F5344CB8AC3E}">
        <p14:creationId xmlns:p14="http://schemas.microsoft.com/office/powerpoint/2010/main" val="8723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446</Words>
  <Application>Microsoft Macintosh PowerPoint</Application>
  <PresentationFormat>On-screen Show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Galatians 5:1-9</vt:lpstr>
      <vt:lpstr>Galatians 5:1-9</vt:lpstr>
      <vt:lpstr>A Little Leaven</vt:lpstr>
      <vt:lpstr>A Little Leaven</vt:lpstr>
      <vt:lpstr>A Little Leaven</vt:lpstr>
      <vt:lpstr>A Little Leaven</vt:lpstr>
      <vt:lpstr>A Little Leaven</vt:lpstr>
      <vt:lpstr>A Little Leaven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12</cp:revision>
  <dcterms:created xsi:type="dcterms:W3CDTF">2022-11-19T04:02:47Z</dcterms:created>
  <dcterms:modified xsi:type="dcterms:W3CDTF">2022-11-19T07:05:58Z</dcterms:modified>
</cp:coreProperties>
</file>