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260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5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5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01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72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84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1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3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091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E069657-04BB-C647-A509-0EC92FC82AAE}" type="datetimeFigureOut">
              <a:rPr lang="en-US" smtClean="0"/>
              <a:t>9/5/22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B75F62-D7D4-8841-94EE-E668A8C4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8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Gray and denim color gradient background">
            <a:extLst>
              <a:ext uri="{FF2B5EF4-FFF2-40B4-BE49-F238E27FC236}">
                <a16:creationId xmlns:a16="http://schemas.microsoft.com/office/drawing/2014/main" id="{BC59B06E-E555-3C41-974A-01C41815F3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30487" t="25494" b="25850"/>
          <a:stretch/>
        </p:blipFill>
        <p:spPr>
          <a:xfrm flipV="1">
            <a:off x="0" y="1499016"/>
            <a:ext cx="9144000" cy="5358984"/>
          </a:xfrm>
          <a:custGeom>
            <a:avLst/>
            <a:gdLst/>
            <a:ahLst/>
            <a:cxnLst/>
            <a:rect l="l" t="t" r="r" b="b"/>
            <a:pathLst>
              <a:path w="12191999" h="4196982">
                <a:moveTo>
                  <a:pt x="0" y="0"/>
                </a:moveTo>
                <a:lnTo>
                  <a:pt x="12191999" y="0"/>
                </a:lnTo>
                <a:lnTo>
                  <a:pt x="12191999" y="4170459"/>
                </a:lnTo>
                <a:lnTo>
                  <a:pt x="11986461" y="4175111"/>
                </a:lnTo>
                <a:cubicBezTo>
                  <a:pt x="11912297" y="4174136"/>
                  <a:pt x="11838168" y="4170508"/>
                  <a:pt x="11764214" y="4164231"/>
                </a:cubicBezTo>
                <a:cubicBezTo>
                  <a:pt x="11656850" y="4156227"/>
                  <a:pt x="11548596" y="4145173"/>
                  <a:pt x="11441995" y="4165502"/>
                </a:cubicBezTo>
                <a:cubicBezTo>
                  <a:pt x="11324975" y="4187991"/>
                  <a:pt x="11208081" y="4188118"/>
                  <a:pt x="11090044" y="4182401"/>
                </a:cubicBezTo>
                <a:cubicBezTo>
                  <a:pt x="10989160" y="4177573"/>
                  <a:pt x="10888657" y="4152161"/>
                  <a:pt x="10787011" y="4178970"/>
                </a:cubicBezTo>
                <a:cubicBezTo>
                  <a:pt x="10776897" y="4180444"/>
                  <a:pt x="10766592" y="4180012"/>
                  <a:pt x="10756643" y="4177700"/>
                </a:cubicBezTo>
                <a:cubicBezTo>
                  <a:pt x="10645468" y="4162326"/>
                  <a:pt x="10533530" y="4174904"/>
                  <a:pt x="10421973" y="4170584"/>
                </a:cubicBezTo>
                <a:cubicBezTo>
                  <a:pt x="10370515" y="4168551"/>
                  <a:pt x="10318040" y="4169695"/>
                  <a:pt x="10267216" y="4164231"/>
                </a:cubicBezTo>
                <a:cubicBezTo>
                  <a:pt x="10150577" y="4151780"/>
                  <a:pt x="10034192" y="4145173"/>
                  <a:pt x="9918824" y="4174523"/>
                </a:cubicBezTo>
                <a:cubicBezTo>
                  <a:pt x="9885153" y="4182439"/>
                  <a:pt x="9850745" y="4186695"/>
                  <a:pt x="9816160" y="4187229"/>
                </a:cubicBezTo>
                <a:cubicBezTo>
                  <a:pt x="9703206" y="4191295"/>
                  <a:pt x="9590632" y="4183544"/>
                  <a:pt x="9478059" y="4177191"/>
                </a:cubicBezTo>
                <a:cubicBezTo>
                  <a:pt x="9399918" y="4172744"/>
                  <a:pt x="9321904" y="4163088"/>
                  <a:pt x="9243637" y="4171220"/>
                </a:cubicBezTo>
                <a:cubicBezTo>
                  <a:pt x="9198150" y="4175921"/>
                  <a:pt x="9152282" y="4175921"/>
                  <a:pt x="9106795" y="4171220"/>
                </a:cubicBezTo>
                <a:cubicBezTo>
                  <a:pt x="9022962" y="4161398"/>
                  <a:pt x="8938380" y="4159568"/>
                  <a:pt x="8854204" y="4165756"/>
                </a:cubicBezTo>
                <a:cubicBezTo>
                  <a:pt x="8728543" y="4176556"/>
                  <a:pt x="8603010" y="4185577"/>
                  <a:pt x="8476969" y="4168424"/>
                </a:cubicBezTo>
                <a:cubicBezTo>
                  <a:pt x="8405486" y="4157192"/>
                  <a:pt x="8332808" y="4155871"/>
                  <a:pt x="8260970" y="4164486"/>
                </a:cubicBezTo>
                <a:cubicBezTo>
                  <a:pt x="8089823" y="4188500"/>
                  <a:pt x="7918295" y="4180749"/>
                  <a:pt x="7746767" y="4170839"/>
                </a:cubicBezTo>
                <a:cubicBezTo>
                  <a:pt x="7632160" y="4164104"/>
                  <a:pt x="7517046" y="4151780"/>
                  <a:pt x="7402693" y="4168043"/>
                </a:cubicBezTo>
                <a:cubicBezTo>
                  <a:pt x="7256831" y="4188372"/>
                  <a:pt x="7110841" y="4181638"/>
                  <a:pt x="6964597" y="4175667"/>
                </a:cubicBezTo>
                <a:cubicBezTo>
                  <a:pt x="6857233" y="4171220"/>
                  <a:pt x="6749742" y="4157751"/>
                  <a:pt x="6642124" y="4174396"/>
                </a:cubicBezTo>
                <a:cubicBezTo>
                  <a:pt x="6631045" y="4175908"/>
                  <a:pt x="6619775" y="4174777"/>
                  <a:pt x="6609216" y="4171093"/>
                </a:cubicBezTo>
                <a:cubicBezTo>
                  <a:pt x="6568379" y="4157650"/>
                  <a:pt x="6524595" y="4155846"/>
                  <a:pt x="6482793" y="4165883"/>
                </a:cubicBezTo>
                <a:cubicBezTo>
                  <a:pt x="6405669" y="4182782"/>
                  <a:pt x="6328672" y="4190151"/>
                  <a:pt x="6250150" y="4174777"/>
                </a:cubicBezTo>
                <a:cubicBezTo>
                  <a:pt x="6217254" y="4167891"/>
                  <a:pt x="6183521" y="4165883"/>
                  <a:pt x="6150028" y="4168806"/>
                </a:cubicBezTo>
                <a:cubicBezTo>
                  <a:pt x="6020175" y="4181766"/>
                  <a:pt x="5890068" y="4176683"/>
                  <a:pt x="5760087" y="4174142"/>
                </a:cubicBezTo>
                <a:cubicBezTo>
                  <a:pt x="5521345" y="4169695"/>
                  <a:pt x="5282477" y="4174142"/>
                  <a:pt x="5044242" y="4151399"/>
                </a:cubicBezTo>
                <a:cubicBezTo>
                  <a:pt x="4979506" y="4145237"/>
                  <a:pt x="4914326" y="4141297"/>
                  <a:pt x="4849272" y="4142076"/>
                </a:cubicBezTo>
                <a:cubicBezTo>
                  <a:pt x="4784218" y="4142854"/>
                  <a:pt x="4719291" y="4148349"/>
                  <a:pt x="4655063" y="4161055"/>
                </a:cubicBezTo>
                <a:cubicBezTo>
                  <a:pt x="4447578" y="4201332"/>
                  <a:pt x="4239457" y="4203874"/>
                  <a:pt x="4029811" y="4187610"/>
                </a:cubicBezTo>
                <a:cubicBezTo>
                  <a:pt x="3943792" y="4180876"/>
                  <a:pt x="3857774" y="4169695"/>
                  <a:pt x="3771375" y="4171855"/>
                </a:cubicBezTo>
                <a:cubicBezTo>
                  <a:pt x="3623225" y="4175794"/>
                  <a:pt x="3474948" y="4167789"/>
                  <a:pt x="3326672" y="4169822"/>
                </a:cubicBezTo>
                <a:cubicBezTo>
                  <a:pt x="3322669" y="4170394"/>
                  <a:pt x="3318578" y="4169860"/>
                  <a:pt x="3314855" y="4168297"/>
                </a:cubicBezTo>
                <a:cubicBezTo>
                  <a:pt x="3278008" y="4143013"/>
                  <a:pt x="3237604" y="4152796"/>
                  <a:pt x="3199487" y="4159403"/>
                </a:cubicBezTo>
                <a:cubicBezTo>
                  <a:pt x="3072810" y="4181384"/>
                  <a:pt x="2946260" y="4192184"/>
                  <a:pt x="2817550" y="4175158"/>
                </a:cubicBezTo>
                <a:cubicBezTo>
                  <a:pt x="2694647" y="4157332"/>
                  <a:pt x="2569990" y="4155109"/>
                  <a:pt x="2446541" y="4168551"/>
                </a:cubicBezTo>
                <a:cubicBezTo>
                  <a:pt x="2276791" y="4188372"/>
                  <a:pt x="2107677" y="4184179"/>
                  <a:pt x="1938308" y="4168551"/>
                </a:cubicBezTo>
                <a:cubicBezTo>
                  <a:pt x="1869570" y="4162199"/>
                  <a:pt x="1799815" y="4151399"/>
                  <a:pt x="1731712" y="4167281"/>
                </a:cubicBezTo>
                <a:cubicBezTo>
                  <a:pt x="1647854" y="4186721"/>
                  <a:pt x="1564250" y="4180368"/>
                  <a:pt x="1480137" y="4176048"/>
                </a:cubicBezTo>
                <a:cubicBezTo>
                  <a:pt x="1373663" y="4170457"/>
                  <a:pt x="1267442" y="4154321"/>
                  <a:pt x="1160586" y="4167027"/>
                </a:cubicBezTo>
                <a:cubicBezTo>
                  <a:pt x="1111161" y="4172871"/>
                  <a:pt x="1062116" y="4182147"/>
                  <a:pt x="1012055" y="4179733"/>
                </a:cubicBezTo>
                <a:cubicBezTo>
                  <a:pt x="873562" y="4173380"/>
                  <a:pt x="735196" y="4165883"/>
                  <a:pt x="596449" y="4167027"/>
                </a:cubicBezTo>
                <a:cubicBezTo>
                  <a:pt x="538383" y="4167408"/>
                  <a:pt x="480699" y="4169314"/>
                  <a:pt x="422887" y="4173507"/>
                </a:cubicBezTo>
                <a:cubicBezTo>
                  <a:pt x="315015" y="4181384"/>
                  <a:pt x="207524" y="4170711"/>
                  <a:pt x="100033" y="4166900"/>
                </a:cubicBezTo>
                <a:lnTo>
                  <a:pt x="0" y="4171381"/>
                </a:lnTo>
                <a:close/>
              </a:path>
            </a:pathLst>
          </a:cu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83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7400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84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i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b="1" i="0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b="1" i="0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i="0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b="1" i="0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b="1" i="0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Matthew 7:15-20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1986046"/>
            <a:ext cx="8178467" cy="47400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“Beware of false prophets, who come to you in sheep’s clothing, but inwardly they are ravenous wolves. You will know them by their fruits. Do men gather grapes from </a:t>
            </a:r>
            <a:r>
              <a:rPr lang="en-US" dirty="0" err="1"/>
              <a:t>thornbushes</a:t>
            </a:r>
            <a:r>
              <a:rPr lang="en-US" dirty="0"/>
              <a:t> or figs from thistles? Even so, every good tree bears good fruit, but a bad tree bears bad fruit. . . .”</a:t>
            </a:r>
          </a:p>
        </p:txBody>
      </p:sp>
    </p:spTree>
    <p:extLst>
      <p:ext uri="{BB962C8B-B14F-4D97-AF65-F5344CB8AC3E}">
        <p14:creationId xmlns:p14="http://schemas.microsoft.com/office/powerpoint/2010/main" val="164184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200" dirty="0"/>
              <a:t>“Beware of False Prophets”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1925054"/>
            <a:ext cx="8178467" cy="4608555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800" dirty="0"/>
              <a:t>They Will Act in Secret</a:t>
            </a:r>
          </a:p>
          <a:p>
            <a:pPr marL="0" indent="0" algn="ctr">
              <a:buNone/>
            </a:pPr>
            <a:r>
              <a:rPr lang="en-US" dirty="0"/>
              <a:t>Acts 20:28-31</a:t>
            </a:r>
          </a:p>
          <a:p>
            <a:pPr marL="0" indent="0" algn="ctr">
              <a:buNone/>
            </a:pPr>
            <a:r>
              <a:rPr lang="en-US" dirty="0"/>
              <a:t>“Secretly bring in destructive heresies” (2 Pet. 2:1)</a:t>
            </a:r>
          </a:p>
          <a:p>
            <a:pPr marL="0" indent="0" algn="ctr">
              <a:buNone/>
            </a:pPr>
            <a:r>
              <a:rPr lang="en-US" dirty="0"/>
              <a:t>“Lest his deeds should be exposed” (John 3:20-21)</a:t>
            </a:r>
          </a:p>
          <a:p>
            <a:pPr marL="0" indent="0" algn="ctr">
              <a:buNone/>
            </a:pPr>
            <a:r>
              <a:rPr lang="en-US" dirty="0"/>
              <a:t>Avoid those who hide their teaching</a:t>
            </a:r>
          </a:p>
        </p:txBody>
      </p:sp>
    </p:spTree>
    <p:extLst>
      <p:ext uri="{BB962C8B-B14F-4D97-AF65-F5344CB8AC3E}">
        <p14:creationId xmlns:p14="http://schemas.microsoft.com/office/powerpoint/2010/main" val="288904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200" dirty="0"/>
              <a:t>“Beware of False Prophets”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1700466"/>
            <a:ext cx="8178467" cy="5157534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800" dirty="0"/>
              <a:t>They Will Lead People to Stray from the Faith</a:t>
            </a:r>
          </a:p>
          <a:p>
            <a:pPr marL="0" indent="0" algn="ctr">
              <a:buNone/>
            </a:pPr>
            <a:r>
              <a:rPr lang="en-US" sz="3600" dirty="0"/>
              <a:t>Titus 1:10-11</a:t>
            </a:r>
          </a:p>
          <a:p>
            <a:pPr marL="0" indent="0" algn="ctr">
              <a:buNone/>
            </a:pPr>
            <a:r>
              <a:rPr lang="en-US" sz="3600" dirty="0"/>
              <a:t>False knowledge: “strayed concerning the faith” (1 Tim. 6:21)</a:t>
            </a:r>
          </a:p>
          <a:p>
            <a:pPr marL="0" indent="0" algn="ctr">
              <a:buNone/>
            </a:pPr>
            <a:r>
              <a:rPr lang="en-US" sz="3600" dirty="0"/>
              <a:t>“Cancer” resurrection is past “over throw the faith” (2 Tim. 2:15-18)</a:t>
            </a:r>
          </a:p>
          <a:p>
            <a:pPr marL="0" indent="0" algn="ctr">
              <a:buNone/>
            </a:pPr>
            <a:r>
              <a:rPr lang="en-US" sz="3600" dirty="0"/>
              <a:t>“Subvert whole households” (Titus 1:11)</a:t>
            </a:r>
          </a:p>
        </p:txBody>
      </p:sp>
    </p:spTree>
    <p:extLst>
      <p:ext uri="{BB962C8B-B14F-4D97-AF65-F5344CB8AC3E}">
        <p14:creationId xmlns:p14="http://schemas.microsoft.com/office/powerpoint/2010/main" val="2569822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200" dirty="0"/>
              <a:t>“Beware of False Prophets”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1876928"/>
            <a:ext cx="8178467" cy="4608555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800" dirty="0"/>
              <a:t>Identifying False Teachers</a:t>
            </a:r>
          </a:p>
          <a:p>
            <a:pPr marL="0" indent="0" algn="ctr">
              <a:buNone/>
            </a:pPr>
            <a:r>
              <a:rPr lang="en-US" dirty="0"/>
              <a:t>Philippians 1:15-18</a:t>
            </a:r>
          </a:p>
          <a:p>
            <a:pPr marL="0" indent="0" algn="ctr">
              <a:buNone/>
            </a:pPr>
            <a:r>
              <a:rPr lang="en-US" sz="3400" dirty="0"/>
              <a:t>Some may teach truth in spite of personal shortcomings</a:t>
            </a:r>
          </a:p>
          <a:p>
            <a:pPr marL="0" indent="0" algn="ctr">
              <a:buNone/>
            </a:pPr>
            <a:r>
              <a:rPr lang="en-US" sz="3400" dirty="0"/>
              <a:t>Some cause divisions and tear down God’s people (Rom. 16:17)</a:t>
            </a:r>
          </a:p>
          <a:p>
            <a:pPr marL="0" indent="0" algn="ctr">
              <a:buNone/>
            </a:pPr>
            <a:r>
              <a:rPr lang="en-US" sz="3400" dirty="0"/>
              <a:t>Some teach error mixed with just enough truth it’s hard to see them as false teachers 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889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200" dirty="0"/>
              <a:t>“Beware of False Prophets”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1876928"/>
            <a:ext cx="8178467" cy="4608555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800" dirty="0"/>
              <a:t>Identifying False Teachers</a:t>
            </a:r>
          </a:p>
          <a:p>
            <a:pPr marL="0" indent="0" algn="ctr">
              <a:buNone/>
            </a:pPr>
            <a:r>
              <a:rPr lang="en-US" dirty="0"/>
              <a:t>2 John 9-11</a:t>
            </a:r>
          </a:p>
          <a:p>
            <a:pPr marL="0" indent="0" algn="ctr">
              <a:buNone/>
            </a:pPr>
            <a:r>
              <a:rPr lang="en-US" sz="3600" dirty="0"/>
              <a:t>“Contrary to the doctrine” (Rom 16:17)</a:t>
            </a:r>
          </a:p>
          <a:p>
            <a:pPr marL="0" indent="0" algn="ctr">
              <a:buNone/>
            </a:pPr>
            <a:r>
              <a:rPr lang="en-US" sz="3600" dirty="0"/>
              <a:t>Note those who “cause divisions. . . avoid them” (Rom. 16:17)</a:t>
            </a:r>
          </a:p>
          <a:p>
            <a:pPr marL="0" indent="0" algn="ctr">
              <a:buNone/>
            </a:pPr>
            <a:r>
              <a:rPr lang="en-US" sz="3600" dirty="0"/>
              <a:t>“Whose mouths must be stopped”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3600" dirty="0"/>
              <a:t>(Titus 1:11)</a:t>
            </a:r>
          </a:p>
        </p:txBody>
      </p:sp>
    </p:spTree>
    <p:extLst>
      <p:ext uri="{BB962C8B-B14F-4D97-AF65-F5344CB8AC3E}">
        <p14:creationId xmlns:p14="http://schemas.microsoft.com/office/powerpoint/2010/main" val="81631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Matthew 7:15-20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521" y="2374232"/>
            <a:ext cx="8178467" cy="4351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“. . . A good tree cannot bear bad fruit, nor can a bad tree bear good fruit. Every tree that does not bear good fruit is cut down and thrown into the fire. Therefore by their fruits you will know them” (NKJV).</a:t>
            </a:r>
          </a:p>
        </p:txBody>
      </p:sp>
    </p:spTree>
    <p:extLst>
      <p:ext uri="{BB962C8B-B14F-4D97-AF65-F5344CB8AC3E}">
        <p14:creationId xmlns:p14="http://schemas.microsoft.com/office/powerpoint/2010/main" val="383492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Matthew 7:15-20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2021306"/>
            <a:ext cx="8178467" cy="4704808"/>
          </a:xfrm>
        </p:spPr>
        <p:txBody>
          <a:bodyPr>
            <a:no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Controversy among brethren when I first began preaching over teachings of a highly respected man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Led to separation and alienation between brethren once very close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To some: dangerous false teacher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Others: wise pioneer</a:t>
            </a:r>
          </a:p>
        </p:txBody>
      </p:sp>
    </p:spTree>
    <p:extLst>
      <p:ext uri="{BB962C8B-B14F-4D97-AF65-F5344CB8AC3E}">
        <p14:creationId xmlns:p14="http://schemas.microsoft.com/office/powerpoint/2010/main" val="330030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Matthew 7:15-20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2021306"/>
            <a:ext cx="8178467" cy="4704808"/>
          </a:xfrm>
        </p:spPr>
        <p:txBody>
          <a:bodyPr>
            <a:no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Still others: mistaken on issues not worthy to mark as a false teacher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When more of his teachings became public, some of these eventually considered him a false teacher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Sadly, repeated time and time again throughout church history</a:t>
            </a:r>
          </a:p>
        </p:txBody>
      </p:sp>
    </p:spTree>
    <p:extLst>
      <p:ext uri="{BB962C8B-B14F-4D97-AF65-F5344CB8AC3E}">
        <p14:creationId xmlns:p14="http://schemas.microsoft.com/office/powerpoint/2010/main" val="2128015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Matthew 7:15-20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2021306"/>
            <a:ext cx="8178467" cy="4704808"/>
          </a:xfrm>
        </p:spPr>
        <p:txBody>
          <a:bodyPr>
            <a:no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Names change</a:t>
            </a:r>
          </a:p>
          <a:p>
            <a:pPr marL="0" indent="0" algn="ctr">
              <a:buNone/>
            </a:pPr>
            <a:r>
              <a:rPr lang="en-US" dirty="0"/>
              <a:t>Personalities behind 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controversies change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The scope and impact differs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Issues involved change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Jesus warns “beware!”</a:t>
            </a:r>
          </a:p>
        </p:txBody>
      </p:sp>
    </p:spTree>
    <p:extLst>
      <p:ext uri="{BB962C8B-B14F-4D97-AF65-F5344CB8AC3E}">
        <p14:creationId xmlns:p14="http://schemas.microsoft.com/office/powerpoint/2010/main" val="107852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200" dirty="0"/>
              <a:t>“Beware of False Prophets”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2117558"/>
            <a:ext cx="8178467" cy="4608555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800" dirty="0"/>
              <a:t>There Will Be False Prophets</a:t>
            </a:r>
          </a:p>
          <a:p>
            <a:pPr marL="0" indent="0" algn="ctr">
              <a:buNone/>
            </a:pPr>
            <a:r>
              <a:rPr lang="en-US" dirty="0"/>
              <a:t>2 Peter 2:1-3</a:t>
            </a:r>
          </a:p>
          <a:p>
            <a:pPr marL="0" indent="0" algn="ctr">
              <a:buNone/>
            </a:pPr>
            <a:r>
              <a:rPr lang="en-US" dirty="0"/>
              <a:t>“Who come to you” (Matt. 7:15)</a:t>
            </a:r>
          </a:p>
          <a:p>
            <a:pPr marL="0" indent="0" algn="ctr">
              <a:buNone/>
            </a:pPr>
            <a:r>
              <a:rPr lang="en-US" dirty="0"/>
              <a:t>“Exploit you” (2 Pet. 2:3)</a:t>
            </a:r>
          </a:p>
          <a:p>
            <a:pPr marL="0" indent="0" algn="ctr">
              <a:buNone/>
            </a:pPr>
            <a:r>
              <a:rPr lang="en-US" dirty="0"/>
              <a:t>Can’t imagine that this won’t be a common problem</a:t>
            </a:r>
          </a:p>
        </p:txBody>
      </p:sp>
    </p:spTree>
    <p:extLst>
      <p:ext uri="{BB962C8B-B14F-4D97-AF65-F5344CB8AC3E}">
        <p14:creationId xmlns:p14="http://schemas.microsoft.com/office/powerpoint/2010/main" val="41706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200" dirty="0"/>
              <a:t>“Beware of False Prophets”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2117558"/>
            <a:ext cx="8178467" cy="4608555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800" dirty="0"/>
              <a:t>There Will Be Many</a:t>
            </a:r>
          </a:p>
          <a:p>
            <a:pPr marL="0" indent="0" algn="ctr">
              <a:buNone/>
            </a:pPr>
            <a:r>
              <a:rPr lang="en-US" dirty="0"/>
              <a:t>1 John 4:1-3</a:t>
            </a:r>
          </a:p>
          <a:p>
            <a:pPr marL="0" indent="0" algn="ctr">
              <a:buNone/>
            </a:pPr>
            <a:r>
              <a:rPr lang="en-US" dirty="0"/>
              <a:t>“Many will say” (Matt. 7:21-23)</a:t>
            </a:r>
          </a:p>
          <a:p>
            <a:pPr marL="0" indent="0" algn="ctr">
              <a:buNone/>
            </a:pPr>
            <a:r>
              <a:rPr lang="en-US" dirty="0"/>
              <a:t>“Many will follow” (2 Pet. 2:2)</a:t>
            </a:r>
          </a:p>
          <a:p>
            <a:pPr marL="0" indent="0" algn="ctr">
              <a:buNone/>
            </a:pPr>
            <a:r>
              <a:rPr lang="en-US" dirty="0"/>
              <a:t>We must test and guard against new doctrines that rise in popularity </a:t>
            </a:r>
          </a:p>
        </p:txBody>
      </p:sp>
    </p:spTree>
    <p:extLst>
      <p:ext uri="{BB962C8B-B14F-4D97-AF65-F5344CB8AC3E}">
        <p14:creationId xmlns:p14="http://schemas.microsoft.com/office/powerpoint/2010/main" val="351229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200" dirty="0"/>
              <a:t>“Beware of False Prophets”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1925054"/>
            <a:ext cx="8178467" cy="4608555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800" dirty="0"/>
              <a:t>They Will Appear Harmless</a:t>
            </a:r>
          </a:p>
          <a:p>
            <a:pPr marL="0" indent="0" algn="ctr">
              <a:buNone/>
            </a:pPr>
            <a:r>
              <a:rPr lang="en-US" dirty="0"/>
              <a:t>Romans 16:17-18</a:t>
            </a:r>
          </a:p>
          <a:p>
            <a:pPr marL="0" indent="0" algn="ctr">
              <a:buNone/>
            </a:pPr>
            <a:r>
              <a:rPr lang="en-US" dirty="0"/>
              <a:t>“Sheep’s clothing. . .ravenous wolves” (Matt. 7:15)</a:t>
            </a:r>
          </a:p>
          <a:p>
            <a:pPr marL="0" indent="0" algn="ctr">
              <a:buNone/>
            </a:pPr>
            <a:r>
              <a:rPr lang="en-US" dirty="0"/>
              <a:t>“Smooth things” (Isa. 30:8-11)</a:t>
            </a:r>
          </a:p>
          <a:p>
            <a:pPr marL="0" indent="0" algn="ctr">
              <a:buNone/>
            </a:pPr>
            <a:r>
              <a:rPr lang="en-US" dirty="0"/>
              <a:t>What appears innocent and tame can be spiritually deadly  </a:t>
            </a:r>
          </a:p>
        </p:txBody>
      </p:sp>
    </p:spTree>
    <p:extLst>
      <p:ext uri="{BB962C8B-B14F-4D97-AF65-F5344CB8AC3E}">
        <p14:creationId xmlns:p14="http://schemas.microsoft.com/office/powerpoint/2010/main" val="280188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DAAFA-C386-8E47-B5ED-CB7EF91D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200" dirty="0"/>
              <a:t>“Beware of False Prophets”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624-C775-C84F-847B-8AF33653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01" y="1925054"/>
            <a:ext cx="8178467" cy="4608555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800" dirty="0"/>
              <a:t>They Will Teach Things That Sound Good</a:t>
            </a:r>
          </a:p>
          <a:p>
            <a:pPr marL="0" indent="0" algn="ctr">
              <a:buNone/>
            </a:pPr>
            <a:r>
              <a:rPr lang="en-US" dirty="0"/>
              <a:t>1 Timothy 6:20-21</a:t>
            </a:r>
          </a:p>
          <a:p>
            <a:pPr marL="0" indent="0" algn="ctr">
              <a:buNone/>
            </a:pPr>
            <a:r>
              <a:rPr lang="en-US" dirty="0"/>
              <a:t>“According to their own desires. . . itching ears” (2 Tim. 4:1-5)</a:t>
            </a:r>
          </a:p>
          <a:p>
            <a:pPr marL="0" indent="0" algn="ctr">
              <a:buNone/>
            </a:pPr>
            <a:r>
              <a:rPr lang="en-US" dirty="0"/>
              <a:t>Just because it sounds good doesn’t make something the truth  </a:t>
            </a:r>
          </a:p>
        </p:txBody>
      </p:sp>
    </p:spTree>
    <p:extLst>
      <p:ext uri="{BB962C8B-B14F-4D97-AF65-F5344CB8AC3E}">
        <p14:creationId xmlns:p14="http://schemas.microsoft.com/office/powerpoint/2010/main" val="186481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455</TotalTime>
  <Words>595</Words>
  <Application>Microsoft Macintosh PowerPoint</Application>
  <PresentationFormat>On-screen Show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Matthew 7:15-20</vt:lpstr>
      <vt:lpstr>Matthew 7:15-20</vt:lpstr>
      <vt:lpstr>Matthew 7:15-20</vt:lpstr>
      <vt:lpstr>Matthew 7:15-20</vt:lpstr>
      <vt:lpstr>Matthew 7:15-20</vt:lpstr>
      <vt:lpstr>“Beware of False Prophets”</vt:lpstr>
      <vt:lpstr>“Beware of False Prophets”</vt:lpstr>
      <vt:lpstr>“Beware of False Prophets”</vt:lpstr>
      <vt:lpstr>“Beware of False Prophets”</vt:lpstr>
      <vt:lpstr>“Beware of False Prophets”</vt:lpstr>
      <vt:lpstr>“Beware of False Prophets”</vt:lpstr>
      <vt:lpstr>“Beware of False Prophets”</vt:lpstr>
      <vt:lpstr>“Beware of False Prophets”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18</cp:revision>
  <dcterms:created xsi:type="dcterms:W3CDTF">2022-09-02T21:20:25Z</dcterms:created>
  <dcterms:modified xsi:type="dcterms:W3CDTF">2022-09-05T15:25:08Z</dcterms:modified>
</cp:coreProperties>
</file>