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sldIdLst>
    <p:sldId id="259" r:id="rId2"/>
    <p:sldId id="258" r:id="rId3"/>
    <p:sldId id="279" r:id="rId4"/>
    <p:sldId id="260" r:id="rId5"/>
    <p:sldId id="261" r:id="rId6"/>
    <p:sldId id="262" r:id="rId7"/>
    <p:sldId id="277" r:id="rId8"/>
    <p:sldId id="263" r:id="rId9"/>
    <p:sldId id="264" r:id="rId10"/>
    <p:sldId id="265" r:id="rId11"/>
    <p:sldId id="266" r:id="rId12"/>
    <p:sldId id="267" r:id="rId13"/>
    <p:sldId id="268" r:id="rId14"/>
    <p:sldId id="269" r:id="rId15"/>
    <p:sldId id="270" r:id="rId16"/>
    <p:sldId id="271" r:id="rId17"/>
    <p:sldId id="273" r:id="rId18"/>
    <p:sldId id="280" r:id="rId19"/>
    <p:sldId id="274" r:id="rId20"/>
    <p:sldId id="275" r:id="rId21"/>
    <p:sldId id="276" r:id="rId2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10"/>
    <p:restoredTop sz="95304"/>
  </p:normalViewPr>
  <p:slideViewPr>
    <p:cSldViewPr snapToGrid="0" snapToObjects="1">
      <p:cViewPr varScale="1">
        <p:scale>
          <a:sx n="111" d="100"/>
          <a:sy n="111" d="100"/>
        </p:scale>
        <p:origin x="536" y="19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A0979180-7846-8F4A-A5B8-D382750C4BD4}" type="datetimeFigureOut">
              <a:rPr lang="en-US" smtClean="0"/>
              <a:t>4/16/22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4FAAEE6-4346-D94F-A8BC-2F902BD4CB0E}" type="slidenum">
              <a:rPr lang="en-US" smtClean="0"/>
              <a:t>‹#›</a:t>
            </a:fld>
            <a:endParaRPr lang="en-US"/>
          </a:p>
        </p:txBody>
      </p:sp>
    </p:spTree>
    <p:extLst>
      <p:ext uri="{BB962C8B-B14F-4D97-AF65-F5344CB8AC3E}">
        <p14:creationId xmlns:p14="http://schemas.microsoft.com/office/powerpoint/2010/main" val="28558791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0979180-7846-8F4A-A5B8-D382750C4BD4}" type="datetimeFigureOut">
              <a:rPr lang="en-US" smtClean="0"/>
              <a:t>4/16/22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4FAAEE6-4346-D94F-A8BC-2F902BD4CB0E}" type="slidenum">
              <a:rPr lang="en-US" smtClean="0"/>
              <a:t>‹#›</a:t>
            </a:fld>
            <a:endParaRPr lang="en-US"/>
          </a:p>
        </p:txBody>
      </p:sp>
    </p:spTree>
    <p:extLst>
      <p:ext uri="{BB962C8B-B14F-4D97-AF65-F5344CB8AC3E}">
        <p14:creationId xmlns:p14="http://schemas.microsoft.com/office/powerpoint/2010/main" val="29675328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0979180-7846-8F4A-A5B8-D382750C4BD4}" type="datetimeFigureOut">
              <a:rPr lang="en-US" smtClean="0"/>
              <a:t>4/16/22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4FAAEE6-4346-D94F-A8BC-2F902BD4CB0E}" type="slidenum">
              <a:rPr lang="en-US" smtClean="0"/>
              <a:t>‹#›</a:t>
            </a:fld>
            <a:endParaRPr lang="en-US"/>
          </a:p>
        </p:txBody>
      </p:sp>
    </p:spTree>
    <p:extLst>
      <p:ext uri="{BB962C8B-B14F-4D97-AF65-F5344CB8AC3E}">
        <p14:creationId xmlns:p14="http://schemas.microsoft.com/office/powerpoint/2010/main" val="35148986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0979180-7846-8F4A-A5B8-D382750C4BD4}" type="datetimeFigureOut">
              <a:rPr lang="en-US" smtClean="0"/>
              <a:t>4/16/22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4FAAEE6-4346-D94F-A8BC-2F902BD4CB0E}" type="slidenum">
              <a:rPr lang="en-US" smtClean="0"/>
              <a:t>‹#›</a:t>
            </a:fld>
            <a:endParaRPr lang="en-US"/>
          </a:p>
        </p:txBody>
      </p:sp>
    </p:spTree>
    <p:extLst>
      <p:ext uri="{BB962C8B-B14F-4D97-AF65-F5344CB8AC3E}">
        <p14:creationId xmlns:p14="http://schemas.microsoft.com/office/powerpoint/2010/main" val="17407441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0979180-7846-8F4A-A5B8-D382750C4BD4}" type="datetimeFigureOut">
              <a:rPr lang="en-US" smtClean="0"/>
              <a:t>4/16/22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4FAAEE6-4346-D94F-A8BC-2F902BD4CB0E}" type="slidenum">
              <a:rPr lang="en-US" smtClean="0"/>
              <a:t>‹#›</a:t>
            </a:fld>
            <a:endParaRPr lang="en-US"/>
          </a:p>
        </p:txBody>
      </p:sp>
    </p:spTree>
    <p:extLst>
      <p:ext uri="{BB962C8B-B14F-4D97-AF65-F5344CB8AC3E}">
        <p14:creationId xmlns:p14="http://schemas.microsoft.com/office/powerpoint/2010/main" val="13130835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A0979180-7846-8F4A-A5B8-D382750C4BD4}" type="datetimeFigureOut">
              <a:rPr lang="en-US" smtClean="0"/>
              <a:t>4/16/22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4FAAEE6-4346-D94F-A8BC-2F902BD4CB0E}" type="slidenum">
              <a:rPr lang="en-US" smtClean="0"/>
              <a:t>‹#›</a:t>
            </a:fld>
            <a:endParaRPr lang="en-US"/>
          </a:p>
        </p:txBody>
      </p:sp>
    </p:spTree>
    <p:extLst>
      <p:ext uri="{BB962C8B-B14F-4D97-AF65-F5344CB8AC3E}">
        <p14:creationId xmlns:p14="http://schemas.microsoft.com/office/powerpoint/2010/main" val="8327174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A0979180-7846-8F4A-A5B8-D382750C4BD4}" type="datetimeFigureOut">
              <a:rPr lang="en-US" smtClean="0"/>
              <a:t>4/16/22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4FAAEE6-4346-D94F-A8BC-2F902BD4CB0E}" type="slidenum">
              <a:rPr lang="en-US" smtClean="0"/>
              <a:t>‹#›</a:t>
            </a:fld>
            <a:endParaRPr lang="en-US"/>
          </a:p>
        </p:txBody>
      </p:sp>
    </p:spTree>
    <p:extLst>
      <p:ext uri="{BB962C8B-B14F-4D97-AF65-F5344CB8AC3E}">
        <p14:creationId xmlns:p14="http://schemas.microsoft.com/office/powerpoint/2010/main" val="18004715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A0979180-7846-8F4A-A5B8-D382750C4BD4}" type="datetimeFigureOut">
              <a:rPr lang="en-US" smtClean="0"/>
              <a:t>4/16/22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4FAAEE6-4346-D94F-A8BC-2F902BD4CB0E}" type="slidenum">
              <a:rPr lang="en-US" smtClean="0"/>
              <a:t>‹#›</a:t>
            </a:fld>
            <a:endParaRPr lang="en-US"/>
          </a:p>
        </p:txBody>
      </p:sp>
    </p:spTree>
    <p:extLst>
      <p:ext uri="{BB962C8B-B14F-4D97-AF65-F5344CB8AC3E}">
        <p14:creationId xmlns:p14="http://schemas.microsoft.com/office/powerpoint/2010/main" val="32897872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0979180-7846-8F4A-A5B8-D382750C4BD4}" type="datetimeFigureOut">
              <a:rPr lang="en-US" smtClean="0"/>
              <a:t>4/16/22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4FAAEE6-4346-D94F-A8BC-2F902BD4CB0E}" type="slidenum">
              <a:rPr lang="en-US" smtClean="0"/>
              <a:t>‹#›</a:t>
            </a:fld>
            <a:endParaRPr lang="en-US"/>
          </a:p>
        </p:txBody>
      </p:sp>
    </p:spTree>
    <p:extLst>
      <p:ext uri="{BB962C8B-B14F-4D97-AF65-F5344CB8AC3E}">
        <p14:creationId xmlns:p14="http://schemas.microsoft.com/office/powerpoint/2010/main" val="38896830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A0979180-7846-8F4A-A5B8-D382750C4BD4}" type="datetimeFigureOut">
              <a:rPr lang="en-US" smtClean="0"/>
              <a:t>4/16/22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4FAAEE6-4346-D94F-A8BC-2F902BD4CB0E}" type="slidenum">
              <a:rPr lang="en-US" smtClean="0"/>
              <a:t>‹#›</a:t>
            </a:fld>
            <a:endParaRPr lang="en-US"/>
          </a:p>
        </p:txBody>
      </p:sp>
    </p:spTree>
    <p:extLst>
      <p:ext uri="{BB962C8B-B14F-4D97-AF65-F5344CB8AC3E}">
        <p14:creationId xmlns:p14="http://schemas.microsoft.com/office/powerpoint/2010/main" val="36419576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A0979180-7846-8F4A-A5B8-D382750C4BD4}" type="datetimeFigureOut">
              <a:rPr lang="en-US" smtClean="0"/>
              <a:t>4/16/22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4FAAEE6-4346-D94F-A8BC-2F902BD4CB0E}" type="slidenum">
              <a:rPr lang="en-US" smtClean="0"/>
              <a:t>‹#›</a:t>
            </a:fld>
            <a:endParaRPr lang="en-US"/>
          </a:p>
        </p:txBody>
      </p:sp>
    </p:spTree>
    <p:extLst>
      <p:ext uri="{BB962C8B-B14F-4D97-AF65-F5344CB8AC3E}">
        <p14:creationId xmlns:p14="http://schemas.microsoft.com/office/powerpoint/2010/main" val="28008923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0979180-7846-8F4A-A5B8-D382750C4BD4}" type="datetimeFigureOut">
              <a:rPr lang="en-US" smtClean="0"/>
              <a:t>4/16/22</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4FAAEE6-4346-D94F-A8BC-2F902BD4CB0E}" type="slidenum">
              <a:rPr lang="en-US" smtClean="0"/>
              <a:t>‹#›</a:t>
            </a:fld>
            <a:endParaRPr lang="en-US"/>
          </a:p>
        </p:txBody>
      </p:sp>
    </p:spTree>
    <p:extLst>
      <p:ext uri="{BB962C8B-B14F-4D97-AF65-F5344CB8AC3E}">
        <p14:creationId xmlns:p14="http://schemas.microsoft.com/office/powerpoint/2010/main" val="1482268874"/>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9D1876-FB6B-9144-9AAD-3AC5E21AF01E}"/>
              </a:ext>
            </a:extLst>
          </p:cNvPr>
          <p:cNvSpPr>
            <a:spLocks noGrp="1"/>
          </p:cNvSpPr>
          <p:nvPr>
            <p:ph type="ctrTitle"/>
          </p:nvPr>
        </p:nvSpPr>
        <p:spPr/>
        <p:txBody>
          <a:bodyPr/>
          <a:lstStyle/>
          <a:p>
            <a:r>
              <a:rPr lang="en-US" dirty="0"/>
              <a:t> </a:t>
            </a:r>
          </a:p>
        </p:txBody>
      </p:sp>
      <p:sp>
        <p:nvSpPr>
          <p:cNvPr id="3" name="Subtitle 2">
            <a:extLst>
              <a:ext uri="{FF2B5EF4-FFF2-40B4-BE49-F238E27FC236}">
                <a16:creationId xmlns:a16="http://schemas.microsoft.com/office/drawing/2014/main" id="{080AF5AA-658E-0346-ACCF-21C1E65037E0}"/>
              </a:ext>
            </a:extLst>
          </p:cNvPr>
          <p:cNvSpPr>
            <a:spLocks noGrp="1"/>
          </p:cNvSpPr>
          <p:nvPr>
            <p:ph type="subTitle" idx="1"/>
          </p:nvPr>
        </p:nvSpPr>
        <p:spPr/>
        <p:txBody>
          <a:bodyPr/>
          <a:lstStyle/>
          <a:p>
            <a:endParaRPr lang="en-US"/>
          </a:p>
        </p:txBody>
      </p:sp>
      <p:pic>
        <p:nvPicPr>
          <p:cNvPr id="5" name="Picture 4" descr="A blurry image of a person&#10;&#10;Description automatically generated">
            <a:extLst>
              <a:ext uri="{FF2B5EF4-FFF2-40B4-BE49-F238E27FC236}">
                <a16:creationId xmlns:a16="http://schemas.microsoft.com/office/drawing/2014/main" id="{72C08729-685A-3344-A335-B25614C519E2}"/>
              </a:ext>
            </a:extLst>
          </p:cNvPr>
          <p:cNvPicPr>
            <a:picLocks noChangeAspect="1"/>
          </p:cNvPicPr>
          <p:nvPr/>
        </p:nvPicPr>
        <p:blipFill>
          <a:blip r:embed="rId2"/>
          <a:stretch>
            <a:fillRect/>
          </a:stretch>
        </p:blipFill>
        <p:spPr>
          <a:xfrm>
            <a:off x="-1" y="0"/>
            <a:ext cx="12193471" cy="6858000"/>
          </a:xfrm>
          <a:prstGeom prst="rect">
            <a:avLst/>
          </a:prstGeom>
        </p:spPr>
      </p:pic>
      <p:pic>
        <p:nvPicPr>
          <p:cNvPr id="6" name="Picture 5" descr="A close up of a logo&#10;&#10;Description automatically generated">
            <a:extLst>
              <a:ext uri="{FF2B5EF4-FFF2-40B4-BE49-F238E27FC236}">
                <a16:creationId xmlns:a16="http://schemas.microsoft.com/office/drawing/2014/main" id="{B83908E4-389D-D444-835F-8783C1959722}"/>
              </a:ext>
            </a:extLst>
          </p:cNvPr>
          <p:cNvPicPr>
            <a:picLocks noChangeAspect="1"/>
          </p:cNvPicPr>
          <p:nvPr/>
        </p:nvPicPr>
        <p:blipFill>
          <a:blip r:embed="rId3"/>
          <a:stretch>
            <a:fillRect/>
          </a:stretch>
        </p:blipFill>
        <p:spPr>
          <a:xfrm>
            <a:off x="3022600" y="1544638"/>
            <a:ext cx="6146800" cy="4114800"/>
          </a:xfrm>
          <a:prstGeom prst="rect">
            <a:avLst/>
          </a:prstGeom>
        </p:spPr>
      </p:pic>
    </p:spTree>
    <p:extLst>
      <p:ext uri="{BB962C8B-B14F-4D97-AF65-F5344CB8AC3E}">
        <p14:creationId xmlns:p14="http://schemas.microsoft.com/office/powerpoint/2010/main" val="13589128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A large fire in a dark room&#10;&#10;Description automatically generated">
            <a:extLst>
              <a:ext uri="{FF2B5EF4-FFF2-40B4-BE49-F238E27FC236}">
                <a16:creationId xmlns:a16="http://schemas.microsoft.com/office/drawing/2014/main" id="{D038F66C-808F-3247-A7E3-4FAD66A3F9C1}"/>
              </a:ext>
            </a:extLst>
          </p:cNvPr>
          <p:cNvPicPr>
            <a:picLocks noChangeAspect="1"/>
          </p:cNvPicPr>
          <p:nvPr/>
        </p:nvPicPr>
        <p:blipFill>
          <a:blip r:embed="rId2"/>
          <a:stretch>
            <a:fillRect/>
          </a:stretch>
        </p:blipFill>
        <p:spPr>
          <a:xfrm>
            <a:off x="-1" y="0"/>
            <a:ext cx="12193471" cy="6858000"/>
          </a:xfrm>
          <a:prstGeom prst="rect">
            <a:avLst/>
          </a:prstGeom>
        </p:spPr>
      </p:pic>
      <p:pic>
        <p:nvPicPr>
          <p:cNvPr id="5" name="Picture 4" descr="A close up of a logo&#10;&#10;Description automatically generated">
            <a:extLst>
              <a:ext uri="{FF2B5EF4-FFF2-40B4-BE49-F238E27FC236}">
                <a16:creationId xmlns:a16="http://schemas.microsoft.com/office/drawing/2014/main" id="{305EDACA-014C-1C49-936F-EAF947E7420F}"/>
              </a:ext>
            </a:extLst>
          </p:cNvPr>
          <p:cNvPicPr>
            <a:picLocks noChangeAspect="1"/>
          </p:cNvPicPr>
          <p:nvPr/>
        </p:nvPicPr>
        <p:blipFill>
          <a:blip r:embed="rId3"/>
          <a:stretch>
            <a:fillRect/>
          </a:stretch>
        </p:blipFill>
        <p:spPr>
          <a:xfrm>
            <a:off x="175883" y="855726"/>
            <a:ext cx="3844026" cy="2573274"/>
          </a:xfrm>
          <a:prstGeom prst="rect">
            <a:avLst/>
          </a:prstGeom>
        </p:spPr>
      </p:pic>
      <p:sp>
        <p:nvSpPr>
          <p:cNvPr id="6" name="TextBox 5">
            <a:extLst>
              <a:ext uri="{FF2B5EF4-FFF2-40B4-BE49-F238E27FC236}">
                <a16:creationId xmlns:a16="http://schemas.microsoft.com/office/drawing/2014/main" id="{B90BABFE-B804-BA4D-8013-39C7981567AE}"/>
              </a:ext>
            </a:extLst>
          </p:cNvPr>
          <p:cNvSpPr txBox="1"/>
          <p:nvPr/>
        </p:nvSpPr>
        <p:spPr>
          <a:xfrm>
            <a:off x="5486399" y="855726"/>
            <a:ext cx="6529717" cy="5693866"/>
          </a:xfrm>
          <a:prstGeom prst="rect">
            <a:avLst/>
          </a:prstGeom>
          <a:noFill/>
        </p:spPr>
        <p:txBody>
          <a:bodyPr wrap="square" rtlCol="0">
            <a:spAutoFit/>
          </a:bodyPr>
          <a:lstStyle/>
          <a:p>
            <a:r>
              <a:rPr lang="en-US" sz="2400" dirty="0"/>
              <a:t>“How on earth did something so obviously crazy or scandalous or foolish become so central so quickly? The very mention of crucifixion was taboo in polite Roman circles, since it was the lowest form of capital punishment, reserved for slaves and rebels. As for the Jews, the very idea of a crucified Messiah was scandalous. A crucified Messiah was a horrible parody of the kingdom-dreams that many were cherishing. It immediately implied that Israel’s national hope was being radically redrawn downward. But if the Messiah’s crucifixion was scandalous to Jews, it was sheer madness to non-Jews. The early cultured despisers of Christianity had no trouble mocking the very idea of worshipping a crucified man” (Wright).</a:t>
            </a:r>
          </a:p>
        </p:txBody>
      </p:sp>
    </p:spTree>
    <p:extLst>
      <p:ext uri="{BB962C8B-B14F-4D97-AF65-F5344CB8AC3E}">
        <p14:creationId xmlns:p14="http://schemas.microsoft.com/office/powerpoint/2010/main" val="72196369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A large fire in a dark room&#10;&#10;Description automatically generated">
            <a:extLst>
              <a:ext uri="{FF2B5EF4-FFF2-40B4-BE49-F238E27FC236}">
                <a16:creationId xmlns:a16="http://schemas.microsoft.com/office/drawing/2014/main" id="{D038F66C-808F-3247-A7E3-4FAD66A3F9C1}"/>
              </a:ext>
            </a:extLst>
          </p:cNvPr>
          <p:cNvPicPr>
            <a:picLocks noChangeAspect="1"/>
          </p:cNvPicPr>
          <p:nvPr/>
        </p:nvPicPr>
        <p:blipFill>
          <a:blip r:embed="rId2"/>
          <a:stretch>
            <a:fillRect/>
          </a:stretch>
        </p:blipFill>
        <p:spPr>
          <a:xfrm>
            <a:off x="-1" y="0"/>
            <a:ext cx="12193471" cy="6858000"/>
          </a:xfrm>
          <a:prstGeom prst="rect">
            <a:avLst/>
          </a:prstGeom>
        </p:spPr>
      </p:pic>
      <p:pic>
        <p:nvPicPr>
          <p:cNvPr id="5" name="Picture 4" descr="A close up of a logo&#10;&#10;Description automatically generated">
            <a:extLst>
              <a:ext uri="{FF2B5EF4-FFF2-40B4-BE49-F238E27FC236}">
                <a16:creationId xmlns:a16="http://schemas.microsoft.com/office/drawing/2014/main" id="{305EDACA-014C-1C49-936F-EAF947E7420F}"/>
              </a:ext>
            </a:extLst>
          </p:cNvPr>
          <p:cNvPicPr>
            <a:picLocks noChangeAspect="1"/>
          </p:cNvPicPr>
          <p:nvPr/>
        </p:nvPicPr>
        <p:blipFill>
          <a:blip r:embed="rId3"/>
          <a:stretch>
            <a:fillRect/>
          </a:stretch>
        </p:blipFill>
        <p:spPr>
          <a:xfrm>
            <a:off x="175883" y="855726"/>
            <a:ext cx="3844026" cy="2573274"/>
          </a:xfrm>
          <a:prstGeom prst="rect">
            <a:avLst/>
          </a:prstGeom>
        </p:spPr>
      </p:pic>
      <p:sp>
        <p:nvSpPr>
          <p:cNvPr id="6" name="TextBox 5">
            <a:extLst>
              <a:ext uri="{FF2B5EF4-FFF2-40B4-BE49-F238E27FC236}">
                <a16:creationId xmlns:a16="http://schemas.microsoft.com/office/drawing/2014/main" id="{B90BABFE-B804-BA4D-8013-39C7981567AE}"/>
              </a:ext>
            </a:extLst>
          </p:cNvPr>
          <p:cNvSpPr txBox="1"/>
          <p:nvPr/>
        </p:nvSpPr>
        <p:spPr>
          <a:xfrm>
            <a:off x="5486399" y="855726"/>
            <a:ext cx="6529717" cy="5262979"/>
          </a:xfrm>
          <a:prstGeom prst="rect">
            <a:avLst/>
          </a:prstGeom>
          <a:noFill/>
        </p:spPr>
        <p:txBody>
          <a:bodyPr wrap="square" rtlCol="0">
            <a:spAutoFit/>
          </a:bodyPr>
          <a:lstStyle/>
          <a:p>
            <a:r>
              <a:rPr lang="en-US" sz="2400" dirty="0"/>
              <a:t>“Wretched is the loss of one’s good name in the public courts, wretched, too, a monetary fine exacted from one's property, and wretched is exile, but, still, in each calamity there is retained some trace of liberty. Even if death is set before us, we may die in freedom. But the executioner, the veiling of heads, and the very word ‘cross,’ let them all be far removed from not only the bodies of Roman citizens but even from their thoughts, their eyes, and their ears. The results and suffering from these doings as well as the situation, even anticipation, of their enablement, and, in the end, the mere mention of them are unworthy of a Roman citizen and a free man.” (Cicero, ca. 63 BC)</a:t>
            </a:r>
          </a:p>
        </p:txBody>
      </p:sp>
    </p:spTree>
    <p:extLst>
      <p:ext uri="{BB962C8B-B14F-4D97-AF65-F5344CB8AC3E}">
        <p14:creationId xmlns:p14="http://schemas.microsoft.com/office/powerpoint/2010/main" val="380173357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A large fire in a dark room&#10;&#10;Description automatically generated">
            <a:extLst>
              <a:ext uri="{FF2B5EF4-FFF2-40B4-BE49-F238E27FC236}">
                <a16:creationId xmlns:a16="http://schemas.microsoft.com/office/drawing/2014/main" id="{D038F66C-808F-3247-A7E3-4FAD66A3F9C1}"/>
              </a:ext>
            </a:extLst>
          </p:cNvPr>
          <p:cNvPicPr>
            <a:picLocks noChangeAspect="1"/>
          </p:cNvPicPr>
          <p:nvPr/>
        </p:nvPicPr>
        <p:blipFill>
          <a:blip r:embed="rId2"/>
          <a:stretch>
            <a:fillRect/>
          </a:stretch>
        </p:blipFill>
        <p:spPr>
          <a:xfrm>
            <a:off x="-1" y="0"/>
            <a:ext cx="12193471" cy="6858000"/>
          </a:xfrm>
          <a:prstGeom prst="rect">
            <a:avLst/>
          </a:prstGeom>
        </p:spPr>
      </p:pic>
      <p:pic>
        <p:nvPicPr>
          <p:cNvPr id="5" name="Picture 4" descr="A close up of a logo&#10;&#10;Description automatically generated">
            <a:extLst>
              <a:ext uri="{FF2B5EF4-FFF2-40B4-BE49-F238E27FC236}">
                <a16:creationId xmlns:a16="http://schemas.microsoft.com/office/drawing/2014/main" id="{305EDACA-014C-1C49-936F-EAF947E7420F}"/>
              </a:ext>
            </a:extLst>
          </p:cNvPr>
          <p:cNvPicPr>
            <a:picLocks noChangeAspect="1"/>
          </p:cNvPicPr>
          <p:nvPr/>
        </p:nvPicPr>
        <p:blipFill>
          <a:blip r:embed="rId3"/>
          <a:stretch>
            <a:fillRect/>
          </a:stretch>
        </p:blipFill>
        <p:spPr>
          <a:xfrm>
            <a:off x="175883" y="855726"/>
            <a:ext cx="3844026" cy="2573274"/>
          </a:xfrm>
          <a:prstGeom prst="rect">
            <a:avLst/>
          </a:prstGeom>
        </p:spPr>
      </p:pic>
      <p:sp>
        <p:nvSpPr>
          <p:cNvPr id="6" name="TextBox 5">
            <a:extLst>
              <a:ext uri="{FF2B5EF4-FFF2-40B4-BE49-F238E27FC236}">
                <a16:creationId xmlns:a16="http://schemas.microsoft.com/office/drawing/2014/main" id="{B90BABFE-B804-BA4D-8013-39C7981567AE}"/>
              </a:ext>
            </a:extLst>
          </p:cNvPr>
          <p:cNvSpPr txBox="1"/>
          <p:nvPr/>
        </p:nvSpPr>
        <p:spPr>
          <a:xfrm>
            <a:off x="5486399" y="855726"/>
            <a:ext cx="6529717" cy="3108543"/>
          </a:xfrm>
          <a:prstGeom prst="rect">
            <a:avLst/>
          </a:prstGeom>
          <a:noFill/>
        </p:spPr>
        <p:txBody>
          <a:bodyPr wrap="square" rtlCol="0">
            <a:spAutoFit/>
          </a:bodyPr>
          <a:lstStyle/>
          <a:p>
            <a:r>
              <a:rPr lang="en-US" sz="2800" dirty="0"/>
              <a:t>“It is a crime to bind a Roman citizen; to scourge him is a wickedness; to put him to death is almost parricide. What shall I say of crucifying him? So guilty an action cannot by any possibility be adequately expressed by any name bad enough for it.” (Cicero, ca. 70 BC) </a:t>
            </a:r>
          </a:p>
        </p:txBody>
      </p:sp>
    </p:spTree>
    <p:extLst>
      <p:ext uri="{BB962C8B-B14F-4D97-AF65-F5344CB8AC3E}">
        <p14:creationId xmlns:p14="http://schemas.microsoft.com/office/powerpoint/2010/main" val="382995791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pic>
        <p:nvPicPr>
          <p:cNvPr id="3" name="Picture 2" descr="A large fire in a dark room&#10;&#10;Description automatically generated">
            <a:extLst>
              <a:ext uri="{FF2B5EF4-FFF2-40B4-BE49-F238E27FC236}">
                <a16:creationId xmlns:a16="http://schemas.microsoft.com/office/drawing/2014/main" id="{D038F66C-808F-3247-A7E3-4FAD66A3F9C1}"/>
              </a:ext>
            </a:extLst>
          </p:cNvPr>
          <p:cNvPicPr>
            <a:picLocks noChangeAspect="1"/>
          </p:cNvPicPr>
          <p:nvPr/>
        </p:nvPicPr>
        <p:blipFill>
          <a:blip r:embed="rId2"/>
          <a:stretch>
            <a:fillRect/>
          </a:stretch>
        </p:blipFill>
        <p:spPr>
          <a:xfrm>
            <a:off x="-1" y="0"/>
            <a:ext cx="12193471" cy="6858000"/>
          </a:xfrm>
          <a:prstGeom prst="rect">
            <a:avLst/>
          </a:prstGeom>
        </p:spPr>
      </p:pic>
      <p:pic>
        <p:nvPicPr>
          <p:cNvPr id="5" name="Picture 4" descr="A close up of a logo&#10;&#10;Description automatically generated">
            <a:extLst>
              <a:ext uri="{FF2B5EF4-FFF2-40B4-BE49-F238E27FC236}">
                <a16:creationId xmlns:a16="http://schemas.microsoft.com/office/drawing/2014/main" id="{305EDACA-014C-1C49-936F-EAF947E7420F}"/>
              </a:ext>
            </a:extLst>
          </p:cNvPr>
          <p:cNvPicPr>
            <a:picLocks noChangeAspect="1"/>
          </p:cNvPicPr>
          <p:nvPr/>
        </p:nvPicPr>
        <p:blipFill>
          <a:blip r:embed="rId3"/>
          <a:stretch>
            <a:fillRect/>
          </a:stretch>
        </p:blipFill>
        <p:spPr>
          <a:xfrm>
            <a:off x="175883" y="855726"/>
            <a:ext cx="3844026" cy="2573274"/>
          </a:xfrm>
          <a:prstGeom prst="rect">
            <a:avLst/>
          </a:prstGeom>
        </p:spPr>
      </p:pic>
      <p:sp>
        <p:nvSpPr>
          <p:cNvPr id="6" name="TextBox 5">
            <a:extLst>
              <a:ext uri="{FF2B5EF4-FFF2-40B4-BE49-F238E27FC236}">
                <a16:creationId xmlns:a16="http://schemas.microsoft.com/office/drawing/2014/main" id="{B90BABFE-B804-BA4D-8013-39C7981567AE}"/>
              </a:ext>
            </a:extLst>
          </p:cNvPr>
          <p:cNvSpPr txBox="1"/>
          <p:nvPr/>
        </p:nvSpPr>
        <p:spPr>
          <a:xfrm>
            <a:off x="5486399" y="855726"/>
            <a:ext cx="6529717" cy="3970318"/>
          </a:xfrm>
          <a:prstGeom prst="rect">
            <a:avLst/>
          </a:prstGeom>
          <a:noFill/>
        </p:spPr>
        <p:txBody>
          <a:bodyPr wrap="square" rtlCol="0">
            <a:spAutoFit/>
          </a:bodyPr>
          <a:lstStyle/>
          <a:p>
            <a:r>
              <a:rPr lang="en-US" sz="2800" dirty="0"/>
              <a:t>“I see before me crosses not all alike, but differently made by different peoples: some hang a man head downwards, some force a stick upwards through his groin, some stretch out his arms on a forked gibbet. I see cords, scourges, and instruments of torture for each limb and each joint: but I see Death also.” (Seneca, contemporary of Jesus, ca. 4 BC - 65 AD)</a:t>
            </a:r>
          </a:p>
        </p:txBody>
      </p:sp>
    </p:spTree>
    <p:extLst>
      <p:ext uri="{BB962C8B-B14F-4D97-AF65-F5344CB8AC3E}">
        <p14:creationId xmlns:p14="http://schemas.microsoft.com/office/powerpoint/2010/main" val="305870464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A large fire in a dark room&#10;&#10;Description automatically generated">
            <a:extLst>
              <a:ext uri="{FF2B5EF4-FFF2-40B4-BE49-F238E27FC236}">
                <a16:creationId xmlns:a16="http://schemas.microsoft.com/office/drawing/2014/main" id="{D038F66C-808F-3247-A7E3-4FAD66A3F9C1}"/>
              </a:ext>
            </a:extLst>
          </p:cNvPr>
          <p:cNvPicPr>
            <a:picLocks noChangeAspect="1"/>
          </p:cNvPicPr>
          <p:nvPr/>
        </p:nvPicPr>
        <p:blipFill>
          <a:blip r:embed="rId2"/>
          <a:stretch>
            <a:fillRect/>
          </a:stretch>
        </p:blipFill>
        <p:spPr>
          <a:xfrm>
            <a:off x="-1" y="0"/>
            <a:ext cx="12193471" cy="6858000"/>
          </a:xfrm>
          <a:prstGeom prst="rect">
            <a:avLst/>
          </a:prstGeom>
        </p:spPr>
      </p:pic>
      <p:pic>
        <p:nvPicPr>
          <p:cNvPr id="5" name="Picture 4" descr="A close up of a logo&#10;&#10;Description automatically generated">
            <a:extLst>
              <a:ext uri="{FF2B5EF4-FFF2-40B4-BE49-F238E27FC236}">
                <a16:creationId xmlns:a16="http://schemas.microsoft.com/office/drawing/2014/main" id="{305EDACA-014C-1C49-936F-EAF947E7420F}"/>
              </a:ext>
            </a:extLst>
          </p:cNvPr>
          <p:cNvPicPr>
            <a:picLocks noChangeAspect="1"/>
          </p:cNvPicPr>
          <p:nvPr/>
        </p:nvPicPr>
        <p:blipFill>
          <a:blip r:embed="rId3"/>
          <a:stretch>
            <a:fillRect/>
          </a:stretch>
        </p:blipFill>
        <p:spPr>
          <a:xfrm>
            <a:off x="175883" y="855726"/>
            <a:ext cx="3844026" cy="2573274"/>
          </a:xfrm>
          <a:prstGeom prst="rect">
            <a:avLst/>
          </a:prstGeom>
        </p:spPr>
      </p:pic>
      <p:sp>
        <p:nvSpPr>
          <p:cNvPr id="6" name="TextBox 5">
            <a:extLst>
              <a:ext uri="{FF2B5EF4-FFF2-40B4-BE49-F238E27FC236}">
                <a16:creationId xmlns:a16="http://schemas.microsoft.com/office/drawing/2014/main" id="{B90BABFE-B804-BA4D-8013-39C7981567AE}"/>
              </a:ext>
            </a:extLst>
          </p:cNvPr>
          <p:cNvSpPr txBox="1"/>
          <p:nvPr/>
        </p:nvSpPr>
        <p:spPr>
          <a:xfrm>
            <a:off x="5486399" y="855726"/>
            <a:ext cx="6529717" cy="5262979"/>
          </a:xfrm>
          <a:prstGeom prst="rect">
            <a:avLst/>
          </a:prstGeom>
          <a:noFill/>
        </p:spPr>
        <p:txBody>
          <a:bodyPr wrap="square" rtlCol="0">
            <a:spAutoFit/>
          </a:bodyPr>
          <a:lstStyle/>
          <a:p>
            <a:r>
              <a:rPr lang="en-US" sz="2800" dirty="0"/>
              <a:t>“Can anyone be found who would prefer wasting away in pain, dying limb by limb, or letting out his life drop by drop, rather than expiring once for all? Can any man be found willing to be fastened to the accursed tree, long sickly, already deformed, swelling with ugly tumors on chest and shoulders, and draw the breath of life amid long-drawn-out agony? I think he would have many excuses for dying even before mounting the cross!” (Seneca, contemporary of Jesus, ca. 4 BC - 65 AD)</a:t>
            </a:r>
          </a:p>
        </p:txBody>
      </p:sp>
    </p:spTree>
    <p:extLst>
      <p:ext uri="{BB962C8B-B14F-4D97-AF65-F5344CB8AC3E}">
        <p14:creationId xmlns:p14="http://schemas.microsoft.com/office/powerpoint/2010/main" val="125034583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pic>
        <p:nvPicPr>
          <p:cNvPr id="3" name="Picture 2" descr="A large fire in a dark room&#10;&#10;Description automatically generated">
            <a:extLst>
              <a:ext uri="{FF2B5EF4-FFF2-40B4-BE49-F238E27FC236}">
                <a16:creationId xmlns:a16="http://schemas.microsoft.com/office/drawing/2014/main" id="{D038F66C-808F-3247-A7E3-4FAD66A3F9C1}"/>
              </a:ext>
            </a:extLst>
          </p:cNvPr>
          <p:cNvPicPr>
            <a:picLocks noChangeAspect="1"/>
          </p:cNvPicPr>
          <p:nvPr/>
        </p:nvPicPr>
        <p:blipFill>
          <a:blip r:embed="rId2"/>
          <a:stretch>
            <a:fillRect/>
          </a:stretch>
        </p:blipFill>
        <p:spPr>
          <a:xfrm>
            <a:off x="-1" y="0"/>
            <a:ext cx="12193471" cy="6858000"/>
          </a:xfrm>
          <a:prstGeom prst="rect">
            <a:avLst/>
          </a:prstGeom>
        </p:spPr>
      </p:pic>
      <p:pic>
        <p:nvPicPr>
          <p:cNvPr id="5" name="Picture 4" descr="A close up of a logo&#10;&#10;Description automatically generated">
            <a:extLst>
              <a:ext uri="{FF2B5EF4-FFF2-40B4-BE49-F238E27FC236}">
                <a16:creationId xmlns:a16="http://schemas.microsoft.com/office/drawing/2014/main" id="{305EDACA-014C-1C49-936F-EAF947E7420F}"/>
              </a:ext>
            </a:extLst>
          </p:cNvPr>
          <p:cNvPicPr>
            <a:picLocks noChangeAspect="1"/>
          </p:cNvPicPr>
          <p:nvPr/>
        </p:nvPicPr>
        <p:blipFill>
          <a:blip r:embed="rId3"/>
          <a:stretch>
            <a:fillRect/>
          </a:stretch>
        </p:blipFill>
        <p:spPr>
          <a:xfrm>
            <a:off x="175883" y="855726"/>
            <a:ext cx="3844026" cy="2573274"/>
          </a:xfrm>
          <a:prstGeom prst="rect">
            <a:avLst/>
          </a:prstGeom>
        </p:spPr>
      </p:pic>
      <p:sp>
        <p:nvSpPr>
          <p:cNvPr id="6" name="TextBox 5">
            <a:extLst>
              <a:ext uri="{FF2B5EF4-FFF2-40B4-BE49-F238E27FC236}">
                <a16:creationId xmlns:a16="http://schemas.microsoft.com/office/drawing/2014/main" id="{B90BABFE-B804-BA4D-8013-39C7981567AE}"/>
              </a:ext>
            </a:extLst>
          </p:cNvPr>
          <p:cNvSpPr txBox="1"/>
          <p:nvPr/>
        </p:nvSpPr>
        <p:spPr>
          <a:xfrm>
            <a:off x="5486399" y="855726"/>
            <a:ext cx="6529717" cy="5693866"/>
          </a:xfrm>
          <a:prstGeom prst="rect">
            <a:avLst/>
          </a:prstGeom>
          <a:noFill/>
        </p:spPr>
        <p:txBody>
          <a:bodyPr wrap="square" rtlCol="0">
            <a:spAutoFit/>
          </a:bodyPr>
          <a:lstStyle/>
          <a:p>
            <a:r>
              <a:rPr lang="en-US" sz="2800" dirty="0"/>
              <a:t>“If there’s any aspect of the life of Jesus that has given rise to doubts about whether he really was the Messiah and the divine Son of God, it is the fact that he was crucified. … in the first century AD, Roman crucifixion was nothing less than the most brutal, most shameful, most despicable way to die that could be imagined. In the words of both Jewish and Roman writers: crucifixion was “the most wretched of deaths” (Josephus, War 7.203) and “the most severe punishment” possible (Paulus, Sententiae, 5.21.3).” (Brant </a:t>
            </a:r>
            <a:r>
              <a:rPr lang="en-US" sz="2800" dirty="0" err="1"/>
              <a:t>Pitre</a:t>
            </a:r>
            <a:r>
              <a:rPr lang="en-US" sz="2800" dirty="0"/>
              <a:t>) </a:t>
            </a:r>
          </a:p>
        </p:txBody>
      </p:sp>
    </p:spTree>
    <p:extLst>
      <p:ext uri="{BB962C8B-B14F-4D97-AF65-F5344CB8AC3E}">
        <p14:creationId xmlns:p14="http://schemas.microsoft.com/office/powerpoint/2010/main" val="14605672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pic>
        <p:nvPicPr>
          <p:cNvPr id="3" name="Picture 2" descr="A large fire in a dark room&#10;&#10;Description automatically generated">
            <a:extLst>
              <a:ext uri="{FF2B5EF4-FFF2-40B4-BE49-F238E27FC236}">
                <a16:creationId xmlns:a16="http://schemas.microsoft.com/office/drawing/2014/main" id="{D038F66C-808F-3247-A7E3-4FAD66A3F9C1}"/>
              </a:ext>
            </a:extLst>
          </p:cNvPr>
          <p:cNvPicPr>
            <a:picLocks noChangeAspect="1"/>
          </p:cNvPicPr>
          <p:nvPr/>
        </p:nvPicPr>
        <p:blipFill>
          <a:blip r:embed="rId2"/>
          <a:stretch>
            <a:fillRect/>
          </a:stretch>
        </p:blipFill>
        <p:spPr>
          <a:xfrm>
            <a:off x="-1" y="0"/>
            <a:ext cx="12193471" cy="6858000"/>
          </a:xfrm>
          <a:prstGeom prst="rect">
            <a:avLst/>
          </a:prstGeom>
        </p:spPr>
      </p:pic>
      <p:pic>
        <p:nvPicPr>
          <p:cNvPr id="5" name="Picture 4" descr="A close up of a logo&#10;&#10;Description automatically generated">
            <a:extLst>
              <a:ext uri="{FF2B5EF4-FFF2-40B4-BE49-F238E27FC236}">
                <a16:creationId xmlns:a16="http://schemas.microsoft.com/office/drawing/2014/main" id="{305EDACA-014C-1C49-936F-EAF947E7420F}"/>
              </a:ext>
            </a:extLst>
          </p:cNvPr>
          <p:cNvPicPr>
            <a:picLocks noChangeAspect="1"/>
          </p:cNvPicPr>
          <p:nvPr/>
        </p:nvPicPr>
        <p:blipFill>
          <a:blip r:embed="rId3"/>
          <a:stretch>
            <a:fillRect/>
          </a:stretch>
        </p:blipFill>
        <p:spPr>
          <a:xfrm>
            <a:off x="175883" y="855726"/>
            <a:ext cx="3844026" cy="2573274"/>
          </a:xfrm>
          <a:prstGeom prst="rect">
            <a:avLst/>
          </a:prstGeom>
        </p:spPr>
      </p:pic>
      <p:sp>
        <p:nvSpPr>
          <p:cNvPr id="6" name="TextBox 5">
            <a:extLst>
              <a:ext uri="{FF2B5EF4-FFF2-40B4-BE49-F238E27FC236}">
                <a16:creationId xmlns:a16="http://schemas.microsoft.com/office/drawing/2014/main" id="{B90BABFE-B804-BA4D-8013-39C7981567AE}"/>
              </a:ext>
            </a:extLst>
          </p:cNvPr>
          <p:cNvSpPr txBox="1"/>
          <p:nvPr/>
        </p:nvSpPr>
        <p:spPr>
          <a:xfrm>
            <a:off x="5279367" y="855726"/>
            <a:ext cx="6736750" cy="5632311"/>
          </a:xfrm>
          <a:prstGeom prst="rect">
            <a:avLst/>
          </a:prstGeom>
          <a:noFill/>
        </p:spPr>
        <p:txBody>
          <a:bodyPr wrap="square" rtlCol="0">
            <a:spAutoFit/>
          </a:bodyPr>
          <a:lstStyle/>
          <a:p>
            <a:r>
              <a:rPr lang="en-US" sz="2400" dirty="0"/>
              <a:t>“Jesus suffered crucifixion, known as an intentionally degrading death, fixing the criminal’s honor at the lowest end of the spectrum and serving as an effective deterrent to the observers, reminding them of the shameful end that awaits those who similarly deviate from the dominant culture’s values. Paul no doubt understated the case when he referred to the proclamation of this cross as the wisdom of God as a “stumbling block” to Jews and “folly” to Gentiles. No member of the Jewish community or the Greco-Roman society would have come to faith or joined the Christian movement without first accepting that God’s perspective on what kind of behavior merits honor differs exceedingly from the perspective of human beings.” (David </a:t>
            </a:r>
            <a:r>
              <a:rPr lang="en-US" sz="2400" dirty="0" err="1"/>
              <a:t>deSilva</a:t>
            </a:r>
            <a:r>
              <a:rPr lang="en-US" sz="2400" dirty="0"/>
              <a:t>)</a:t>
            </a:r>
          </a:p>
        </p:txBody>
      </p:sp>
    </p:spTree>
    <p:extLst>
      <p:ext uri="{BB962C8B-B14F-4D97-AF65-F5344CB8AC3E}">
        <p14:creationId xmlns:p14="http://schemas.microsoft.com/office/powerpoint/2010/main" val="365028444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pic>
        <p:nvPicPr>
          <p:cNvPr id="3" name="Picture 2" descr="A large fire in a dark room&#10;&#10;Description automatically generated">
            <a:extLst>
              <a:ext uri="{FF2B5EF4-FFF2-40B4-BE49-F238E27FC236}">
                <a16:creationId xmlns:a16="http://schemas.microsoft.com/office/drawing/2014/main" id="{D038F66C-808F-3247-A7E3-4FAD66A3F9C1}"/>
              </a:ext>
            </a:extLst>
          </p:cNvPr>
          <p:cNvPicPr>
            <a:picLocks noChangeAspect="1"/>
          </p:cNvPicPr>
          <p:nvPr/>
        </p:nvPicPr>
        <p:blipFill>
          <a:blip r:embed="rId2"/>
          <a:stretch>
            <a:fillRect/>
          </a:stretch>
        </p:blipFill>
        <p:spPr>
          <a:xfrm>
            <a:off x="-1" y="0"/>
            <a:ext cx="12193471" cy="6858000"/>
          </a:xfrm>
          <a:prstGeom prst="rect">
            <a:avLst/>
          </a:prstGeom>
        </p:spPr>
      </p:pic>
      <p:pic>
        <p:nvPicPr>
          <p:cNvPr id="5" name="Picture 4" descr="A close up of a logo&#10;&#10;Description automatically generated">
            <a:extLst>
              <a:ext uri="{FF2B5EF4-FFF2-40B4-BE49-F238E27FC236}">
                <a16:creationId xmlns:a16="http://schemas.microsoft.com/office/drawing/2014/main" id="{305EDACA-014C-1C49-936F-EAF947E7420F}"/>
              </a:ext>
            </a:extLst>
          </p:cNvPr>
          <p:cNvPicPr>
            <a:picLocks noChangeAspect="1"/>
          </p:cNvPicPr>
          <p:nvPr/>
        </p:nvPicPr>
        <p:blipFill>
          <a:blip r:embed="rId3"/>
          <a:stretch>
            <a:fillRect/>
          </a:stretch>
        </p:blipFill>
        <p:spPr>
          <a:xfrm>
            <a:off x="175883" y="855726"/>
            <a:ext cx="3844026" cy="2573274"/>
          </a:xfrm>
          <a:prstGeom prst="rect">
            <a:avLst/>
          </a:prstGeom>
        </p:spPr>
      </p:pic>
      <p:sp>
        <p:nvSpPr>
          <p:cNvPr id="6" name="TextBox 5">
            <a:extLst>
              <a:ext uri="{FF2B5EF4-FFF2-40B4-BE49-F238E27FC236}">
                <a16:creationId xmlns:a16="http://schemas.microsoft.com/office/drawing/2014/main" id="{B90BABFE-B804-BA4D-8013-39C7981567AE}"/>
              </a:ext>
            </a:extLst>
          </p:cNvPr>
          <p:cNvSpPr txBox="1"/>
          <p:nvPr/>
        </p:nvSpPr>
        <p:spPr>
          <a:xfrm>
            <a:off x="5279367" y="855726"/>
            <a:ext cx="6736750" cy="3108543"/>
          </a:xfrm>
          <a:prstGeom prst="rect">
            <a:avLst/>
          </a:prstGeom>
          <a:noFill/>
        </p:spPr>
        <p:txBody>
          <a:bodyPr wrap="square" rtlCol="0">
            <a:spAutoFit/>
          </a:bodyPr>
          <a:lstStyle/>
          <a:p>
            <a:r>
              <a:rPr lang="en-US" sz="2800" b="1" i="1" dirty="0"/>
              <a:t>What People Thought about Resurrection</a:t>
            </a:r>
          </a:p>
          <a:p>
            <a:endParaRPr lang="en-US" sz="2800" i="1" dirty="0"/>
          </a:p>
          <a:p>
            <a:r>
              <a:rPr lang="en-US" sz="2800" dirty="0"/>
              <a:t>“In shame, ignominy, and powerlessness he died in suffering and agony and rose in power to become the risen temple of God, the living meeting place between God and his people” (Carson). </a:t>
            </a:r>
          </a:p>
        </p:txBody>
      </p:sp>
    </p:spTree>
    <p:extLst>
      <p:ext uri="{BB962C8B-B14F-4D97-AF65-F5344CB8AC3E}">
        <p14:creationId xmlns:p14="http://schemas.microsoft.com/office/powerpoint/2010/main" val="15852360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A large fire in a dark room&#10;&#10;Description automatically generated">
            <a:extLst>
              <a:ext uri="{FF2B5EF4-FFF2-40B4-BE49-F238E27FC236}">
                <a16:creationId xmlns:a16="http://schemas.microsoft.com/office/drawing/2014/main" id="{D038F66C-808F-3247-A7E3-4FAD66A3F9C1}"/>
              </a:ext>
            </a:extLst>
          </p:cNvPr>
          <p:cNvPicPr>
            <a:picLocks noChangeAspect="1"/>
          </p:cNvPicPr>
          <p:nvPr/>
        </p:nvPicPr>
        <p:blipFill>
          <a:blip r:embed="rId2"/>
          <a:stretch>
            <a:fillRect/>
          </a:stretch>
        </p:blipFill>
        <p:spPr>
          <a:xfrm>
            <a:off x="-1" y="0"/>
            <a:ext cx="12193471" cy="6858000"/>
          </a:xfrm>
          <a:prstGeom prst="rect">
            <a:avLst/>
          </a:prstGeom>
        </p:spPr>
      </p:pic>
      <p:pic>
        <p:nvPicPr>
          <p:cNvPr id="5" name="Picture 4" descr="A close up of a logo&#10;&#10;Description automatically generated">
            <a:extLst>
              <a:ext uri="{FF2B5EF4-FFF2-40B4-BE49-F238E27FC236}">
                <a16:creationId xmlns:a16="http://schemas.microsoft.com/office/drawing/2014/main" id="{305EDACA-014C-1C49-936F-EAF947E7420F}"/>
              </a:ext>
            </a:extLst>
          </p:cNvPr>
          <p:cNvPicPr>
            <a:picLocks noChangeAspect="1"/>
          </p:cNvPicPr>
          <p:nvPr/>
        </p:nvPicPr>
        <p:blipFill>
          <a:blip r:embed="rId3"/>
          <a:stretch>
            <a:fillRect/>
          </a:stretch>
        </p:blipFill>
        <p:spPr>
          <a:xfrm>
            <a:off x="175883" y="855726"/>
            <a:ext cx="3844026" cy="2573274"/>
          </a:xfrm>
          <a:prstGeom prst="rect">
            <a:avLst/>
          </a:prstGeom>
        </p:spPr>
      </p:pic>
      <p:sp>
        <p:nvSpPr>
          <p:cNvPr id="6" name="TextBox 5">
            <a:extLst>
              <a:ext uri="{FF2B5EF4-FFF2-40B4-BE49-F238E27FC236}">
                <a16:creationId xmlns:a16="http://schemas.microsoft.com/office/drawing/2014/main" id="{B90BABFE-B804-BA4D-8013-39C7981567AE}"/>
              </a:ext>
            </a:extLst>
          </p:cNvPr>
          <p:cNvSpPr txBox="1"/>
          <p:nvPr/>
        </p:nvSpPr>
        <p:spPr>
          <a:xfrm>
            <a:off x="5279367" y="855726"/>
            <a:ext cx="6736750" cy="2246769"/>
          </a:xfrm>
          <a:prstGeom prst="rect">
            <a:avLst/>
          </a:prstGeom>
          <a:noFill/>
        </p:spPr>
        <p:txBody>
          <a:bodyPr wrap="square" rtlCol="0">
            <a:spAutoFit/>
          </a:bodyPr>
          <a:lstStyle/>
          <a:p>
            <a:r>
              <a:rPr lang="en-US" sz="2800" b="1" i="1" dirty="0"/>
              <a:t>What People Thought about Resurrection</a:t>
            </a:r>
          </a:p>
          <a:p>
            <a:endParaRPr lang="en-US" sz="2800" dirty="0"/>
          </a:p>
          <a:p>
            <a:r>
              <a:rPr lang="en-US" sz="2800" dirty="0"/>
              <a:t>Resurrection = one who died came back to life (not just “after-life.” Think of Jesus’ resurrection). It was NOT a common belief. </a:t>
            </a:r>
          </a:p>
        </p:txBody>
      </p:sp>
    </p:spTree>
    <p:extLst>
      <p:ext uri="{BB962C8B-B14F-4D97-AF65-F5344CB8AC3E}">
        <p14:creationId xmlns:p14="http://schemas.microsoft.com/office/powerpoint/2010/main" val="37766068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6">
                                            <p:txEl>
                                              <p:pRg st="2" end="2"/>
                                            </p:txEl>
                                          </p:spTgt>
                                        </p:tgtEl>
                                        <p:attrNameLst>
                                          <p:attrName>style.visibility</p:attrName>
                                        </p:attrNameLst>
                                      </p:cBhvr>
                                      <p:to>
                                        <p:strVal val="visible"/>
                                      </p:to>
                                    </p:set>
                                    <p:animEffect transition="in" filter="dissolve">
                                      <p:cBhvr>
                                        <p:cTn id="7" dur="500"/>
                                        <p:tgtEl>
                                          <p:spTgt spid="6">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A large fire in a dark room&#10;&#10;Description automatically generated">
            <a:extLst>
              <a:ext uri="{FF2B5EF4-FFF2-40B4-BE49-F238E27FC236}">
                <a16:creationId xmlns:a16="http://schemas.microsoft.com/office/drawing/2014/main" id="{D038F66C-808F-3247-A7E3-4FAD66A3F9C1}"/>
              </a:ext>
            </a:extLst>
          </p:cNvPr>
          <p:cNvPicPr>
            <a:picLocks noChangeAspect="1"/>
          </p:cNvPicPr>
          <p:nvPr/>
        </p:nvPicPr>
        <p:blipFill>
          <a:blip r:embed="rId2"/>
          <a:stretch>
            <a:fillRect/>
          </a:stretch>
        </p:blipFill>
        <p:spPr>
          <a:xfrm>
            <a:off x="-1" y="0"/>
            <a:ext cx="12193471" cy="6858000"/>
          </a:xfrm>
          <a:prstGeom prst="rect">
            <a:avLst/>
          </a:prstGeom>
        </p:spPr>
      </p:pic>
      <p:pic>
        <p:nvPicPr>
          <p:cNvPr id="5" name="Picture 4" descr="A close up of a logo&#10;&#10;Description automatically generated">
            <a:extLst>
              <a:ext uri="{FF2B5EF4-FFF2-40B4-BE49-F238E27FC236}">
                <a16:creationId xmlns:a16="http://schemas.microsoft.com/office/drawing/2014/main" id="{305EDACA-014C-1C49-936F-EAF947E7420F}"/>
              </a:ext>
            </a:extLst>
          </p:cNvPr>
          <p:cNvPicPr>
            <a:picLocks noChangeAspect="1"/>
          </p:cNvPicPr>
          <p:nvPr/>
        </p:nvPicPr>
        <p:blipFill>
          <a:blip r:embed="rId3"/>
          <a:stretch>
            <a:fillRect/>
          </a:stretch>
        </p:blipFill>
        <p:spPr>
          <a:xfrm>
            <a:off x="175883" y="855726"/>
            <a:ext cx="3844026" cy="2573274"/>
          </a:xfrm>
          <a:prstGeom prst="rect">
            <a:avLst/>
          </a:prstGeom>
        </p:spPr>
      </p:pic>
      <p:sp>
        <p:nvSpPr>
          <p:cNvPr id="6" name="TextBox 5">
            <a:extLst>
              <a:ext uri="{FF2B5EF4-FFF2-40B4-BE49-F238E27FC236}">
                <a16:creationId xmlns:a16="http://schemas.microsoft.com/office/drawing/2014/main" id="{B90BABFE-B804-BA4D-8013-39C7981567AE}"/>
              </a:ext>
            </a:extLst>
          </p:cNvPr>
          <p:cNvSpPr txBox="1"/>
          <p:nvPr/>
        </p:nvSpPr>
        <p:spPr>
          <a:xfrm>
            <a:off x="5279367" y="855726"/>
            <a:ext cx="6736750" cy="4401205"/>
          </a:xfrm>
          <a:prstGeom prst="rect">
            <a:avLst/>
          </a:prstGeom>
          <a:noFill/>
        </p:spPr>
        <p:txBody>
          <a:bodyPr wrap="square" rtlCol="0">
            <a:spAutoFit/>
          </a:bodyPr>
          <a:lstStyle/>
          <a:p>
            <a:r>
              <a:rPr lang="en-US" sz="2800" dirty="0"/>
              <a:t>“Christianity was born into a world where its central claim was known to be false. Many believed that the dead were non-existent; outside Judaism, nobody believed in resurrection.” </a:t>
            </a:r>
          </a:p>
          <a:p>
            <a:endParaRPr lang="en-US" sz="2800" dirty="0"/>
          </a:p>
          <a:p>
            <a:r>
              <a:rPr lang="en-US" sz="2800" dirty="0"/>
              <a:t>“Lots of things could happen to the dead in the beliefs of pagan antiquity, but resurrection was not among the available options.” (Wright) </a:t>
            </a:r>
          </a:p>
        </p:txBody>
      </p:sp>
    </p:spTree>
    <p:extLst>
      <p:ext uri="{BB962C8B-B14F-4D97-AF65-F5344CB8AC3E}">
        <p14:creationId xmlns:p14="http://schemas.microsoft.com/office/powerpoint/2010/main" val="298653727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A large fire in a dark room&#10;&#10;Description automatically generated">
            <a:extLst>
              <a:ext uri="{FF2B5EF4-FFF2-40B4-BE49-F238E27FC236}">
                <a16:creationId xmlns:a16="http://schemas.microsoft.com/office/drawing/2014/main" id="{D038F66C-808F-3247-A7E3-4FAD66A3F9C1}"/>
              </a:ext>
            </a:extLst>
          </p:cNvPr>
          <p:cNvPicPr>
            <a:picLocks noChangeAspect="1"/>
          </p:cNvPicPr>
          <p:nvPr/>
        </p:nvPicPr>
        <p:blipFill>
          <a:blip r:embed="rId2"/>
          <a:stretch>
            <a:fillRect/>
          </a:stretch>
        </p:blipFill>
        <p:spPr>
          <a:xfrm>
            <a:off x="-1" y="0"/>
            <a:ext cx="12193471" cy="6858000"/>
          </a:xfrm>
          <a:prstGeom prst="rect">
            <a:avLst/>
          </a:prstGeom>
        </p:spPr>
      </p:pic>
      <p:pic>
        <p:nvPicPr>
          <p:cNvPr id="5" name="Picture 4" descr="A close up of a logo&#10;&#10;Description automatically generated">
            <a:extLst>
              <a:ext uri="{FF2B5EF4-FFF2-40B4-BE49-F238E27FC236}">
                <a16:creationId xmlns:a16="http://schemas.microsoft.com/office/drawing/2014/main" id="{305EDACA-014C-1C49-936F-EAF947E7420F}"/>
              </a:ext>
            </a:extLst>
          </p:cNvPr>
          <p:cNvPicPr>
            <a:picLocks noChangeAspect="1"/>
          </p:cNvPicPr>
          <p:nvPr/>
        </p:nvPicPr>
        <p:blipFill>
          <a:blip r:embed="rId3"/>
          <a:stretch>
            <a:fillRect/>
          </a:stretch>
        </p:blipFill>
        <p:spPr>
          <a:xfrm>
            <a:off x="175883" y="855726"/>
            <a:ext cx="3844026" cy="2573274"/>
          </a:xfrm>
          <a:prstGeom prst="rect">
            <a:avLst/>
          </a:prstGeom>
        </p:spPr>
      </p:pic>
      <p:sp>
        <p:nvSpPr>
          <p:cNvPr id="6" name="TextBox 5">
            <a:extLst>
              <a:ext uri="{FF2B5EF4-FFF2-40B4-BE49-F238E27FC236}">
                <a16:creationId xmlns:a16="http://schemas.microsoft.com/office/drawing/2014/main" id="{B90BABFE-B804-BA4D-8013-39C7981567AE}"/>
              </a:ext>
            </a:extLst>
          </p:cNvPr>
          <p:cNvSpPr txBox="1"/>
          <p:nvPr/>
        </p:nvSpPr>
        <p:spPr>
          <a:xfrm>
            <a:off x="4442124" y="705255"/>
            <a:ext cx="7573993" cy="3416320"/>
          </a:xfrm>
          <a:prstGeom prst="rect">
            <a:avLst/>
          </a:prstGeom>
          <a:noFill/>
        </p:spPr>
        <p:txBody>
          <a:bodyPr wrap="square" rtlCol="0">
            <a:spAutoFit/>
          </a:bodyPr>
          <a:lstStyle/>
          <a:p>
            <a:r>
              <a:rPr lang="en-US" sz="3600" dirty="0"/>
              <a:t>“Look, you scoffers,</a:t>
            </a:r>
          </a:p>
          <a:p>
            <a:r>
              <a:rPr lang="en-US" sz="3600" dirty="0"/>
              <a:t>marvel and vanish away,</a:t>
            </a:r>
          </a:p>
          <a:p>
            <a:r>
              <a:rPr lang="en-US" sz="3600" dirty="0"/>
              <a:t>because I am doing a work in your days,</a:t>
            </a:r>
          </a:p>
          <a:p>
            <a:r>
              <a:rPr lang="en-US" sz="3600" dirty="0"/>
              <a:t>a work that you will never believe,</a:t>
            </a:r>
          </a:p>
          <a:p>
            <a:r>
              <a:rPr lang="en-US" sz="3600" dirty="0"/>
              <a:t>even if someone were to explain it to you.” (Acts 13:41)</a:t>
            </a:r>
          </a:p>
        </p:txBody>
      </p:sp>
    </p:spTree>
    <p:extLst>
      <p:ext uri="{BB962C8B-B14F-4D97-AF65-F5344CB8AC3E}">
        <p14:creationId xmlns:p14="http://schemas.microsoft.com/office/powerpoint/2010/main" val="25132579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A large fire in a dark room&#10;&#10;Description automatically generated">
            <a:extLst>
              <a:ext uri="{FF2B5EF4-FFF2-40B4-BE49-F238E27FC236}">
                <a16:creationId xmlns:a16="http://schemas.microsoft.com/office/drawing/2014/main" id="{D038F66C-808F-3247-A7E3-4FAD66A3F9C1}"/>
              </a:ext>
            </a:extLst>
          </p:cNvPr>
          <p:cNvPicPr>
            <a:picLocks noChangeAspect="1"/>
          </p:cNvPicPr>
          <p:nvPr/>
        </p:nvPicPr>
        <p:blipFill>
          <a:blip r:embed="rId2"/>
          <a:stretch>
            <a:fillRect/>
          </a:stretch>
        </p:blipFill>
        <p:spPr>
          <a:xfrm>
            <a:off x="-1" y="0"/>
            <a:ext cx="12193471" cy="6858000"/>
          </a:xfrm>
          <a:prstGeom prst="rect">
            <a:avLst/>
          </a:prstGeom>
        </p:spPr>
      </p:pic>
      <p:pic>
        <p:nvPicPr>
          <p:cNvPr id="5" name="Picture 4" descr="A close up of a logo&#10;&#10;Description automatically generated">
            <a:extLst>
              <a:ext uri="{FF2B5EF4-FFF2-40B4-BE49-F238E27FC236}">
                <a16:creationId xmlns:a16="http://schemas.microsoft.com/office/drawing/2014/main" id="{305EDACA-014C-1C49-936F-EAF947E7420F}"/>
              </a:ext>
            </a:extLst>
          </p:cNvPr>
          <p:cNvPicPr>
            <a:picLocks noChangeAspect="1"/>
          </p:cNvPicPr>
          <p:nvPr/>
        </p:nvPicPr>
        <p:blipFill>
          <a:blip r:embed="rId3"/>
          <a:stretch>
            <a:fillRect/>
          </a:stretch>
        </p:blipFill>
        <p:spPr>
          <a:xfrm>
            <a:off x="175883" y="855726"/>
            <a:ext cx="3844026" cy="2573274"/>
          </a:xfrm>
          <a:prstGeom prst="rect">
            <a:avLst/>
          </a:prstGeom>
        </p:spPr>
      </p:pic>
      <p:sp>
        <p:nvSpPr>
          <p:cNvPr id="6" name="TextBox 5">
            <a:extLst>
              <a:ext uri="{FF2B5EF4-FFF2-40B4-BE49-F238E27FC236}">
                <a16:creationId xmlns:a16="http://schemas.microsoft.com/office/drawing/2014/main" id="{B90BABFE-B804-BA4D-8013-39C7981567AE}"/>
              </a:ext>
            </a:extLst>
          </p:cNvPr>
          <p:cNvSpPr txBox="1"/>
          <p:nvPr/>
        </p:nvSpPr>
        <p:spPr>
          <a:xfrm>
            <a:off x="5279367" y="855726"/>
            <a:ext cx="6736750" cy="5693866"/>
          </a:xfrm>
          <a:prstGeom prst="rect">
            <a:avLst/>
          </a:prstGeom>
          <a:noFill/>
        </p:spPr>
        <p:txBody>
          <a:bodyPr wrap="square" rtlCol="0">
            <a:spAutoFit/>
          </a:bodyPr>
          <a:lstStyle/>
          <a:p>
            <a:r>
              <a:rPr lang="en-US" sz="2800" b="1" dirty="0"/>
              <a:t>The disciples had to be convinced: </a:t>
            </a:r>
            <a:r>
              <a:rPr lang="en-US" sz="2800" dirty="0"/>
              <a:t>“but these words seemed to them an idle tale, and they did not believe them” (Luke 24:11)</a:t>
            </a:r>
          </a:p>
          <a:p>
            <a:r>
              <a:rPr lang="en-US" sz="2800" dirty="0"/>
              <a:t> </a:t>
            </a:r>
          </a:p>
          <a:p>
            <a:r>
              <a:rPr lang="en-US" sz="2800" b="1" dirty="0"/>
              <a:t>Thomas</a:t>
            </a:r>
            <a:r>
              <a:rPr lang="en-US" sz="2800" dirty="0"/>
              <a:t>: “Unless I see in his hands the mark of the nails, and place my finger into the mark of the nails, and place my hand into his side, I will never believe” (John 20:24-25)</a:t>
            </a:r>
          </a:p>
          <a:p>
            <a:endParaRPr lang="en-US" sz="2800" dirty="0"/>
          </a:p>
          <a:p>
            <a:r>
              <a:rPr lang="en-US" sz="2800" b="1" dirty="0"/>
              <a:t>The Athenians had to be convinced</a:t>
            </a:r>
            <a:r>
              <a:rPr lang="en-US" sz="2800" dirty="0"/>
              <a:t>: “Now when they heard of the resurrection of the dead, some mocked. But others said, ‘We will hear you again about this.’” (Acts 17:32) </a:t>
            </a:r>
          </a:p>
        </p:txBody>
      </p:sp>
    </p:spTree>
    <p:extLst>
      <p:ext uri="{BB962C8B-B14F-4D97-AF65-F5344CB8AC3E}">
        <p14:creationId xmlns:p14="http://schemas.microsoft.com/office/powerpoint/2010/main" val="232539842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6">
                                            <p:txEl>
                                              <p:pRg st="2" end="2"/>
                                            </p:txEl>
                                          </p:spTgt>
                                        </p:tgtEl>
                                        <p:attrNameLst>
                                          <p:attrName>style.visibility</p:attrName>
                                        </p:attrNameLst>
                                      </p:cBhvr>
                                      <p:to>
                                        <p:strVal val="visible"/>
                                      </p:to>
                                    </p:set>
                                    <p:animEffect transition="in" filter="dissolve">
                                      <p:cBhvr>
                                        <p:cTn id="7" dur="500"/>
                                        <p:tgtEl>
                                          <p:spTgt spid="6">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6">
                                            <p:txEl>
                                              <p:pRg st="4" end="4"/>
                                            </p:txEl>
                                          </p:spTgt>
                                        </p:tgtEl>
                                        <p:attrNameLst>
                                          <p:attrName>style.visibility</p:attrName>
                                        </p:attrNameLst>
                                      </p:cBhvr>
                                      <p:to>
                                        <p:strVal val="visible"/>
                                      </p:to>
                                    </p:set>
                                    <p:animEffect transition="in" filter="dissolve">
                                      <p:cBhvr>
                                        <p:cTn id="12" dur="500"/>
                                        <p:tgtEl>
                                          <p:spTgt spid="6">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A large fire in a dark room&#10;&#10;Description automatically generated">
            <a:extLst>
              <a:ext uri="{FF2B5EF4-FFF2-40B4-BE49-F238E27FC236}">
                <a16:creationId xmlns:a16="http://schemas.microsoft.com/office/drawing/2014/main" id="{D038F66C-808F-3247-A7E3-4FAD66A3F9C1}"/>
              </a:ext>
            </a:extLst>
          </p:cNvPr>
          <p:cNvPicPr>
            <a:picLocks noChangeAspect="1"/>
          </p:cNvPicPr>
          <p:nvPr/>
        </p:nvPicPr>
        <p:blipFill>
          <a:blip r:embed="rId2"/>
          <a:stretch>
            <a:fillRect/>
          </a:stretch>
        </p:blipFill>
        <p:spPr>
          <a:xfrm>
            <a:off x="-1" y="0"/>
            <a:ext cx="12193471" cy="6858000"/>
          </a:xfrm>
          <a:prstGeom prst="rect">
            <a:avLst/>
          </a:prstGeom>
        </p:spPr>
      </p:pic>
      <p:pic>
        <p:nvPicPr>
          <p:cNvPr id="5" name="Picture 4" descr="A close up of a logo&#10;&#10;Description automatically generated">
            <a:extLst>
              <a:ext uri="{FF2B5EF4-FFF2-40B4-BE49-F238E27FC236}">
                <a16:creationId xmlns:a16="http://schemas.microsoft.com/office/drawing/2014/main" id="{305EDACA-014C-1C49-936F-EAF947E7420F}"/>
              </a:ext>
            </a:extLst>
          </p:cNvPr>
          <p:cNvPicPr>
            <a:picLocks noChangeAspect="1"/>
          </p:cNvPicPr>
          <p:nvPr/>
        </p:nvPicPr>
        <p:blipFill>
          <a:blip r:embed="rId3"/>
          <a:stretch>
            <a:fillRect/>
          </a:stretch>
        </p:blipFill>
        <p:spPr>
          <a:xfrm>
            <a:off x="175883" y="855726"/>
            <a:ext cx="3844026" cy="2573274"/>
          </a:xfrm>
          <a:prstGeom prst="rect">
            <a:avLst/>
          </a:prstGeom>
        </p:spPr>
      </p:pic>
      <p:sp>
        <p:nvSpPr>
          <p:cNvPr id="6" name="TextBox 5">
            <a:extLst>
              <a:ext uri="{FF2B5EF4-FFF2-40B4-BE49-F238E27FC236}">
                <a16:creationId xmlns:a16="http://schemas.microsoft.com/office/drawing/2014/main" id="{B90BABFE-B804-BA4D-8013-39C7981567AE}"/>
              </a:ext>
            </a:extLst>
          </p:cNvPr>
          <p:cNvSpPr txBox="1"/>
          <p:nvPr/>
        </p:nvSpPr>
        <p:spPr>
          <a:xfrm>
            <a:off x="5279367" y="855726"/>
            <a:ext cx="6736750" cy="5262979"/>
          </a:xfrm>
          <a:prstGeom prst="rect">
            <a:avLst/>
          </a:prstGeom>
          <a:noFill/>
        </p:spPr>
        <p:txBody>
          <a:bodyPr wrap="square" rtlCol="0">
            <a:spAutoFit/>
          </a:bodyPr>
          <a:lstStyle/>
          <a:p>
            <a:r>
              <a:rPr lang="en-US" sz="2800" b="1" dirty="0"/>
              <a:t>The Conversion of the Gentiles: nothing short of astounding! </a:t>
            </a:r>
          </a:p>
          <a:p>
            <a:endParaRPr lang="en-US" sz="2800" b="1" dirty="0"/>
          </a:p>
          <a:p>
            <a:r>
              <a:rPr lang="en-US" sz="2800" b="1" dirty="0"/>
              <a:t>The Cross Confronts Sin Head On.</a:t>
            </a:r>
          </a:p>
          <a:p>
            <a:endParaRPr lang="en-US" sz="2800" b="1" dirty="0"/>
          </a:p>
          <a:p>
            <a:r>
              <a:rPr lang="en-US" sz="2800" b="1" dirty="0"/>
              <a:t>God’s wisdom in the cross: </a:t>
            </a:r>
          </a:p>
          <a:p>
            <a:endParaRPr lang="en-US" sz="2800" b="1" dirty="0"/>
          </a:p>
          <a:p>
            <a:pPr algn="ctr"/>
            <a:r>
              <a:rPr lang="en-US" sz="2800" b="1" dirty="0">
                <a:solidFill>
                  <a:srgbClr val="FFC000"/>
                </a:solidFill>
              </a:rPr>
              <a:t>Shows the horrors of sin. </a:t>
            </a:r>
          </a:p>
          <a:p>
            <a:pPr algn="ctr"/>
            <a:endParaRPr lang="en-US" sz="2800" b="1" dirty="0">
              <a:solidFill>
                <a:srgbClr val="FFC000"/>
              </a:solidFill>
            </a:endParaRPr>
          </a:p>
          <a:p>
            <a:pPr algn="ctr"/>
            <a:r>
              <a:rPr lang="en-US" sz="2800" b="1" dirty="0">
                <a:solidFill>
                  <a:srgbClr val="FFC000"/>
                </a:solidFill>
              </a:rPr>
              <a:t>Shows the message came from Him. </a:t>
            </a:r>
          </a:p>
          <a:p>
            <a:pPr algn="ctr"/>
            <a:endParaRPr lang="en-US" sz="2800" b="1" dirty="0">
              <a:solidFill>
                <a:srgbClr val="FFC000"/>
              </a:solidFill>
            </a:endParaRPr>
          </a:p>
          <a:p>
            <a:pPr algn="ctr"/>
            <a:r>
              <a:rPr lang="en-US" sz="2800" b="1" dirty="0">
                <a:solidFill>
                  <a:srgbClr val="FFC000"/>
                </a:solidFill>
              </a:rPr>
              <a:t>Has great future implications (resurrection)</a:t>
            </a:r>
          </a:p>
        </p:txBody>
      </p:sp>
    </p:spTree>
    <p:extLst>
      <p:ext uri="{BB962C8B-B14F-4D97-AF65-F5344CB8AC3E}">
        <p14:creationId xmlns:p14="http://schemas.microsoft.com/office/powerpoint/2010/main" val="392427249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6">
                                            <p:txEl>
                                              <p:pRg st="2" end="2"/>
                                            </p:txEl>
                                          </p:spTgt>
                                        </p:tgtEl>
                                        <p:attrNameLst>
                                          <p:attrName>style.visibility</p:attrName>
                                        </p:attrNameLst>
                                      </p:cBhvr>
                                      <p:to>
                                        <p:strVal val="visible"/>
                                      </p:to>
                                    </p:set>
                                    <p:animEffect transition="in" filter="dissolve">
                                      <p:cBhvr>
                                        <p:cTn id="7" dur="500"/>
                                        <p:tgtEl>
                                          <p:spTgt spid="6">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6">
                                            <p:txEl>
                                              <p:pRg st="4" end="4"/>
                                            </p:txEl>
                                          </p:spTgt>
                                        </p:tgtEl>
                                        <p:attrNameLst>
                                          <p:attrName>style.visibility</p:attrName>
                                        </p:attrNameLst>
                                      </p:cBhvr>
                                      <p:to>
                                        <p:strVal val="visible"/>
                                      </p:to>
                                    </p:set>
                                    <p:animEffect transition="in" filter="dissolve">
                                      <p:cBhvr>
                                        <p:cTn id="12" dur="500"/>
                                        <p:tgtEl>
                                          <p:spTgt spid="6">
                                            <p:txEl>
                                              <p:pRg st="4" end="4"/>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nodeType="clickEffect">
                                  <p:stCondLst>
                                    <p:cond delay="0"/>
                                  </p:stCondLst>
                                  <p:childTnLst>
                                    <p:set>
                                      <p:cBhvr>
                                        <p:cTn id="16" dur="1" fill="hold">
                                          <p:stCondLst>
                                            <p:cond delay="0"/>
                                          </p:stCondLst>
                                        </p:cTn>
                                        <p:tgtEl>
                                          <p:spTgt spid="6">
                                            <p:txEl>
                                              <p:pRg st="6" end="6"/>
                                            </p:txEl>
                                          </p:spTgt>
                                        </p:tgtEl>
                                        <p:attrNameLst>
                                          <p:attrName>style.visibility</p:attrName>
                                        </p:attrNameLst>
                                      </p:cBhvr>
                                      <p:to>
                                        <p:strVal val="visible"/>
                                      </p:to>
                                    </p:set>
                                    <p:animEffect transition="in" filter="dissolve">
                                      <p:cBhvr>
                                        <p:cTn id="17" dur="500"/>
                                        <p:tgtEl>
                                          <p:spTgt spid="6">
                                            <p:txEl>
                                              <p:pRg st="6" end="6"/>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nodeType="clickEffect">
                                  <p:stCondLst>
                                    <p:cond delay="0"/>
                                  </p:stCondLst>
                                  <p:childTnLst>
                                    <p:set>
                                      <p:cBhvr>
                                        <p:cTn id="21" dur="1" fill="hold">
                                          <p:stCondLst>
                                            <p:cond delay="0"/>
                                          </p:stCondLst>
                                        </p:cTn>
                                        <p:tgtEl>
                                          <p:spTgt spid="6">
                                            <p:txEl>
                                              <p:pRg st="8" end="8"/>
                                            </p:txEl>
                                          </p:spTgt>
                                        </p:tgtEl>
                                        <p:attrNameLst>
                                          <p:attrName>style.visibility</p:attrName>
                                        </p:attrNameLst>
                                      </p:cBhvr>
                                      <p:to>
                                        <p:strVal val="visible"/>
                                      </p:to>
                                    </p:set>
                                    <p:animEffect transition="in" filter="dissolve">
                                      <p:cBhvr>
                                        <p:cTn id="22" dur="500"/>
                                        <p:tgtEl>
                                          <p:spTgt spid="6">
                                            <p:txEl>
                                              <p:pRg st="8" end="8"/>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nodeType="clickEffect">
                                  <p:stCondLst>
                                    <p:cond delay="0"/>
                                  </p:stCondLst>
                                  <p:childTnLst>
                                    <p:set>
                                      <p:cBhvr>
                                        <p:cTn id="26" dur="1" fill="hold">
                                          <p:stCondLst>
                                            <p:cond delay="0"/>
                                          </p:stCondLst>
                                        </p:cTn>
                                        <p:tgtEl>
                                          <p:spTgt spid="6">
                                            <p:txEl>
                                              <p:pRg st="10" end="10"/>
                                            </p:txEl>
                                          </p:spTgt>
                                        </p:tgtEl>
                                        <p:attrNameLst>
                                          <p:attrName>style.visibility</p:attrName>
                                        </p:attrNameLst>
                                      </p:cBhvr>
                                      <p:to>
                                        <p:strVal val="visible"/>
                                      </p:to>
                                    </p:set>
                                    <p:animEffect transition="in" filter="dissolve">
                                      <p:cBhvr>
                                        <p:cTn id="27" dur="500"/>
                                        <p:tgtEl>
                                          <p:spTgt spid="6">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A large fire in a dark room&#10;&#10;Description automatically generated">
            <a:extLst>
              <a:ext uri="{FF2B5EF4-FFF2-40B4-BE49-F238E27FC236}">
                <a16:creationId xmlns:a16="http://schemas.microsoft.com/office/drawing/2014/main" id="{D038F66C-808F-3247-A7E3-4FAD66A3F9C1}"/>
              </a:ext>
            </a:extLst>
          </p:cNvPr>
          <p:cNvPicPr>
            <a:picLocks noChangeAspect="1"/>
          </p:cNvPicPr>
          <p:nvPr/>
        </p:nvPicPr>
        <p:blipFill>
          <a:blip r:embed="rId2"/>
          <a:stretch>
            <a:fillRect/>
          </a:stretch>
        </p:blipFill>
        <p:spPr>
          <a:xfrm>
            <a:off x="-1" y="0"/>
            <a:ext cx="12193471" cy="6858000"/>
          </a:xfrm>
          <a:prstGeom prst="rect">
            <a:avLst/>
          </a:prstGeom>
        </p:spPr>
      </p:pic>
      <p:pic>
        <p:nvPicPr>
          <p:cNvPr id="5" name="Picture 4" descr="A close up of a logo&#10;&#10;Description automatically generated">
            <a:extLst>
              <a:ext uri="{FF2B5EF4-FFF2-40B4-BE49-F238E27FC236}">
                <a16:creationId xmlns:a16="http://schemas.microsoft.com/office/drawing/2014/main" id="{305EDACA-014C-1C49-936F-EAF947E7420F}"/>
              </a:ext>
            </a:extLst>
          </p:cNvPr>
          <p:cNvPicPr>
            <a:picLocks noChangeAspect="1"/>
          </p:cNvPicPr>
          <p:nvPr/>
        </p:nvPicPr>
        <p:blipFill>
          <a:blip r:embed="rId3"/>
          <a:stretch>
            <a:fillRect/>
          </a:stretch>
        </p:blipFill>
        <p:spPr>
          <a:xfrm>
            <a:off x="175883" y="855726"/>
            <a:ext cx="3844026" cy="2573274"/>
          </a:xfrm>
          <a:prstGeom prst="rect">
            <a:avLst/>
          </a:prstGeom>
        </p:spPr>
      </p:pic>
      <p:sp>
        <p:nvSpPr>
          <p:cNvPr id="6" name="TextBox 5">
            <a:extLst>
              <a:ext uri="{FF2B5EF4-FFF2-40B4-BE49-F238E27FC236}">
                <a16:creationId xmlns:a16="http://schemas.microsoft.com/office/drawing/2014/main" id="{B90BABFE-B804-BA4D-8013-39C7981567AE}"/>
              </a:ext>
            </a:extLst>
          </p:cNvPr>
          <p:cNvSpPr txBox="1"/>
          <p:nvPr/>
        </p:nvSpPr>
        <p:spPr>
          <a:xfrm>
            <a:off x="5486400" y="855726"/>
            <a:ext cx="6107502" cy="5632311"/>
          </a:xfrm>
          <a:prstGeom prst="rect">
            <a:avLst/>
          </a:prstGeom>
          <a:noFill/>
        </p:spPr>
        <p:txBody>
          <a:bodyPr wrap="square" rtlCol="0">
            <a:spAutoFit/>
          </a:bodyPr>
          <a:lstStyle/>
          <a:p>
            <a:r>
              <a:rPr lang="en-US" sz="3600" dirty="0"/>
              <a:t>“And I, when I came to you, brothers, did not come proclaiming to you the testimony of God with lofty speech or wisdom. For I decided to know nothing among you except Jesus Christ and him crucified.” </a:t>
            </a:r>
          </a:p>
          <a:p>
            <a:endParaRPr lang="en-US" sz="3600" dirty="0"/>
          </a:p>
          <a:p>
            <a:pPr algn="r"/>
            <a:r>
              <a:rPr lang="en-US" sz="3600" dirty="0"/>
              <a:t>1 Cor 2:1-2</a:t>
            </a:r>
          </a:p>
        </p:txBody>
      </p:sp>
    </p:spTree>
    <p:extLst>
      <p:ext uri="{BB962C8B-B14F-4D97-AF65-F5344CB8AC3E}">
        <p14:creationId xmlns:p14="http://schemas.microsoft.com/office/powerpoint/2010/main" val="358553827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A large fire in a dark room&#10;&#10;Description automatically generated">
            <a:extLst>
              <a:ext uri="{FF2B5EF4-FFF2-40B4-BE49-F238E27FC236}">
                <a16:creationId xmlns:a16="http://schemas.microsoft.com/office/drawing/2014/main" id="{D038F66C-808F-3247-A7E3-4FAD66A3F9C1}"/>
              </a:ext>
            </a:extLst>
          </p:cNvPr>
          <p:cNvPicPr>
            <a:picLocks noChangeAspect="1"/>
          </p:cNvPicPr>
          <p:nvPr/>
        </p:nvPicPr>
        <p:blipFill>
          <a:blip r:embed="rId2"/>
          <a:stretch>
            <a:fillRect/>
          </a:stretch>
        </p:blipFill>
        <p:spPr>
          <a:xfrm>
            <a:off x="-1" y="0"/>
            <a:ext cx="12193471" cy="6858000"/>
          </a:xfrm>
          <a:prstGeom prst="rect">
            <a:avLst/>
          </a:prstGeom>
        </p:spPr>
      </p:pic>
      <p:pic>
        <p:nvPicPr>
          <p:cNvPr id="5" name="Picture 4" descr="A close up of a logo&#10;&#10;Description automatically generated">
            <a:extLst>
              <a:ext uri="{FF2B5EF4-FFF2-40B4-BE49-F238E27FC236}">
                <a16:creationId xmlns:a16="http://schemas.microsoft.com/office/drawing/2014/main" id="{305EDACA-014C-1C49-936F-EAF947E7420F}"/>
              </a:ext>
            </a:extLst>
          </p:cNvPr>
          <p:cNvPicPr>
            <a:picLocks noChangeAspect="1"/>
          </p:cNvPicPr>
          <p:nvPr/>
        </p:nvPicPr>
        <p:blipFill>
          <a:blip r:embed="rId3"/>
          <a:stretch>
            <a:fillRect/>
          </a:stretch>
        </p:blipFill>
        <p:spPr>
          <a:xfrm>
            <a:off x="175883" y="855726"/>
            <a:ext cx="3844026" cy="2573274"/>
          </a:xfrm>
          <a:prstGeom prst="rect">
            <a:avLst/>
          </a:prstGeom>
        </p:spPr>
      </p:pic>
      <p:sp>
        <p:nvSpPr>
          <p:cNvPr id="6" name="TextBox 5">
            <a:extLst>
              <a:ext uri="{FF2B5EF4-FFF2-40B4-BE49-F238E27FC236}">
                <a16:creationId xmlns:a16="http://schemas.microsoft.com/office/drawing/2014/main" id="{B90BABFE-B804-BA4D-8013-39C7981567AE}"/>
              </a:ext>
            </a:extLst>
          </p:cNvPr>
          <p:cNvSpPr txBox="1"/>
          <p:nvPr/>
        </p:nvSpPr>
        <p:spPr>
          <a:xfrm>
            <a:off x="5486400" y="855726"/>
            <a:ext cx="6107502" cy="5632311"/>
          </a:xfrm>
          <a:prstGeom prst="rect">
            <a:avLst/>
          </a:prstGeom>
          <a:noFill/>
        </p:spPr>
        <p:txBody>
          <a:bodyPr wrap="square" rtlCol="0">
            <a:spAutoFit/>
          </a:bodyPr>
          <a:lstStyle/>
          <a:p>
            <a:r>
              <a:rPr lang="en-US" sz="3600" dirty="0"/>
              <a:t>…but we preach Christ crucified, a stumbling block to Jews and folly to Gentiles, but to those who are called, both Jews and Greeks, Christ the power of God and the wisdom of God.  For the foolishness of God is wiser than men, and the weakness of God is stronger than men. (1 Cor 1:18-24)</a:t>
            </a:r>
          </a:p>
        </p:txBody>
      </p:sp>
    </p:spTree>
    <p:extLst>
      <p:ext uri="{BB962C8B-B14F-4D97-AF65-F5344CB8AC3E}">
        <p14:creationId xmlns:p14="http://schemas.microsoft.com/office/powerpoint/2010/main" val="10436559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A large fire in a dark room&#10;&#10;Description automatically generated">
            <a:extLst>
              <a:ext uri="{FF2B5EF4-FFF2-40B4-BE49-F238E27FC236}">
                <a16:creationId xmlns:a16="http://schemas.microsoft.com/office/drawing/2014/main" id="{D038F66C-808F-3247-A7E3-4FAD66A3F9C1}"/>
              </a:ext>
            </a:extLst>
          </p:cNvPr>
          <p:cNvPicPr>
            <a:picLocks noChangeAspect="1"/>
          </p:cNvPicPr>
          <p:nvPr/>
        </p:nvPicPr>
        <p:blipFill>
          <a:blip r:embed="rId2"/>
          <a:stretch>
            <a:fillRect/>
          </a:stretch>
        </p:blipFill>
        <p:spPr>
          <a:xfrm>
            <a:off x="-1" y="0"/>
            <a:ext cx="12193471" cy="6858000"/>
          </a:xfrm>
          <a:prstGeom prst="rect">
            <a:avLst/>
          </a:prstGeom>
        </p:spPr>
      </p:pic>
      <p:pic>
        <p:nvPicPr>
          <p:cNvPr id="5" name="Picture 4" descr="A close up of a logo&#10;&#10;Description automatically generated">
            <a:extLst>
              <a:ext uri="{FF2B5EF4-FFF2-40B4-BE49-F238E27FC236}">
                <a16:creationId xmlns:a16="http://schemas.microsoft.com/office/drawing/2014/main" id="{305EDACA-014C-1C49-936F-EAF947E7420F}"/>
              </a:ext>
            </a:extLst>
          </p:cNvPr>
          <p:cNvPicPr>
            <a:picLocks noChangeAspect="1"/>
          </p:cNvPicPr>
          <p:nvPr/>
        </p:nvPicPr>
        <p:blipFill>
          <a:blip r:embed="rId3"/>
          <a:stretch>
            <a:fillRect/>
          </a:stretch>
        </p:blipFill>
        <p:spPr>
          <a:xfrm>
            <a:off x="175883" y="855726"/>
            <a:ext cx="3844026" cy="2573274"/>
          </a:xfrm>
          <a:prstGeom prst="rect">
            <a:avLst/>
          </a:prstGeom>
        </p:spPr>
      </p:pic>
      <p:sp>
        <p:nvSpPr>
          <p:cNvPr id="6" name="TextBox 5">
            <a:extLst>
              <a:ext uri="{FF2B5EF4-FFF2-40B4-BE49-F238E27FC236}">
                <a16:creationId xmlns:a16="http://schemas.microsoft.com/office/drawing/2014/main" id="{B90BABFE-B804-BA4D-8013-39C7981567AE}"/>
              </a:ext>
            </a:extLst>
          </p:cNvPr>
          <p:cNvSpPr txBox="1"/>
          <p:nvPr/>
        </p:nvSpPr>
        <p:spPr>
          <a:xfrm>
            <a:off x="5486400" y="855726"/>
            <a:ext cx="6107502" cy="4832092"/>
          </a:xfrm>
          <a:prstGeom prst="rect">
            <a:avLst/>
          </a:prstGeom>
          <a:noFill/>
        </p:spPr>
        <p:txBody>
          <a:bodyPr wrap="square" rtlCol="0">
            <a:spAutoFit/>
          </a:bodyPr>
          <a:lstStyle/>
          <a:p>
            <a:r>
              <a:rPr lang="en-US" sz="2800" dirty="0"/>
              <a:t>Deuteronomy 21:22-23: </a:t>
            </a:r>
          </a:p>
          <a:p>
            <a:endParaRPr lang="en-US" sz="2800" dirty="0"/>
          </a:p>
          <a:p>
            <a:r>
              <a:rPr lang="en-US" sz="2800" dirty="0"/>
              <a:t>“And if a man has committed a crime punishable by death and he is put to death, and you hang him on a tree, his body shall not remain all night on the tree, but you shall bury him the same day, for a hanged man is cursed by God. You shall not defile your land that the Lord your God is giving you for an inheritance.” </a:t>
            </a:r>
          </a:p>
        </p:txBody>
      </p:sp>
    </p:spTree>
    <p:extLst>
      <p:ext uri="{BB962C8B-B14F-4D97-AF65-F5344CB8AC3E}">
        <p14:creationId xmlns:p14="http://schemas.microsoft.com/office/powerpoint/2010/main" val="11126387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A large fire in a dark room&#10;&#10;Description automatically generated">
            <a:extLst>
              <a:ext uri="{FF2B5EF4-FFF2-40B4-BE49-F238E27FC236}">
                <a16:creationId xmlns:a16="http://schemas.microsoft.com/office/drawing/2014/main" id="{D038F66C-808F-3247-A7E3-4FAD66A3F9C1}"/>
              </a:ext>
            </a:extLst>
          </p:cNvPr>
          <p:cNvPicPr>
            <a:picLocks noChangeAspect="1"/>
          </p:cNvPicPr>
          <p:nvPr/>
        </p:nvPicPr>
        <p:blipFill>
          <a:blip r:embed="rId2"/>
          <a:stretch>
            <a:fillRect/>
          </a:stretch>
        </p:blipFill>
        <p:spPr>
          <a:xfrm>
            <a:off x="-1" y="0"/>
            <a:ext cx="12193471" cy="6858000"/>
          </a:xfrm>
          <a:prstGeom prst="rect">
            <a:avLst/>
          </a:prstGeom>
        </p:spPr>
      </p:pic>
      <p:pic>
        <p:nvPicPr>
          <p:cNvPr id="5" name="Picture 4" descr="A close up of a logo&#10;&#10;Description automatically generated">
            <a:extLst>
              <a:ext uri="{FF2B5EF4-FFF2-40B4-BE49-F238E27FC236}">
                <a16:creationId xmlns:a16="http://schemas.microsoft.com/office/drawing/2014/main" id="{305EDACA-014C-1C49-936F-EAF947E7420F}"/>
              </a:ext>
            </a:extLst>
          </p:cNvPr>
          <p:cNvPicPr>
            <a:picLocks noChangeAspect="1"/>
          </p:cNvPicPr>
          <p:nvPr/>
        </p:nvPicPr>
        <p:blipFill>
          <a:blip r:embed="rId3"/>
          <a:stretch>
            <a:fillRect/>
          </a:stretch>
        </p:blipFill>
        <p:spPr>
          <a:xfrm>
            <a:off x="175883" y="855726"/>
            <a:ext cx="3844026" cy="2573274"/>
          </a:xfrm>
          <a:prstGeom prst="rect">
            <a:avLst/>
          </a:prstGeom>
        </p:spPr>
      </p:pic>
      <p:sp>
        <p:nvSpPr>
          <p:cNvPr id="6" name="TextBox 5">
            <a:extLst>
              <a:ext uri="{FF2B5EF4-FFF2-40B4-BE49-F238E27FC236}">
                <a16:creationId xmlns:a16="http://schemas.microsoft.com/office/drawing/2014/main" id="{B90BABFE-B804-BA4D-8013-39C7981567AE}"/>
              </a:ext>
            </a:extLst>
          </p:cNvPr>
          <p:cNvSpPr txBox="1"/>
          <p:nvPr/>
        </p:nvSpPr>
        <p:spPr>
          <a:xfrm>
            <a:off x="5486399" y="855726"/>
            <a:ext cx="6529717" cy="5693866"/>
          </a:xfrm>
          <a:prstGeom prst="rect">
            <a:avLst/>
          </a:prstGeom>
          <a:noFill/>
        </p:spPr>
        <p:txBody>
          <a:bodyPr wrap="square" rtlCol="0">
            <a:spAutoFit/>
          </a:bodyPr>
          <a:lstStyle/>
          <a:p>
            <a:r>
              <a:rPr lang="en-US" sz="2800" dirty="0"/>
              <a:t>An uneducated Jewish peasant from a small, obscure town in Galilee is born of a virgin, claims to be the Son of God, works miracles, and teaches with authority, thereby silencing His opposition. His enemies, prominent Jewish leaders from Jerusalem, manage to get Him arrested, charged, and crucified as a criminal by Roman authorities. Three days later He is risen. His disciples soon after begin to proclaim the death, burial, and resurrection of Jesus, and from this point the disciples grow and spread to the rest of the world. </a:t>
            </a:r>
          </a:p>
        </p:txBody>
      </p:sp>
    </p:spTree>
    <p:extLst>
      <p:ext uri="{BB962C8B-B14F-4D97-AF65-F5344CB8AC3E}">
        <p14:creationId xmlns:p14="http://schemas.microsoft.com/office/powerpoint/2010/main" val="31798352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A large fire in a dark room&#10;&#10;Description automatically generated">
            <a:extLst>
              <a:ext uri="{FF2B5EF4-FFF2-40B4-BE49-F238E27FC236}">
                <a16:creationId xmlns:a16="http://schemas.microsoft.com/office/drawing/2014/main" id="{D038F66C-808F-3247-A7E3-4FAD66A3F9C1}"/>
              </a:ext>
            </a:extLst>
          </p:cNvPr>
          <p:cNvPicPr>
            <a:picLocks noChangeAspect="1"/>
          </p:cNvPicPr>
          <p:nvPr/>
        </p:nvPicPr>
        <p:blipFill>
          <a:blip r:embed="rId2"/>
          <a:stretch>
            <a:fillRect/>
          </a:stretch>
        </p:blipFill>
        <p:spPr>
          <a:xfrm>
            <a:off x="-1" y="0"/>
            <a:ext cx="12193471" cy="6858000"/>
          </a:xfrm>
          <a:prstGeom prst="rect">
            <a:avLst/>
          </a:prstGeom>
        </p:spPr>
      </p:pic>
      <p:pic>
        <p:nvPicPr>
          <p:cNvPr id="5" name="Picture 4" descr="A close up of a logo&#10;&#10;Description automatically generated">
            <a:extLst>
              <a:ext uri="{FF2B5EF4-FFF2-40B4-BE49-F238E27FC236}">
                <a16:creationId xmlns:a16="http://schemas.microsoft.com/office/drawing/2014/main" id="{305EDACA-014C-1C49-936F-EAF947E7420F}"/>
              </a:ext>
            </a:extLst>
          </p:cNvPr>
          <p:cNvPicPr>
            <a:picLocks noChangeAspect="1"/>
          </p:cNvPicPr>
          <p:nvPr/>
        </p:nvPicPr>
        <p:blipFill>
          <a:blip r:embed="rId3"/>
          <a:stretch>
            <a:fillRect/>
          </a:stretch>
        </p:blipFill>
        <p:spPr>
          <a:xfrm>
            <a:off x="175883" y="855726"/>
            <a:ext cx="3844026" cy="2573274"/>
          </a:xfrm>
          <a:prstGeom prst="rect">
            <a:avLst/>
          </a:prstGeom>
        </p:spPr>
      </p:pic>
      <p:sp>
        <p:nvSpPr>
          <p:cNvPr id="6" name="TextBox 5">
            <a:extLst>
              <a:ext uri="{FF2B5EF4-FFF2-40B4-BE49-F238E27FC236}">
                <a16:creationId xmlns:a16="http://schemas.microsoft.com/office/drawing/2014/main" id="{B90BABFE-B804-BA4D-8013-39C7981567AE}"/>
              </a:ext>
            </a:extLst>
          </p:cNvPr>
          <p:cNvSpPr txBox="1"/>
          <p:nvPr/>
        </p:nvSpPr>
        <p:spPr>
          <a:xfrm>
            <a:off x="5486399" y="855726"/>
            <a:ext cx="6314537" cy="5509200"/>
          </a:xfrm>
          <a:prstGeom prst="rect">
            <a:avLst/>
          </a:prstGeom>
          <a:noFill/>
        </p:spPr>
        <p:txBody>
          <a:bodyPr wrap="square" rtlCol="0">
            <a:spAutoFit/>
          </a:bodyPr>
          <a:lstStyle/>
          <a:p>
            <a:r>
              <a:rPr lang="en-US" sz="3200" dirty="0"/>
              <a:t>As one pagan named Caecilius, late in the second century, said in derision of Christianity, “he who explains their ceremonies by reference to a man punished by extreme suffering for his wickedness, and to the deadly wood of the cross, appropriates fitting altars for reprobate and wicked men, that they may worship what they deserve” (</a:t>
            </a:r>
            <a:r>
              <a:rPr lang="en-US" sz="3200" i="1" dirty="0"/>
              <a:t>The Octavius of Minucius Felix</a:t>
            </a:r>
            <a:r>
              <a:rPr lang="en-US" sz="3200" dirty="0"/>
              <a:t>). </a:t>
            </a:r>
          </a:p>
        </p:txBody>
      </p:sp>
    </p:spTree>
    <p:extLst>
      <p:ext uri="{BB962C8B-B14F-4D97-AF65-F5344CB8AC3E}">
        <p14:creationId xmlns:p14="http://schemas.microsoft.com/office/powerpoint/2010/main" val="40976886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A large fire in a dark room&#10;&#10;Description automatically generated">
            <a:extLst>
              <a:ext uri="{FF2B5EF4-FFF2-40B4-BE49-F238E27FC236}">
                <a16:creationId xmlns:a16="http://schemas.microsoft.com/office/drawing/2014/main" id="{D038F66C-808F-3247-A7E3-4FAD66A3F9C1}"/>
              </a:ext>
            </a:extLst>
          </p:cNvPr>
          <p:cNvPicPr>
            <a:picLocks noChangeAspect="1"/>
          </p:cNvPicPr>
          <p:nvPr/>
        </p:nvPicPr>
        <p:blipFill>
          <a:blip r:embed="rId2"/>
          <a:stretch>
            <a:fillRect/>
          </a:stretch>
        </p:blipFill>
        <p:spPr>
          <a:xfrm>
            <a:off x="-1" y="0"/>
            <a:ext cx="12193471" cy="6858000"/>
          </a:xfrm>
          <a:prstGeom prst="rect">
            <a:avLst/>
          </a:prstGeom>
        </p:spPr>
      </p:pic>
      <p:pic>
        <p:nvPicPr>
          <p:cNvPr id="5" name="Picture 4" descr="A close up of a logo&#10;&#10;Description automatically generated">
            <a:extLst>
              <a:ext uri="{FF2B5EF4-FFF2-40B4-BE49-F238E27FC236}">
                <a16:creationId xmlns:a16="http://schemas.microsoft.com/office/drawing/2014/main" id="{305EDACA-014C-1C49-936F-EAF947E7420F}"/>
              </a:ext>
            </a:extLst>
          </p:cNvPr>
          <p:cNvPicPr>
            <a:picLocks noChangeAspect="1"/>
          </p:cNvPicPr>
          <p:nvPr/>
        </p:nvPicPr>
        <p:blipFill>
          <a:blip r:embed="rId3"/>
          <a:stretch>
            <a:fillRect/>
          </a:stretch>
        </p:blipFill>
        <p:spPr>
          <a:xfrm>
            <a:off x="175883" y="855726"/>
            <a:ext cx="3844026" cy="2573274"/>
          </a:xfrm>
          <a:prstGeom prst="rect">
            <a:avLst/>
          </a:prstGeom>
        </p:spPr>
      </p:pic>
      <p:sp>
        <p:nvSpPr>
          <p:cNvPr id="6" name="TextBox 5">
            <a:extLst>
              <a:ext uri="{FF2B5EF4-FFF2-40B4-BE49-F238E27FC236}">
                <a16:creationId xmlns:a16="http://schemas.microsoft.com/office/drawing/2014/main" id="{B90BABFE-B804-BA4D-8013-39C7981567AE}"/>
              </a:ext>
            </a:extLst>
          </p:cNvPr>
          <p:cNvSpPr txBox="1"/>
          <p:nvPr/>
        </p:nvSpPr>
        <p:spPr>
          <a:xfrm>
            <a:off x="5486399" y="855726"/>
            <a:ext cx="6529717" cy="5262979"/>
          </a:xfrm>
          <a:prstGeom prst="rect">
            <a:avLst/>
          </a:prstGeom>
          <a:noFill/>
        </p:spPr>
        <p:txBody>
          <a:bodyPr wrap="square" rtlCol="0">
            <a:spAutoFit/>
          </a:bodyPr>
          <a:lstStyle/>
          <a:p>
            <a:r>
              <a:rPr lang="en-US" sz="2800" b="1" i="1" dirty="0"/>
              <a:t>The Gospel Defends Itself</a:t>
            </a:r>
          </a:p>
          <a:p>
            <a:endParaRPr lang="en-US" sz="2800" dirty="0"/>
          </a:p>
          <a:p>
            <a:r>
              <a:rPr lang="en-US" sz="2800" dirty="0"/>
              <a:t>What Gentile community would have invented this story? </a:t>
            </a:r>
          </a:p>
          <a:p>
            <a:endParaRPr lang="en-US" sz="2800" dirty="0"/>
          </a:p>
          <a:p>
            <a:r>
              <a:rPr lang="en-US" sz="2800" dirty="0"/>
              <a:t>Which Jewish community would have invented this story? </a:t>
            </a:r>
          </a:p>
          <a:p>
            <a:endParaRPr lang="en-US" sz="2800" dirty="0"/>
          </a:p>
          <a:p>
            <a:r>
              <a:rPr lang="en-US" sz="2800" dirty="0"/>
              <a:t>When the story is folly, a stumbling block, a curse, and contains major elements that neither Jew nor Gentile would have normally accepted, what accounts for it? </a:t>
            </a:r>
          </a:p>
        </p:txBody>
      </p:sp>
    </p:spTree>
    <p:extLst>
      <p:ext uri="{BB962C8B-B14F-4D97-AF65-F5344CB8AC3E}">
        <p14:creationId xmlns:p14="http://schemas.microsoft.com/office/powerpoint/2010/main" val="8378565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6">
                                            <p:txEl>
                                              <p:pRg st="2" end="2"/>
                                            </p:txEl>
                                          </p:spTgt>
                                        </p:tgtEl>
                                        <p:attrNameLst>
                                          <p:attrName>style.visibility</p:attrName>
                                        </p:attrNameLst>
                                      </p:cBhvr>
                                      <p:to>
                                        <p:strVal val="visible"/>
                                      </p:to>
                                    </p:set>
                                    <p:animEffect transition="in" filter="dissolve">
                                      <p:cBhvr>
                                        <p:cTn id="7" dur="500"/>
                                        <p:tgtEl>
                                          <p:spTgt spid="6">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6">
                                            <p:txEl>
                                              <p:pRg st="4" end="4"/>
                                            </p:txEl>
                                          </p:spTgt>
                                        </p:tgtEl>
                                        <p:attrNameLst>
                                          <p:attrName>style.visibility</p:attrName>
                                        </p:attrNameLst>
                                      </p:cBhvr>
                                      <p:to>
                                        <p:strVal val="visible"/>
                                      </p:to>
                                    </p:set>
                                    <p:animEffect transition="in" filter="dissolve">
                                      <p:cBhvr>
                                        <p:cTn id="12" dur="500"/>
                                        <p:tgtEl>
                                          <p:spTgt spid="6">
                                            <p:txEl>
                                              <p:pRg st="4" end="4"/>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nodeType="clickEffect">
                                  <p:stCondLst>
                                    <p:cond delay="0"/>
                                  </p:stCondLst>
                                  <p:childTnLst>
                                    <p:set>
                                      <p:cBhvr>
                                        <p:cTn id="16" dur="1" fill="hold">
                                          <p:stCondLst>
                                            <p:cond delay="0"/>
                                          </p:stCondLst>
                                        </p:cTn>
                                        <p:tgtEl>
                                          <p:spTgt spid="6">
                                            <p:txEl>
                                              <p:pRg st="6" end="6"/>
                                            </p:txEl>
                                          </p:spTgt>
                                        </p:tgtEl>
                                        <p:attrNameLst>
                                          <p:attrName>style.visibility</p:attrName>
                                        </p:attrNameLst>
                                      </p:cBhvr>
                                      <p:to>
                                        <p:strVal val="visible"/>
                                      </p:to>
                                    </p:set>
                                    <p:animEffect transition="in" filter="dissolve">
                                      <p:cBhvr>
                                        <p:cTn id="17" dur="500"/>
                                        <p:tgtEl>
                                          <p:spTgt spid="6">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A large fire in a dark room&#10;&#10;Description automatically generated">
            <a:extLst>
              <a:ext uri="{FF2B5EF4-FFF2-40B4-BE49-F238E27FC236}">
                <a16:creationId xmlns:a16="http://schemas.microsoft.com/office/drawing/2014/main" id="{D038F66C-808F-3247-A7E3-4FAD66A3F9C1}"/>
              </a:ext>
            </a:extLst>
          </p:cNvPr>
          <p:cNvPicPr>
            <a:picLocks noChangeAspect="1"/>
          </p:cNvPicPr>
          <p:nvPr/>
        </p:nvPicPr>
        <p:blipFill>
          <a:blip r:embed="rId2"/>
          <a:stretch>
            <a:fillRect/>
          </a:stretch>
        </p:blipFill>
        <p:spPr>
          <a:xfrm>
            <a:off x="-1" y="0"/>
            <a:ext cx="12193471" cy="6858000"/>
          </a:xfrm>
          <a:prstGeom prst="rect">
            <a:avLst/>
          </a:prstGeom>
        </p:spPr>
      </p:pic>
      <p:pic>
        <p:nvPicPr>
          <p:cNvPr id="5" name="Picture 4" descr="A close up of a logo&#10;&#10;Description automatically generated">
            <a:extLst>
              <a:ext uri="{FF2B5EF4-FFF2-40B4-BE49-F238E27FC236}">
                <a16:creationId xmlns:a16="http://schemas.microsoft.com/office/drawing/2014/main" id="{305EDACA-014C-1C49-936F-EAF947E7420F}"/>
              </a:ext>
            </a:extLst>
          </p:cNvPr>
          <p:cNvPicPr>
            <a:picLocks noChangeAspect="1"/>
          </p:cNvPicPr>
          <p:nvPr/>
        </p:nvPicPr>
        <p:blipFill>
          <a:blip r:embed="rId3"/>
          <a:stretch>
            <a:fillRect/>
          </a:stretch>
        </p:blipFill>
        <p:spPr>
          <a:xfrm>
            <a:off x="175883" y="855726"/>
            <a:ext cx="3844026" cy="2573274"/>
          </a:xfrm>
          <a:prstGeom prst="rect">
            <a:avLst/>
          </a:prstGeom>
        </p:spPr>
      </p:pic>
      <p:sp>
        <p:nvSpPr>
          <p:cNvPr id="6" name="TextBox 5">
            <a:extLst>
              <a:ext uri="{FF2B5EF4-FFF2-40B4-BE49-F238E27FC236}">
                <a16:creationId xmlns:a16="http://schemas.microsoft.com/office/drawing/2014/main" id="{B90BABFE-B804-BA4D-8013-39C7981567AE}"/>
              </a:ext>
            </a:extLst>
          </p:cNvPr>
          <p:cNvSpPr txBox="1"/>
          <p:nvPr/>
        </p:nvSpPr>
        <p:spPr>
          <a:xfrm>
            <a:off x="5486399" y="855726"/>
            <a:ext cx="6529717" cy="3539430"/>
          </a:xfrm>
          <a:prstGeom prst="rect">
            <a:avLst/>
          </a:prstGeom>
          <a:noFill/>
        </p:spPr>
        <p:txBody>
          <a:bodyPr wrap="square" rtlCol="0">
            <a:spAutoFit/>
          </a:bodyPr>
          <a:lstStyle/>
          <a:p>
            <a:r>
              <a:rPr lang="en-US" sz="2800" b="1" i="1" dirty="0"/>
              <a:t>What People Thought about Crucifixion</a:t>
            </a:r>
          </a:p>
          <a:p>
            <a:endParaRPr lang="en-US" sz="2800" dirty="0"/>
          </a:p>
          <a:p>
            <a:r>
              <a:rPr lang="en-US" sz="2800" dirty="0"/>
              <a:t>“Crucifixion was not only physically agonizing, but it was associated in the ancient world with the most horrific degradation and shame” (D. A. Carson). </a:t>
            </a:r>
          </a:p>
          <a:p>
            <a:endParaRPr lang="en-US" sz="2800" dirty="0"/>
          </a:p>
          <a:p>
            <a:endParaRPr lang="en-US" sz="2800" dirty="0"/>
          </a:p>
        </p:txBody>
      </p:sp>
    </p:spTree>
    <p:extLst>
      <p:ext uri="{BB962C8B-B14F-4D97-AF65-F5344CB8AC3E}">
        <p14:creationId xmlns:p14="http://schemas.microsoft.com/office/powerpoint/2010/main" val="6875685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F46216B-77A9-411A-B9D3-5023FCB70208}"/>
    </a:ext>
  </a:extLst>
</a:theme>
</file>

<file path=docProps/app.xml><?xml version="1.0" encoding="utf-8"?>
<Properties xmlns="http://schemas.openxmlformats.org/officeDocument/2006/extended-properties" xmlns:vt="http://schemas.openxmlformats.org/officeDocument/2006/docPropsVTypes">
  <Template>Office Theme</Template>
  <TotalTime>2132</TotalTime>
  <Words>1564</Words>
  <Application>Microsoft Macintosh PowerPoint</Application>
  <PresentationFormat>Widescreen</PresentationFormat>
  <Paragraphs>57</Paragraphs>
  <Slides>21</Slides>
  <Notes>0</Notes>
  <HiddenSlides>4</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21</vt:i4>
      </vt:variant>
    </vt:vector>
  </HeadingPairs>
  <TitlesOfParts>
    <vt:vector size="25" baseType="lpstr">
      <vt:lpstr>Arial</vt:lpstr>
      <vt:lpstr>Calibri</vt:lpstr>
      <vt:lpstr>Calibri Light</vt:lpstr>
      <vt:lpstr>Office Theme</vt:lpstr>
      <vt:lpstr>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title>
  <dc:creator>Doy Moyer</dc:creator>
  <cp:lastModifiedBy>Doy Moyer</cp:lastModifiedBy>
  <cp:revision>17</cp:revision>
  <cp:lastPrinted>2022-02-15T14:35:19Z</cp:lastPrinted>
  <dcterms:created xsi:type="dcterms:W3CDTF">2019-12-14T14:24:55Z</dcterms:created>
  <dcterms:modified xsi:type="dcterms:W3CDTF">2022-04-17T13:10:18Z</dcterms:modified>
</cp:coreProperties>
</file>