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56"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94697"/>
  </p:normalViewPr>
  <p:slideViewPr>
    <p:cSldViewPr snapToGrid="0" snapToObjects="1">
      <p:cViewPr varScale="1">
        <p:scale>
          <a:sx n="80" d="100"/>
          <a:sy n="80" d="100"/>
        </p:scale>
        <p:origin x="1496"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88C7CF-2650-C243-9676-8736F45D53A1}" type="datetimeFigureOut">
              <a:rPr lang="en-US" smtClean="0"/>
              <a:pPr/>
              <a:t>6/13/22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3C5AF-4C2D-2049-AFED-22F0C74C29EC}" type="slidenum">
              <a:rPr lang="en-US" smtClean="0"/>
              <a:pPr/>
              <a:t>‹#›</a:t>
            </a:fld>
            <a:endParaRPr lang="en-US"/>
          </a:p>
        </p:txBody>
      </p:sp>
    </p:spTree>
    <p:extLst>
      <p:ext uri="{BB962C8B-B14F-4D97-AF65-F5344CB8AC3E}">
        <p14:creationId xmlns:p14="http://schemas.microsoft.com/office/powerpoint/2010/main" val="2237571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88C7CF-2650-C243-9676-8736F45D53A1}" type="datetimeFigureOut">
              <a:rPr lang="en-US" smtClean="0"/>
              <a:pPr/>
              <a:t>6/13/22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3C5AF-4C2D-2049-AFED-22F0C74C29EC}" type="slidenum">
              <a:rPr lang="en-US" smtClean="0"/>
              <a:pPr/>
              <a:t>‹#›</a:t>
            </a:fld>
            <a:endParaRPr lang="en-US"/>
          </a:p>
        </p:txBody>
      </p:sp>
    </p:spTree>
    <p:extLst>
      <p:ext uri="{BB962C8B-B14F-4D97-AF65-F5344CB8AC3E}">
        <p14:creationId xmlns:p14="http://schemas.microsoft.com/office/powerpoint/2010/main" val="306380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88C7CF-2650-C243-9676-8736F45D53A1}" type="datetimeFigureOut">
              <a:rPr lang="en-US" smtClean="0"/>
              <a:pPr/>
              <a:t>6/13/22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3C5AF-4C2D-2049-AFED-22F0C74C29EC}" type="slidenum">
              <a:rPr lang="en-US" smtClean="0"/>
              <a:pPr/>
              <a:t>‹#›</a:t>
            </a:fld>
            <a:endParaRPr lang="en-US"/>
          </a:p>
        </p:txBody>
      </p:sp>
    </p:spTree>
    <p:extLst>
      <p:ext uri="{BB962C8B-B14F-4D97-AF65-F5344CB8AC3E}">
        <p14:creationId xmlns:p14="http://schemas.microsoft.com/office/powerpoint/2010/main" val="162024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88C7CF-2650-C243-9676-8736F45D53A1}" type="datetimeFigureOut">
              <a:rPr lang="en-US" smtClean="0"/>
              <a:pPr/>
              <a:t>6/13/22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3C5AF-4C2D-2049-AFED-22F0C74C29EC}" type="slidenum">
              <a:rPr lang="en-US" smtClean="0"/>
              <a:pPr/>
              <a:t>‹#›</a:t>
            </a:fld>
            <a:endParaRPr lang="en-US"/>
          </a:p>
        </p:txBody>
      </p:sp>
    </p:spTree>
    <p:extLst>
      <p:ext uri="{BB962C8B-B14F-4D97-AF65-F5344CB8AC3E}">
        <p14:creationId xmlns:p14="http://schemas.microsoft.com/office/powerpoint/2010/main" val="2424744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88C7CF-2650-C243-9676-8736F45D53A1}" type="datetimeFigureOut">
              <a:rPr lang="en-US" smtClean="0"/>
              <a:pPr/>
              <a:t>6/13/22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3C5AF-4C2D-2049-AFED-22F0C74C29EC}" type="slidenum">
              <a:rPr lang="en-US" smtClean="0"/>
              <a:pPr/>
              <a:t>‹#›</a:t>
            </a:fld>
            <a:endParaRPr lang="en-US"/>
          </a:p>
        </p:txBody>
      </p:sp>
    </p:spTree>
    <p:extLst>
      <p:ext uri="{BB962C8B-B14F-4D97-AF65-F5344CB8AC3E}">
        <p14:creationId xmlns:p14="http://schemas.microsoft.com/office/powerpoint/2010/main" val="2737429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88C7CF-2650-C243-9676-8736F45D53A1}" type="datetimeFigureOut">
              <a:rPr lang="en-US" smtClean="0"/>
              <a:pPr/>
              <a:t>6/13/22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3C5AF-4C2D-2049-AFED-22F0C74C29EC}" type="slidenum">
              <a:rPr lang="en-US" smtClean="0"/>
              <a:pPr/>
              <a:t>‹#›</a:t>
            </a:fld>
            <a:endParaRPr lang="en-US"/>
          </a:p>
        </p:txBody>
      </p:sp>
    </p:spTree>
    <p:extLst>
      <p:ext uri="{BB962C8B-B14F-4D97-AF65-F5344CB8AC3E}">
        <p14:creationId xmlns:p14="http://schemas.microsoft.com/office/powerpoint/2010/main" val="3274281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88C7CF-2650-C243-9676-8736F45D53A1}" type="datetimeFigureOut">
              <a:rPr lang="en-US" smtClean="0"/>
              <a:pPr/>
              <a:t>6/13/22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F3C5AF-4C2D-2049-AFED-22F0C74C29EC}" type="slidenum">
              <a:rPr lang="en-US" smtClean="0"/>
              <a:pPr/>
              <a:t>‹#›</a:t>
            </a:fld>
            <a:endParaRPr lang="en-US"/>
          </a:p>
        </p:txBody>
      </p:sp>
    </p:spTree>
    <p:extLst>
      <p:ext uri="{BB962C8B-B14F-4D97-AF65-F5344CB8AC3E}">
        <p14:creationId xmlns:p14="http://schemas.microsoft.com/office/powerpoint/2010/main" val="3334758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88C7CF-2650-C243-9676-8736F45D53A1}" type="datetimeFigureOut">
              <a:rPr lang="en-US" smtClean="0"/>
              <a:pPr/>
              <a:t>6/13/22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F3C5AF-4C2D-2049-AFED-22F0C74C29EC}" type="slidenum">
              <a:rPr lang="en-US" smtClean="0"/>
              <a:pPr/>
              <a:t>‹#›</a:t>
            </a:fld>
            <a:endParaRPr lang="en-US"/>
          </a:p>
        </p:txBody>
      </p:sp>
    </p:spTree>
    <p:extLst>
      <p:ext uri="{BB962C8B-B14F-4D97-AF65-F5344CB8AC3E}">
        <p14:creationId xmlns:p14="http://schemas.microsoft.com/office/powerpoint/2010/main" val="2439697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88C7CF-2650-C243-9676-8736F45D53A1}" type="datetimeFigureOut">
              <a:rPr lang="en-US" smtClean="0"/>
              <a:pPr/>
              <a:t>6/13/22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F3C5AF-4C2D-2049-AFED-22F0C74C29EC}" type="slidenum">
              <a:rPr lang="en-US" smtClean="0"/>
              <a:pPr/>
              <a:t>‹#›</a:t>
            </a:fld>
            <a:endParaRPr lang="en-US"/>
          </a:p>
        </p:txBody>
      </p:sp>
    </p:spTree>
    <p:extLst>
      <p:ext uri="{BB962C8B-B14F-4D97-AF65-F5344CB8AC3E}">
        <p14:creationId xmlns:p14="http://schemas.microsoft.com/office/powerpoint/2010/main" val="3025933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88C7CF-2650-C243-9676-8736F45D53A1}" type="datetimeFigureOut">
              <a:rPr lang="en-US" smtClean="0"/>
              <a:pPr/>
              <a:t>6/13/22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3C5AF-4C2D-2049-AFED-22F0C74C29EC}" type="slidenum">
              <a:rPr lang="en-US" smtClean="0"/>
              <a:pPr/>
              <a:t>‹#›</a:t>
            </a:fld>
            <a:endParaRPr lang="en-US"/>
          </a:p>
        </p:txBody>
      </p:sp>
    </p:spTree>
    <p:extLst>
      <p:ext uri="{BB962C8B-B14F-4D97-AF65-F5344CB8AC3E}">
        <p14:creationId xmlns:p14="http://schemas.microsoft.com/office/powerpoint/2010/main" val="740926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88C7CF-2650-C243-9676-8736F45D53A1}" type="datetimeFigureOut">
              <a:rPr lang="en-US" smtClean="0"/>
              <a:pPr/>
              <a:t>6/13/22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3C5AF-4C2D-2049-AFED-22F0C74C29EC}" type="slidenum">
              <a:rPr lang="en-US" smtClean="0"/>
              <a:pPr/>
              <a:t>‹#›</a:t>
            </a:fld>
            <a:endParaRPr lang="en-US"/>
          </a:p>
        </p:txBody>
      </p:sp>
    </p:spTree>
    <p:extLst>
      <p:ext uri="{BB962C8B-B14F-4D97-AF65-F5344CB8AC3E}">
        <p14:creationId xmlns:p14="http://schemas.microsoft.com/office/powerpoint/2010/main" val="3812446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88C7CF-2650-C243-9676-8736F45D53A1}" type="datetimeFigureOut">
              <a:rPr lang="en-US" smtClean="0"/>
              <a:pPr/>
              <a:t>6/13/22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F3C5AF-4C2D-2049-AFED-22F0C74C29EC}" type="slidenum">
              <a:rPr lang="en-US" smtClean="0"/>
              <a:pPr/>
              <a:t>‹#›</a:t>
            </a:fld>
            <a:endParaRPr lang="en-US"/>
          </a:p>
        </p:txBody>
      </p:sp>
    </p:spTree>
    <p:extLst>
      <p:ext uri="{BB962C8B-B14F-4D97-AF65-F5344CB8AC3E}">
        <p14:creationId xmlns:p14="http://schemas.microsoft.com/office/powerpoint/2010/main" val="3019928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A dark blue starry night sky">
            <a:extLst>
              <a:ext uri="{FF2B5EF4-FFF2-40B4-BE49-F238E27FC236}">
                <a16:creationId xmlns:a16="http://schemas.microsoft.com/office/drawing/2014/main" id="{3CEDEB59-A8C8-3A48-90A0-4D3CA7C17ABC}"/>
              </a:ext>
            </a:extLst>
          </p:cNvPr>
          <p:cNvPicPr>
            <a:picLocks noChangeAspect="1"/>
          </p:cNvPicPr>
          <p:nvPr/>
        </p:nvPicPr>
        <p:blipFill rotWithShape="1">
          <a:blip r:embed="rId2"/>
          <a:srcRect l="32003" t="1" r="45233" b="1"/>
          <a:stretch/>
        </p:blipFill>
        <p:spPr>
          <a:xfrm>
            <a:off x="338328" y="450000"/>
            <a:ext cx="2224990" cy="6074786"/>
          </a:xfrm>
          <a:prstGeom prst="rect">
            <a:avLst/>
          </a:prstGeom>
        </p:spPr>
      </p:pic>
      <p:cxnSp>
        <p:nvCxnSpPr>
          <p:cNvPr id="7" name="Straight Connector 6">
            <a:extLst>
              <a:ext uri="{FF2B5EF4-FFF2-40B4-BE49-F238E27FC236}">
                <a16:creationId xmlns:a16="http://schemas.microsoft.com/office/drawing/2014/main" id="{62C3CE85-ED2B-4044-93D5-08FF53F73699}"/>
              </a:ext>
            </a:extLst>
          </p:cNvPr>
          <p:cNvCxnSpPr/>
          <p:nvPr/>
        </p:nvCxnSpPr>
        <p:spPr>
          <a:xfrm>
            <a:off x="2903621" y="1524001"/>
            <a:ext cx="5775158" cy="0"/>
          </a:xfrm>
          <a:prstGeom prst="line">
            <a:avLst/>
          </a:prstGeom>
          <a:ln w="444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C697FF9-6E3A-4645-896B-0A30D0227DFC}"/>
              </a:ext>
            </a:extLst>
          </p:cNvPr>
          <p:cNvSpPr txBox="1"/>
          <p:nvPr/>
        </p:nvSpPr>
        <p:spPr>
          <a:xfrm>
            <a:off x="2823409" y="481264"/>
            <a:ext cx="5983705" cy="954107"/>
          </a:xfrm>
          <a:prstGeom prst="rect">
            <a:avLst/>
          </a:prstGeom>
          <a:noFill/>
        </p:spPr>
        <p:txBody>
          <a:bodyPr wrap="square" rtlCol="0">
            <a:spAutoFit/>
          </a:bodyPr>
          <a:lstStyle/>
          <a:p>
            <a:r>
              <a:rPr lang="en-US" sz="5600" b="1" dirty="0">
                <a:solidFill>
                  <a:schemeClr val="bg1"/>
                </a:solidFill>
              </a:rPr>
              <a:t>Esther 4:11</a:t>
            </a:r>
          </a:p>
        </p:txBody>
      </p:sp>
      <p:sp>
        <p:nvSpPr>
          <p:cNvPr id="9" name="TextBox 8">
            <a:extLst>
              <a:ext uri="{FF2B5EF4-FFF2-40B4-BE49-F238E27FC236}">
                <a16:creationId xmlns:a16="http://schemas.microsoft.com/office/drawing/2014/main" id="{703741B3-CF05-874E-AE3D-1FAF4A456FE4}"/>
              </a:ext>
            </a:extLst>
          </p:cNvPr>
          <p:cNvSpPr txBox="1"/>
          <p:nvPr/>
        </p:nvSpPr>
        <p:spPr>
          <a:xfrm>
            <a:off x="2935706" y="1812759"/>
            <a:ext cx="5807242" cy="4535409"/>
          </a:xfrm>
          <a:prstGeom prst="rect">
            <a:avLst/>
          </a:prstGeom>
          <a:noFill/>
        </p:spPr>
        <p:txBody>
          <a:bodyPr wrap="square" rtlCol="0">
            <a:spAutoFit/>
          </a:bodyPr>
          <a:lstStyle/>
          <a:p>
            <a:pPr>
              <a:lnSpc>
                <a:spcPct val="80000"/>
              </a:lnSpc>
            </a:pPr>
            <a:r>
              <a:rPr lang="en-US" sz="3600" b="1" dirty="0">
                <a:solidFill>
                  <a:schemeClr val="bg1">
                    <a:lumMod val="65000"/>
                  </a:schemeClr>
                </a:solidFill>
              </a:rPr>
              <a:t>“All the king's servants and the people of the king's provinces know that any man or woman who goes into the inner court  to the king, who has not been called, he has but one law: put all to death, except the one to whom the king holds out the golden scepter, that he may live.”</a:t>
            </a:r>
          </a:p>
        </p:txBody>
      </p:sp>
    </p:spTree>
    <p:extLst>
      <p:ext uri="{BB962C8B-B14F-4D97-AF65-F5344CB8AC3E}">
        <p14:creationId xmlns:p14="http://schemas.microsoft.com/office/powerpoint/2010/main" val="571012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A dark blue starry night sky">
            <a:extLst>
              <a:ext uri="{FF2B5EF4-FFF2-40B4-BE49-F238E27FC236}">
                <a16:creationId xmlns:a16="http://schemas.microsoft.com/office/drawing/2014/main" id="{3CEDEB59-A8C8-3A48-90A0-4D3CA7C17ABC}"/>
              </a:ext>
            </a:extLst>
          </p:cNvPr>
          <p:cNvPicPr>
            <a:picLocks noChangeAspect="1"/>
          </p:cNvPicPr>
          <p:nvPr/>
        </p:nvPicPr>
        <p:blipFill rotWithShape="1">
          <a:blip r:embed="rId2"/>
          <a:srcRect l="32003" t="1" r="45233" b="1"/>
          <a:stretch/>
        </p:blipFill>
        <p:spPr>
          <a:xfrm>
            <a:off x="338328" y="450000"/>
            <a:ext cx="2224990" cy="6074786"/>
          </a:xfrm>
          <a:prstGeom prst="rect">
            <a:avLst/>
          </a:prstGeom>
        </p:spPr>
      </p:pic>
      <p:cxnSp>
        <p:nvCxnSpPr>
          <p:cNvPr id="7" name="Straight Connector 6">
            <a:extLst>
              <a:ext uri="{FF2B5EF4-FFF2-40B4-BE49-F238E27FC236}">
                <a16:creationId xmlns:a16="http://schemas.microsoft.com/office/drawing/2014/main" id="{62C3CE85-ED2B-4044-93D5-08FF53F73699}"/>
              </a:ext>
            </a:extLst>
          </p:cNvPr>
          <p:cNvCxnSpPr/>
          <p:nvPr/>
        </p:nvCxnSpPr>
        <p:spPr>
          <a:xfrm>
            <a:off x="2903621" y="1524001"/>
            <a:ext cx="5775158" cy="0"/>
          </a:xfrm>
          <a:prstGeom prst="line">
            <a:avLst/>
          </a:prstGeom>
          <a:ln w="444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C697FF9-6E3A-4645-896B-0A30D0227DFC}"/>
              </a:ext>
            </a:extLst>
          </p:cNvPr>
          <p:cNvSpPr txBox="1"/>
          <p:nvPr/>
        </p:nvSpPr>
        <p:spPr>
          <a:xfrm>
            <a:off x="2823409" y="481264"/>
            <a:ext cx="5983705" cy="954107"/>
          </a:xfrm>
          <a:prstGeom prst="rect">
            <a:avLst/>
          </a:prstGeom>
          <a:noFill/>
        </p:spPr>
        <p:txBody>
          <a:bodyPr wrap="square" rtlCol="0">
            <a:spAutoFit/>
          </a:bodyPr>
          <a:lstStyle/>
          <a:p>
            <a:r>
              <a:rPr lang="en-US" sz="5600" b="1" dirty="0">
                <a:solidFill>
                  <a:schemeClr val="bg1"/>
                </a:solidFill>
              </a:rPr>
              <a:t>Esther 4:11</a:t>
            </a:r>
          </a:p>
        </p:txBody>
      </p:sp>
      <p:sp>
        <p:nvSpPr>
          <p:cNvPr id="9" name="TextBox 8">
            <a:extLst>
              <a:ext uri="{FF2B5EF4-FFF2-40B4-BE49-F238E27FC236}">
                <a16:creationId xmlns:a16="http://schemas.microsoft.com/office/drawing/2014/main" id="{703741B3-CF05-874E-AE3D-1FAF4A456FE4}"/>
              </a:ext>
            </a:extLst>
          </p:cNvPr>
          <p:cNvSpPr txBox="1"/>
          <p:nvPr/>
        </p:nvSpPr>
        <p:spPr>
          <a:xfrm>
            <a:off x="2935706" y="2085475"/>
            <a:ext cx="5807242" cy="4044184"/>
          </a:xfrm>
          <a:prstGeom prst="rect">
            <a:avLst/>
          </a:prstGeom>
          <a:noFill/>
        </p:spPr>
        <p:txBody>
          <a:bodyPr wrap="square" rtlCol="0">
            <a:spAutoFit/>
          </a:bodyPr>
          <a:lstStyle/>
          <a:p>
            <a:pPr algn="ctr">
              <a:lnSpc>
                <a:spcPct val="90000"/>
              </a:lnSpc>
              <a:spcAft>
                <a:spcPts val="1800"/>
              </a:spcAft>
            </a:pPr>
            <a:r>
              <a:rPr lang="en-US" sz="3600" b="1" dirty="0">
                <a:solidFill>
                  <a:schemeClr val="bg1">
                    <a:lumMod val="65000"/>
                  </a:schemeClr>
                </a:solidFill>
              </a:rPr>
              <a:t>Audience before a sovereign was a special privilege.</a:t>
            </a:r>
          </a:p>
          <a:p>
            <a:pPr algn="ctr">
              <a:lnSpc>
                <a:spcPct val="90000"/>
              </a:lnSpc>
              <a:spcAft>
                <a:spcPts val="1800"/>
              </a:spcAft>
            </a:pPr>
            <a:r>
              <a:rPr lang="en-US" sz="3600" b="1" dirty="0">
                <a:solidFill>
                  <a:schemeClr val="bg1">
                    <a:lumMod val="65000"/>
                  </a:schemeClr>
                </a:solidFill>
              </a:rPr>
              <a:t>It could not be taken for granted.</a:t>
            </a:r>
          </a:p>
          <a:p>
            <a:pPr algn="ctr">
              <a:lnSpc>
                <a:spcPct val="90000"/>
              </a:lnSpc>
              <a:spcAft>
                <a:spcPts val="1800"/>
              </a:spcAft>
            </a:pPr>
            <a:r>
              <a:rPr lang="en-US" sz="3600" b="1" dirty="0">
                <a:solidFill>
                  <a:schemeClr val="bg1">
                    <a:lumMod val="65000"/>
                  </a:schemeClr>
                </a:solidFill>
              </a:rPr>
              <a:t>It was an honor that would not occur without humble and respectful appreciation.  </a:t>
            </a:r>
          </a:p>
        </p:txBody>
      </p:sp>
    </p:spTree>
    <p:extLst>
      <p:ext uri="{BB962C8B-B14F-4D97-AF65-F5344CB8AC3E}">
        <p14:creationId xmlns:p14="http://schemas.microsoft.com/office/powerpoint/2010/main" val="3530224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A dark blue starry night sky">
            <a:extLst>
              <a:ext uri="{FF2B5EF4-FFF2-40B4-BE49-F238E27FC236}">
                <a16:creationId xmlns:a16="http://schemas.microsoft.com/office/drawing/2014/main" id="{3CEDEB59-A8C8-3A48-90A0-4D3CA7C17ABC}"/>
              </a:ext>
            </a:extLst>
          </p:cNvPr>
          <p:cNvPicPr>
            <a:picLocks noChangeAspect="1"/>
          </p:cNvPicPr>
          <p:nvPr/>
        </p:nvPicPr>
        <p:blipFill rotWithShape="1">
          <a:blip r:embed="rId2"/>
          <a:srcRect l="32003" t="1" r="45233" b="1"/>
          <a:stretch/>
        </p:blipFill>
        <p:spPr>
          <a:xfrm>
            <a:off x="338328" y="450000"/>
            <a:ext cx="2224990" cy="6074786"/>
          </a:xfrm>
          <a:prstGeom prst="rect">
            <a:avLst/>
          </a:prstGeom>
        </p:spPr>
      </p:pic>
      <p:cxnSp>
        <p:nvCxnSpPr>
          <p:cNvPr id="7" name="Straight Connector 6">
            <a:extLst>
              <a:ext uri="{FF2B5EF4-FFF2-40B4-BE49-F238E27FC236}">
                <a16:creationId xmlns:a16="http://schemas.microsoft.com/office/drawing/2014/main" id="{62C3CE85-ED2B-4044-93D5-08FF53F73699}"/>
              </a:ext>
            </a:extLst>
          </p:cNvPr>
          <p:cNvCxnSpPr/>
          <p:nvPr/>
        </p:nvCxnSpPr>
        <p:spPr>
          <a:xfrm>
            <a:off x="2903621" y="1524001"/>
            <a:ext cx="5775158" cy="0"/>
          </a:xfrm>
          <a:prstGeom prst="line">
            <a:avLst/>
          </a:prstGeom>
          <a:ln w="444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C697FF9-6E3A-4645-896B-0A30D0227DFC}"/>
              </a:ext>
            </a:extLst>
          </p:cNvPr>
          <p:cNvSpPr txBox="1"/>
          <p:nvPr/>
        </p:nvSpPr>
        <p:spPr>
          <a:xfrm>
            <a:off x="2823409" y="481264"/>
            <a:ext cx="5983705" cy="954107"/>
          </a:xfrm>
          <a:prstGeom prst="rect">
            <a:avLst/>
          </a:prstGeom>
          <a:noFill/>
        </p:spPr>
        <p:txBody>
          <a:bodyPr wrap="square" rtlCol="0">
            <a:spAutoFit/>
          </a:bodyPr>
          <a:lstStyle/>
          <a:p>
            <a:r>
              <a:rPr lang="en-US" sz="5600" b="1" dirty="0">
                <a:solidFill>
                  <a:schemeClr val="bg1"/>
                </a:solidFill>
              </a:rPr>
              <a:t>1 John 5:14-15</a:t>
            </a:r>
          </a:p>
        </p:txBody>
      </p:sp>
      <p:sp>
        <p:nvSpPr>
          <p:cNvPr id="9" name="TextBox 8">
            <a:extLst>
              <a:ext uri="{FF2B5EF4-FFF2-40B4-BE49-F238E27FC236}">
                <a16:creationId xmlns:a16="http://schemas.microsoft.com/office/drawing/2014/main" id="{703741B3-CF05-874E-AE3D-1FAF4A456FE4}"/>
              </a:ext>
            </a:extLst>
          </p:cNvPr>
          <p:cNvSpPr txBox="1"/>
          <p:nvPr/>
        </p:nvSpPr>
        <p:spPr>
          <a:xfrm>
            <a:off x="2935706" y="2294022"/>
            <a:ext cx="5807242" cy="3649012"/>
          </a:xfrm>
          <a:prstGeom prst="rect">
            <a:avLst/>
          </a:prstGeom>
          <a:noFill/>
        </p:spPr>
        <p:txBody>
          <a:bodyPr wrap="square" rtlCol="0">
            <a:spAutoFit/>
          </a:bodyPr>
          <a:lstStyle/>
          <a:p>
            <a:pPr>
              <a:lnSpc>
                <a:spcPct val="80000"/>
              </a:lnSpc>
            </a:pPr>
            <a:r>
              <a:rPr lang="en-US" sz="3600" b="1" dirty="0">
                <a:solidFill>
                  <a:schemeClr val="bg1">
                    <a:lumMod val="65000"/>
                  </a:schemeClr>
                </a:solidFill>
              </a:rPr>
              <a:t>“Now this is the confidence that we have in Him, that if we ask anything according to His will, He hears us. And if we know that He hears us, whatever we ask, we know that we have the petitions that we have asked of Him.”</a:t>
            </a:r>
          </a:p>
        </p:txBody>
      </p:sp>
    </p:spTree>
    <p:extLst>
      <p:ext uri="{BB962C8B-B14F-4D97-AF65-F5344CB8AC3E}">
        <p14:creationId xmlns:p14="http://schemas.microsoft.com/office/powerpoint/2010/main" val="446779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A dark blue starry night sky">
            <a:extLst>
              <a:ext uri="{FF2B5EF4-FFF2-40B4-BE49-F238E27FC236}">
                <a16:creationId xmlns:a16="http://schemas.microsoft.com/office/drawing/2014/main" id="{3CEDEB59-A8C8-3A48-90A0-4D3CA7C17ABC}"/>
              </a:ext>
            </a:extLst>
          </p:cNvPr>
          <p:cNvPicPr>
            <a:picLocks noChangeAspect="1"/>
          </p:cNvPicPr>
          <p:nvPr/>
        </p:nvPicPr>
        <p:blipFill rotWithShape="1">
          <a:blip r:embed="rId2"/>
          <a:srcRect l="32003" t="1" r="45233" b="1"/>
          <a:stretch/>
        </p:blipFill>
        <p:spPr>
          <a:xfrm>
            <a:off x="338328" y="450000"/>
            <a:ext cx="2224990" cy="6074786"/>
          </a:xfrm>
          <a:prstGeom prst="rect">
            <a:avLst/>
          </a:prstGeom>
        </p:spPr>
      </p:pic>
      <p:cxnSp>
        <p:nvCxnSpPr>
          <p:cNvPr id="7" name="Straight Connector 6">
            <a:extLst>
              <a:ext uri="{FF2B5EF4-FFF2-40B4-BE49-F238E27FC236}">
                <a16:creationId xmlns:a16="http://schemas.microsoft.com/office/drawing/2014/main" id="{62C3CE85-ED2B-4044-93D5-08FF53F73699}"/>
              </a:ext>
            </a:extLst>
          </p:cNvPr>
          <p:cNvCxnSpPr/>
          <p:nvPr/>
        </p:nvCxnSpPr>
        <p:spPr>
          <a:xfrm>
            <a:off x="2903621" y="1507959"/>
            <a:ext cx="5775158" cy="0"/>
          </a:xfrm>
          <a:prstGeom prst="line">
            <a:avLst/>
          </a:prstGeom>
          <a:ln w="444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C697FF9-6E3A-4645-896B-0A30D0227DFC}"/>
              </a:ext>
            </a:extLst>
          </p:cNvPr>
          <p:cNvSpPr txBox="1"/>
          <p:nvPr/>
        </p:nvSpPr>
        <p:spPr>
          <a:xfrm>
            <a:off x="2823409" y="465222"/>
            <a:ext cx="5983705" cy="1015663"/>
          </a:xfrm>
          <a:prstGeom prst="rect">
            <a:avLst/>
          </a:prstGeom>
          <a:noFill/>
        </p:spPr>
        <p:txBody>
          <a:bodyPr wrap="square" rtlCol="0">
            <a:spAutoFit/>
          </a:bodyPr>
          <a:lstStyle/>
          <a:p>
            <a:r>
              <a:rPr lang="en-US" sz="6000" b="1" dirty="0">
                <a:solidFill>
                  <a:schemeClr val="bg1"/>
                </a:solidFill>
              </a:rPr>
              <a:t>Prayer in the Bible</a:t>
            </a:r>
          </a:p>
        </p:txBody>
      </p:sp>
      <p:sp>
        <p:nvSpPr>
          <p:cNvPr id="9" name="TextBox 8">
            <a:extLst>
              <a:ext uri="{FF2B5EF4-FFF2-40B4-BE49-F238E27FC236}">
                <a16:creationId xmlns:a16="http://schemas.microsoft.com/office/drawing/2014/main" id="{703741B3-CF05-874E-AE3D-1FAF4A456FE4}"/>
              </a:ext>
            </a:extLst>
          </p:cNvPr>
          <p:cNvSpPr txBox="1"/>
          <p:nvPr/>
        </p:nvSpPr>
        <p:spPr>
          <a:xfrm>
            <a:off x="2983832" y="1796717"/>
            <a:ext cx="5903494" cy="4475071"/>
          </a:xfrm>
          <a:prstGeom prst="rect">
            <a:avLst/>
          </a:prstGeom>
          <a:noFill/>
        </p:spPr>
        <p:txBody>
          <a:bodyPr wrap="square" rtlCol="0">
            <a:spAutoFit/>
          </a:bodyPr>
          <a:lstStyle/>
          <a:p>
            <a:r>
              <a:rPr lang="en-US" sz="4000" b="1" dirty="0">
                <a:solidFill>
                  <a:schemeClr val="bg1">
                    <a:lumMod val="65000"/>
                  </a:schemeClr>
                </a:solidFill>
              </a:rPr>
              <a:t>I. Early History of Prayer</a:t>
            </a:r>
          </a:p>
          <a:p>
            <a:pPr marL="920750" indent="-460375">
              <a:lnSpc>
                <a:spcPct val="90000"/>
              </a:lnSpc>
            </a:pPr>
            <a:r>
              <a:rPr lang="en-US" sz="3400" b="1" dirty="0">
                <a:solidFill>
                  <a:schemeClr val="bg1">
                    <a:lumMod val="85000"/>
                  </a:schemeClr>
                </a:solidFill>
              </a:rPr>
              <a:t>A. Genesis 4:26</a:t>
            </a:r>
          </a:p>
          <a:p>
            <a:pPr marL="920750" indent="-460375">
              <a:lnSpc>
                <a:spcPct val="90000"/>
              </a:lnSpc>
            </a:pPr>
            <a:r>
              <a:rPr lang="en-US" sz="3400" b="1" dirty="0">
                <a:solidFill>
                  <a:schemeClr val="bg1">
                    <a:lumMod val="85000"/>
                  </a:schemeClr>
                </a:solidFill>
              </a:rPr>
              <a:t>B. First recorded prayer (Gen. 20:6-7, 17-18)</a:t>
            </a:r>
          </a:p>
          <a:p>
            <a:pPr marL="920750" indent="-460375">
              <a:lnSpc>
                <a:spcPct val="90000"/>
              </a:lnSpc>
            </a:pPr>
            <a:r>
              <a:rPr lang="en-US" sz="3400" b="1" dirty="0">
                <a:solidFill>
                  <a:schemeClr val="bg1">
                    <a:lumMod val="85000"/>
                  </a:schemeClr>
                </a:solidFill>
              </a:rPr>
              <a:t>C. Prayer in the wilderness (Num. 11:1-2; 21:4-7)</a:t>
            </a:r>
          </a:p>
          <a:p>
            <a:pPr marL="920750" indent="-460375">
              <a:lnSpc>
                <a:spcPct val="90000"/>
              </a:lnSpc>
            </a:pPr>
            <a:r>
              <a:rPr lang="en-US" sz="3400" b="1" dirty="0">
                <a:solidFill>
                  <a:schemeClr val="bg1">
                    <a:lumMod val="85000"/>
                  </a:schemeClr>
                </a:solidFill>
              </a:rPr>
              <a:t>D. Prayer in Israel (1 Sam 1:9-17; 1 Kings 8:26-34; Dan 6:10; Prov 15:8,29; 28:9)</a:t>
            </a:r>
          </a:p>
        </p:txBody>
      </p:sp>
    </p:spTree>
    <p:extLst>
      <p:ext uri="{BB962C8B-B14F-4D97-AF65-F5344CB8AC3E}">
        <p14:creationId xmlns:p14="http://schemas.microsoft.com/office/powerpoint/2010/main" val="1794407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 calcmode="lin" valueType="num">
                                      <p:cBhvr>
                                        <p:cTn id="14" dur="1000" fill="hold"/>
                                        <p:tgtEl>
                                          <p:spTgt spid="9">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1000"/>
                                        <p:tgtEl>
                                          <p:spTgt spid="9">
                                            <p:txEl>
                                              <p:pRg st="4" end="4"/>
                                            </p:txEl>
                                          </p:spTgt>
                                        </p:tgtEl>
                                      </p:cBhvr>
                                    </p:animEffect>
                                    <p:anim calcmode="lin" valueType="num">
                                      <p:cBhvr>
                                        <p:cTn id="4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uiExpand="1"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A dark blue starry night sky">
            <a:extLst>
              <a:ext uri="{FF2B5EF4-FFF2-40B4-BE49-F238E27FC236}">
                <a16:creationId xmlns:a16="http://schemas.microsoft.com/office/drawing/2014/main" id="{3CEDEB59-A8C8-3A48-90A0-4D3CA7C17ABC}"/>
              </a:ext>
            </a:extLst>
          </p:cNvPr>
          <p:cNvPicPr>
            <a:picLocks noChangeAspect="1"/>
          </p:cNvPicPr>
          <p:nvPr/>
        </p:nvPicPr>
        <p:blipFill rotWithShape="1">
          <a:blip r:embed="rId2"/>
          <a:srcRect l="32003" t="1" r="45233" b="1"/>
          <a:stretch/>
        </p:blipFill>
        <p:spPr>
          <a:xfrm>
            <a:off x="338328" y="450000"/>
            <a:ext cx="2224990" cy="6074786"/>
          </a:xfrm>
          <a:prstGeom prst="rect">
            <a:avLst/>
          </a:prstGeom>
        </p:spPr>
      </p:pic>
      <p:cxnSp>
        <p:nvCxnSpPr>
          <p:cNvPr id="7" name="Straight Connector 6">
            <a:extLst>
              <a:ext uri="{FF2B5EF4-FFF2-40B4-BE49-F238E27FC236}">
                <a16:creationId xmlns:a16="http://schemas.microsoft.com/office/drawing/2014/main" id="{62C3CE85-ED2B-4044-93D5-08FF53F73699}"/>
              </a:ext>
            </a:extLst>
          </p:cNvPr>
          <p:cNvCxnSpPr/>
          <p:nvPr/>
        </p:nvCxnSpPr>
        <p:spPr>
          <a:xfrm>
            <a:off x="2903621" y="1507959"/>
            <a:ext cx="5775158" cy="0"/>
          </a:xfrm>
          <a:prstGeom prst="line">
            <a:avLst/>
          </a:prstGeom>
          <a:ln w="444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C697FF9-6E3A-4645-896B-0A30D0227DFC}"/>
              </a:ext>
            </a:extLst>
          </p:cNvPr>
          <p:cNvSpPr txBox="1"/>
          <p:nvPr/>
        </p:nvSpPr>
        <p:spPr>
          <a:xfrm>
            <a:off x="2823409" y="465222"/>
            <a:ext cx="5983705" cy="1015663"/>
          </a:xfrm>
          <a:prstGeom prst="rect">
            <a:avLst/>
          </a:prstGeom>
          <a:noFill/>
        </p:spPr>
        <p:txBody>
          <a:bodyPr wrap="square" rtlCol="0">
            <a:spAutoFit/>
          </a:bodyPr>
          <a:lstStyle/>
          <a:p>
            <a:r>
              <a:rPr lang="en-US" sz="6000" b="1" dirty="0">
                <a:solidFill>
                  <a:schemeClr val="bg1"/>
                </a:solidFill>
              </a:rPr>
              <a:t>Prayer in the Bible</a:t>
            </a:r>
          </a:p>
        </p:txBody>
      </p:sp>
      <p:sp>
        <p:nvSpPr>
          <p:cNvPr id="9" name="TextBox 8">
            <a:extLst>
              <a:ext uri="{FF2B5EF4-FFF2-40B4-BE49-F238E27FC236}">
                <a16:creationId xmlns:a16="http://schemas.microsoft.com/office/drawing/2014/main" id="{703741B3-CF05-874E-AE3D-1FAF4A456FE4}"/>
              </a:ext>
            </a:extLst>
          </p:cNvPr>
          <p:cNvSpPr txBox="1"/>
          <p:nvPr/>
        </p:nvSpPr>
        <p:spPr>
          <a:xfrm>
            <a:off x="2855495" y="1780675"/>
            <a:ext cx="6160168" cy="4148828"/>
          </a:xfrm>
          <a:prstGeom prst="rect">
            <a:avLst/>
          </a:prstGeom>
          <a:noFill/>
        </p:spPr>
        <p:txBody>
          <a:bodyPr wrap="square" rtlCol="0">
            <a:spAutoFit/>
          </a:bodyPr>
          <a:lstStyle/>
          <a:p>
            <a:r>
              <a:rPr lang="en-US" sz="4000" b="1" dirty="0">
                <a:solidFill>
                  <a:schemeClr val="bg1">
                    <a:lumMod val="65000"/>
                  </a:schemeClr>
                </a:solidFill>
              </a:rPr>
              <a:t>II. The Purpose of Prayer</a:t>
            </a:r>
          </a:p>
          <a:p>
            <a:pPr marL="920750" indent="-460375">
              <a:lnSpc>
                <a:spcPct val="90000"/>
              </a:lnSpc>
              <a:spcAft>
                <a:spcPts val="1200"/>
              </a:spcAft>
            </a:pPr>
            <a:r>
              <a:rPr lang="en-US" sz="3400" b="1" dirty="0">
                <a:solidFill>
                  <a:schemeClr val="bg1">
                    <a:lumMod val="85000"/>
                  </a:schemeClr>
                </a:solidFill>
              </a:rPr>
              <a:t>A. What is Prayer? (Phil. 4:6-7; 1 Tim. 2:1-2; 1 Pet. 5:6-7)</a:t>
            </a:r>
          </a:p>
          <a:p>
            <a:pPr marL="1381125" indent="-460375">
              <a:lnSpc>
                <a:spcPct val="90000"/>
              </a:lnSpc>
              <a:spcAft>
                <a:spcPts val="1200"/>
              </a:spcAft>
            </a:pPr>
            <a:r>
              <a:rPr lang="en-US" sz="3400" b="1" dirty="0">
                <a:solidFill>
                  <a:schemeClr val="bg1">
                    <a:lumMod val="85000"/>
                  </a:schemeClr>
                </a:solidFill>
              </a:rPr>
              <a:t>• Requests for Needs</a:t>
            </a:r>
          </a:p>
          <a:p>
            <a:pPr marL="1381125" indent="-460375">
              <a:lnSpc>
                <a:spcPct val="90000"/>
              </a:lnSpc>
              <a:spcAft>
                <a:spcPts val="1200"/>
              </a:spcAft>
            </a:pPr>
            <a:r>
              <a:rPr lang="en-US" sz="3400" b="1" dirty="0">
                <a:solidFill>
                  <a:schemeClr val="bg1">
                    <a:lumMod val="85000"/>
                  </a:schemeClr>
                </a:solidFill>
              </a:rPr>
              <a:t>• Demonstration of Trust</a:t>
            </a:r>
          </a:p>
          <a:p>
            <a:pPr marL="1381125" indent="-460375">
              <a:lnSpc>
                <a:spcPct val="90000"/>
              </a:lnSpc>
              <a:spcAft>
                <a:spcPts val="1200"/>
              </a:spcAft>
            </a:pPr>
            <a:r>
              <a:rPr lang="en-US" sz="3400" b="1" dirty="0">
                <a:solidFill>
                  <a:schemeClr val="bg1">
                    <a:lumMod val="85000"/>
                  </a:schemeClr>
                </a:solidFill>
              </a:rPr>
              <a:t>• Showing Thankfulness</a:t>
            </a:r>
          </a:p>
          <a:p>
            <a:pPr marL="1381125" indent="-460375">
              <a:lnSpc>
                <a:spcPct val="90000"/>
              </a:lnSpc>
              <a:spcAft>
                <a:spcPts val="1200"/>
              </a:spcAft>
            </a:pPr>
            <a:r>
              <a:rPr lang="en-US" sz="3400" b="1" dirty="0">
                <a:solidFill>
                  <a:schemeClr val="bg1">
                    <a:lumMod val="85000"/>
                  </a:schemeClr>
                </a:solidFill>
              </a:rPr>
              <a:t>• Prayer for Others</a:t>
            </a:r>
          </a:p>
        </p:txBody>
      </p:sp>
    </p:spTree>
    <p:extLst>
      <p:ext uri="{BB962C8B-B14F-4D97-AF65-F5344CB8AC3E}">
        <p14:creationId xmlns:p14="http://schemas.microsoft.com/office/powerpoint/2010/main" val="1064653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1000"/>
                                        <p:tgtEl>
                                          <p:spTgt spid="9">
                                            <p:txEl>
                                              <p:pRg st="5" end="5"/>
                                            </p:txEl>
                                          </p:spTgt>
                                        </p:tgtEl>
                                      </p:cBhvr>
                                    </p:animEffect>
                                    <p:anim calcmode="lin" valueType="num">
                                      <p:cBhvr>
                                        <p:cTn id="4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A dark blue starry night sky">
            <a:extLst>
              <a:ext uri="{FF2B5EF4-FFF2-40B4-BE49-F238E27FC236}">
                <a16:creationId xmlns:a16="http://schemas.microsoft.com/office/drawing/2014/main" id="{3CEDEB59-A8C8-3A48-90A0-4D3CA7C17ABC}"/>
              </a:ext>
            </a:extLst>
          </p:cNvPr>
          <p:cNvPicPr>
            <a:picLocks noChangeAspect="1"/>
          </p:cNvPicPr>
          <p:nvPr/>
        </p:nvPicPr>
        <p:blipFill rotWithShape="1">
          <a:blip r:embed="rId2"/>
          <a:srcRect l="32003" t="1" r="45233" b="1"/>
          <a:stretch/>
        </p:blipFill>
        <p:spPr>
          <a:xfrm>
            <a:off x="338328" y="450000"/>
            <a:ext cx="2224990" cy="6074786"/>
          </a:xfrm>
          <a:prstGeom prst="rect">
            <a:avLst/>
          </a:prstGeom>
        </p:spPr>
      </p:pic>
      <p:cxnSp>
        <p:nvCxnSpPr>
          <p:cNvPr id="7" name="Straight Connector 6">
            <a:extLst>
              <a:ext uri="{FF2B5EF4-FFF2-40B4-BE49-F238E27FC236}">
                <a16:creationId xmlns:a16="http://schemas.microsoft.com/office/drawing/2014/main" id="{62C3CE85-ED2B-4044-93D5-08FF53F73699}"/>
              </a:ext>
            </a:extLst>
          </p:cNvPr>
          <p:cNvCxnSpPr/>
          <p:nvPr/>
        </p:nvCxnSpPr>
        <p:spPr>
          <a:xfrm>
            <a:off x="2903621" y="1507959"/>
            <a:ext cx="5775158" cy="0"/>
          </a:xfrm>
          <a:prstGeom prst="line">
            <a:avLst/>
          </a:prstGeom>
          <a:ln w="444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C697FF9-6E3A-4645-896B-0A30D0227DFC}"/>
              </a:ext>
            </a:extLst>
          </p:cNvPr>
          <p:cNvSpPr txBox="1"/>
          <p:nvPr/>
        </p:nvSpPr>
        <p:spPr>
          <a:xfrm>
            <a:off x="2823409" y="465222"/>
            <a:ext cx="5983705" cy="1015663"/>
          </a:xfrm>
          <a:prstGeom prst="rect">
            <a:avLst/>
          </a:prstGeom>
          <a:noFill/>
        </p:spPr>
        <p:txBody>
          <a:bodyPr wrap="square" rtlCol="0">
            <a:spAutoFit/>
          </a:bodyPr>
          <a:lstStyle/>
          <a:p>
            <a:r>
              <a:rPr lang="en-US" sz="6000" b="1" dirty="0">
                <a:solidFill>
                  <a:schemeClr val="bg1"/>
                </a:solidFill>
              </a:rPr>
              <a:t>Prayer in the Bible</a:t>
            </a:r>
          </a:p>
        </p:txBody>
      </p:sp>
      <p:sp>
        <p:nvSpPr>
          <p:cNvPr id="9" name="TextBox 8">
            <a:extLst>
              <a:ext uri="{FF2B5EF4-FFF2-40B4-BE49-F238E27FC236}">
                <a16:creationId xmlns:a16="http://schemas.microsoft.com/office/drawing/2014/main" id="{703741B3-CF05-874E-AE3D-1FAF4A456FE4}"/>
              </a:ext>
            </a:extLst>
          </p:cNvPr>
          <p:cNvSpPr txBox="1"/>
          <p:nvPr/>
        </p:nvSpPr>
        <p:spPr>
          <a:xfrm>
            <a:off x="2855495" y="1780675"/>
            <a:ext cx="6160168" cy="4619726"/>
          </a:xfrm>
          <a:prstGeom prst="rect">
            <a:avLst/>
          </a:prstGeom>
          <a:noFill/>
        </p:spPr>
        <p:txBody>
          <a:bodyPr wrap="square" rtlCol="0">
            <a:spAutoFit/>
          </a:bodyPr>
          <a:lstStyle/>
          <a:p>
            <a:r>
              <a:rPr lang="en-US" sz="4000" b="1" dirty="0">
                <a:solidFill>
                  <a:schemeClr val="bg1">
                    <a:lumMod val="65000"/>
                  </a:schemeClr>
                </a:solidFill>
              </a:rPr>
              <a:t>II. The Purpose of Prayer</a:t>
            </a:r>
          </a:p>
          <a:p>
            <a:pPr marL="920750" indent="-460375">
              <a:lnSpc>
                <a:spcPct val="90000"/>
              </a:lnSpc>
              <a:spcAft>
                <a:spcPts val="1200"/>
              </a:spcAft>
            </a:pPr>
            <a:r>
              <a:rPr lang="en-US" sz="3400" b="1" dirty="0">
                <a:solidFill>
                  <a:schemeClr val="bg1">
                    <a:lumMod val="85000"/>
                  </a:schemeClr>
                </a:solidFill>
              </a:rPr>
              <a:t>B. Types of Prayer (1 Pet. 5:6-7; Acts 8:22-23)</a:t>
            </a:r>
          </a:p>
          <a:p>
            <a:pPr marL="1381125" indent="-460375">
              <a:lnSpc>
                <a:spcPct val="90000"/>
              </a:lnSpc>
              <a:spcAft>
                <a:spcPts val="1200"/>
              </a:spcAft>
            </a:pPr>
            <a:r>
              <a:rPr lang="en-US" sz="3400" b="1" dirty="0">
                <a:solidFill>
                  <a:schemeClr val="bg1">
                    <a:lumMod val="85000"/>
                  </a:schemeClr>
                </a:solidFill>
              </a:rPr>
              <a:t>• Requests (Supplications)</a:t>
            </a:r>
          </a:p>
          <a:p>
            <a:pPr marL="1381125" indent="-460375">
              <a:lnSpc>
                <a:spcPct val="90000"/>
              </a:lnSpc>
              <a:spcAft>
                <a:spcPts val="1200"/>
              </a:spcAft>
            </a:pPr>
            <a:r>
              <a:rPr lang="en-US" sz="3400" b="1" dirty="0">
                <a:solidFill>
                  <a:schemeClr val="bg1">
                    <a:lumMod val="85000"/>
                  </a:schemeClr>
                </a:solidFill>
              </a:rPr>
              <a:t>• Intercessions</a:t>
            </a:r>
          </a:p>
          <a:p>
            <a:pPr marL="1381125" indent="-460375">
              <a:lnSpc>
                <a:spcPct val="90000"/>
              </a:lnSpc>
              <a:spcAft>
                <a:spcPts val="1200"/>
              </a:spcAft>
            </a:pPr>
            <a:r>
              <a:rPr lang="en-US" sz="3400" b="1" dirty="0">
                <a:solidFill>
                  <a:schemeClr val="bg1">
                    <a:lumMod val="85000"/>
                  </a:schemeClr>
                </a:solidFill>
              </a:rPr>
              <a:t>• Praise and Thanksgiving</a:t>
            </a:r>
          </a:p>
          <a:p>
            <a:pPr marL="1381125" indent="-460375">
              <a:lnSpc>
                <a:spcPct val="90000"/>
              </a:lnSpc>
              <a:spcAft>
                <a:spcPts val="1200"/>
              </a:spcAft>
            </a:pPr>
            <a:r>
              <a:rPr lang="en-US" sz="3400" b="1" dirty="0">
                <a:solidFill>
                  <a:schemeClr val="bg1">
                    <a:lumMod val="85000"/>
                  </a:schemeClr>
                </a:solidFill>
              </a:rPr>
              <a:t>• Repentance and Appeals for Forgiveness</a:t>
            </a:r>
          </a:p>
        </p:txBody>
      </p:sp>
    </p:spTree>
    <p:extLst>
      <p:ext uri="{BB962C8B-B14F-4D97-AF65-F5344CB8AC3E}">
        <p14:creationId xmlns:p14="http://schemas.microsoft.com/office/powerpoint/2010/main" val="3961804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1000"/>
                                        <p:tgtEl>
                                          <p:spTgt spid="9">
                                            <p:txEl>
                                              <p:pRg st="1" end="1"/>
                                            </p:txEl>
                                          </p:spTgt>
                                        </p:tgtEl>
                                      </p:cBhvr>
                                    </p:animEffect>
                                    <p:anim calcmode="lin" valueType="num">
                                      <p:cBhvr>
                                        <p:cTn id="8"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2" end="2"/>
                                            </p:txEl>
                                          </p:spTgt>
                                        </p:tgtEl>
                                        <p:attrNameLst>
                                          <p:attrName>style.visibility</p:attrName>
                                        </p:attrNameLst>
                                      </p:cBhvr>
                                      <p:to>
                                        <p:strVal val="visible"/>
                                      </p:to>
                                    </p:set>
                                    <p:animEffect transition="in" filter="fade">
                                      <p:cBhvr>
                                        <p:cTn id="14" dur="1000"/>
                                        <p:tgtEl>
                                          <p:spTgt spid="9">
                                            <p:txEl>
                                              <p:pRg st="2" end="2"/>
                                            </p:txEl>
                                          </p:spTgt>
                                        </p:tgtEl>
                                      </p:cBhvr>
                                    </p:animEffect>
                                    <p:anim calcmode="lin" valueType="num">
                                      <p:cBhvr>
                                        <p:cTn id="1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1000"/>
                                        <p:tgtEl>
                                          <p:spTgt spid="9">
                                            <p:txEl>
                                              <p:pRg st="3" end="3"/>
                                            </p:txEl>
                                          </p:spTgt>
                                        </p:tgtEl>
                                      </p:cBhvr>
                                    </p:animEffect>
                                    <p:anim calcmode="lin" valueType="num">
                                      <p:cBhvr>
                                        <p:cTn id="22"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4" end="4"/>
                                            </p:txEl>
                                          </p:spTgt>
                                        </p:tgtEl>
                                        <p:attrNameLst>
                                          <p:attrName>style.visibility</p:attrName>
                                        </p:attrNameLst>
                                      </p:cBhvr>
                                      <p:to>
                                        <p:strVal val="visible"/>
                                      </p:to>
                                    </p:set>
                                    <p:animEffect transition="in" filter="fade">
                                      <p:cBhvr>
                                        <p:cTn id="28" dur="1000"/>
                                        <p:tgtEl>
                                          <p:spTgt spid="9">
                                            <p:txEl>
                                              <p:pRg st="4" end="4"/>
                                            </p:txEl>
                                          </p:spTgt>
                                        </p:tgtEl>
                                      </p:cBhvr>
                                    </p:animEffect>
                                    <p:anim calcmode="lin" valueType="num">
                                      <p:cBhvr>
                                        <p:cTn id="29"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5" end="5"/>
                                            </p:txEl>
                                          </p:spTgt>
                                        </p:tgtEl>
                                        <p:attrNameLst>
                                          <p:attrName>style.visibility</p:attrName>
                                        </p:attrNameLst>
                                      </p:cBhvr>
                                      <p:to>
                                        <p:strVal val="visible"/>
                                      </p:to>
                                    </p:set>
                                    <p:animEffect transition="in" filter="fade">
                                      <p:cBhvr>
                                        <p:cTn id="35" dur="1000"/>
                                        <p:tgtEl>
                                          <p:spTgt spid="9">
                                            <p:txEl>
                                              <p:pRg st="5" end="5"/>
                                            </p:txEl>
                                          </p:spTgt>
                                        </p:tgtEl>
                                      </p:cBhvr>
                                    </p:animEffect>
                                    <p:anim calcmode="lin" valueType="num">
                                      <p:cBhvr>
                                        <p:cTn id="36"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A dark blue starry night sky">
            <a:extLst>
              <a:ext uri="{FF2B5EF4-FFF2-40B4-BE49-F238E27FC236}">
                <a16:creationId xmlns:a16="http://schemas.microsoft.com/office/drawing/2014/main" id="{3CEDEB59-A8C8-3A48-90A0-4D3CA7C17ABC}"/>
              </a:ext>
            </a:extLst>
          </p:cNvPr>
          <p:cNvPicPr>
            <a:picLocks noChangeAspect="1"/>
          </p:cNvPicPr>
          <p:nvPr/>
        </p:nvPicPr>
        <p:blipFill rotWithShape="1">
          <a:blip r:embed="rId2"/>
          <a:srcRect l="32003" t="1" r="45233" b="1"/>
          <a:stretch/>
        </p:blipFill>
        <p:spPr>
          <a:xfrm>
            <a:off x="338328" y="450000"/>
            <a:ext cx="2224990" cy="6074786"/>
          </a:xfrm>
          <a:prstGeom prst="rect">
            <a:avLst/>
          </a:prstGeom>
        </p:spPr>
      </p:pic>
      <p:cxnSp>
        <p:nvCxnSpPr>
          <p:cNvPr id="7" name="Straight Connector 6">
            <a:extLst>
              <a:ext uri="{FF2B5EF4-FFF2-40B4-BE49-F238E27FC236}">
                <a16:creationId xmlns:a16="http://schemas.microsoft.com/office/drawing/2014/main" id="{62C3CE85-ED2B-4044-93D5-08FF53F73699}"/>
              </a:ext>
            </a:extLst>
          </p:cNvPr>
          <p:cNvCxnSpPr/>
          <p:nvPr/>
        </p:nvCxnSpPr>
        <p:spPr>
          <a:xfrm>
            <a:off x="2903621" y="1507959"/>
            <a:ext cx="5775158" cy="0"/>
          </a:xfrm>
          <a:prstGeom prst="line">
            <a:avLst/>
          </a:prstGeom>
          <a:ln w="444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C697FF9-6E3A-4645-896B-0A30D0227DFC}"/>
              </a:ext>
            </a:extLst>
          </p:cNvPr>
          <p:cNvSpPr txBox="1"/>
          <p:nvPr/>
        </p:nvSpPr>
        <p:spPr>
          <a:xfrm>
            <a:off x="2823409" y="465222"/>
            <a:ext cx="5983705" cy="1015663"/>
          </a:xfrm>
          <a:prstGeom prst="rect">
            <a:avLst/>
          </a:prstGeom>
          <a:noFill/>
        </p:spPr>
        <p:txBody>
          <a:bodyPr wrap="square" rtlCol="0">
            <a:spAutoFit/>
          </a:bodyPr>
          <a:lstStyle/>
          <a:p>
            <a:r>
              <a:rPr lang="en-US" sz="6000" b="1" dirty="0">
                <a:solidFill>
                  <a:schemeClr val="bg1"/>
                </a:solidFill>
              </a:rPr>
              <a:t>Prayer in the Bible</a:t>
            </a:r>
          </a:p>
        </p:txBody>
      </p:sp>
      <p:sp>
        <p:nvSpPr>
          <p:cNvPr id="9" name="TextBox 8">
            <a:extLst>
              <a:ext uri="{FF2B5EF4-FFF2-40B4-BE49-F238E27FC236}">
                <a16:creationId xmlns:a16="http://schemas.microsoft.com/office/drawing/2014/main" id="{703741B3-CF05-874E-AE3D-1FAF4A456FE4}"/>
              </a:ext>
            </a:extLst>
          </p:cNvPr>
          <p:cNvSpPr txBox="1"/>
          <p:nvPr/>
        </p:nvSpPr>
        <p:spPr>
          <a:xfrm>
            <a:off x="2855495" y="1780675"/>
            <a:ext cx="6160168" cy="4945969"/>
          </a:xfrm>
          <a:prstGeom prst="rect">
            <a:avLst/>
          </a:prstGeom>
          <a:noFill/>
        </p:spPr>
        <p:txBody>
          <a:bodyPr wrap="square" rtlCol="0">
            <a:spAutoFit/>
          </a:bodyPr>
          <a:lstStyle/>
          <a:p>
            <a:r>
              <a:rPr lang="en-US" sz="4000" b="1" dirty="0">
                <a:solidFill>
                  <a:schemeClr val="bg1">
                    <a:lumMod val="65000"/>
                  </a:schemeClr>
                </a:solidFill>
              </a:rPr>
              <a:t>II. The Purpose of Prayer</a:t>
            </a:r>
          </a:p>
          <a:p>
            <a:pPr marL="920750" indent="-460375">
              <a:lnSpc>
                <a:spcPct val="90000"/>
              </a:lnSpc>
            </a:pPr>
            <a:r>
              <a:rPr lang="en-US" sz="3400" b="1" dirty="0">
                <a:solidFill>
                  <a:schemeClr val="bg1">
                    <a:lumMod val="85000"/>
                  </a:schemeClr>
                </a:solidFill>
              </a:rPr>
              <a:t>C. Why Pray? </a:t>
            </a:r>
          </a:p>
          <a:p>
            <a:pPr marL="1381125" indent="-460375">
              <a:lnSpc>
                <a:spcPct val="90000"/>
              </a:lnSpc>
            </a:pPr>
            <a:r>
              <a:rPr lang="en-US" sz="3400" b="1" dirty="0">
                <a:solidFill>
                  <a:schemeClr val="bg1">
                    <a:lumMod val="85000"/>
                  </a:schemeClr>
                </a:solidFill>
              </a:rPr>
              <a:t>1. God expects it (1 Thess. 5:17; Luke 18:1; Matt. 6:32).</a:t>
            </a:r>
          </a:p>
          <a:p>
            <a:pPr marL="1381125" indent="-460375">
              <a:lnSpc>
                <a:spcPct val="90000"/>
              </a:lnSpc>
            </a:pPr>
            <a:r>
              <a:rPr lang="en-US" sz="3400" b="1" dirty="0">
                <a:solidFill>
                  <a:schemeClr val="bg1">
                    <a:lumMod val="85000"/>
                  </a:schemeClr>
                </a:solidFill>
              </a:rPr>
              <a:t>2. Prayer pleases God (Ps. 141:  1-2; Rev. 5:8; 8:4).</a:t>
            </a:r>
          </a:p>
          <a:p>
            <a:pPr marL="1381125" indent="-460375">
              <a:lnSpc>
                <a:spcPct val="90000"/>
              </a:lnSpc>
            </a:pPr>
            <a:r>
              <a:rPr lang="en-US" sz="3400" b="1" dirty="0">
                <a:solidFill>
                  <a:schemeClr val="bg1">
                    <a:lumMod val="85000"/>
                  </a:schemeClr>
                </a:solidFill>
              </a:rPr>
              <a:t>3. Expresses the heart (Rom. 10:1; Phil. 4:7; Eccl. 5:2).</a:t>
            </a:r>
          </a:p>
        </p:txBody>
      </p:sp>
    </p:spTree>
    <p:extLst>
      <p:ext uri="{BB962C8B-B14F-4D97-AF65-F5344CB8AC3E}">
        <p14:creationId xmlns:p14="http://schemas.microsoft.com/office/powerpoint/2010/main" val="2039975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1000"/>
                                        <p:tgtEl>
                                          <p:spTgt spid="9">
                                            <p:txEl>
                                              <p:pRg st="1" end="1"/>
                                            </p:txEl>
                                          </p:spTgt>
                                        </p:tgtEl>
                                      </p:cBhvr>
                                    </p:animEffect>
                                    <p:anim calcmode="lin" valueType="num">
                                      <p:cBhvr>
                                        <p:cTn id="8"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2" end="2"/>
                                            </p:txEl>
                                          </p:spTgt>
                                        </p:tgtEl>
                                        <p:attrNameLst>
                                          <p:attrName>style.visibility</p:attrName>
                                        </p:attrNameLst>
                                      </p:cBhvr>
                                      <p:to>
                                        <p:strVal val="visible"/>
                                      </p:to>
                                    </p:set>
                                    <p:animEffect transition="in" filter="fade">
                                      <p:cBhvr>
                                        <p:cTn id="14" dur="1000"/>
                                        <p:tgtEl>
                                          <p:spTgt spid="9">
                                            <p:txEl>
                                              <p:pRg st="2" end="2"/>
                                            </p:txEl>
                                          </p:spTgt>
                                        </p:tgtEl>
                                      </p:cBhvr>
                                    </p:animEffect>
                                    <p:anim calcmode="lin" valueType="num">
                                      <p:cBhvr>
                                        <p:cTn id="1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1000"/>
                                        <p:tgtEl>
                                          <p:spTgt spid="9">
                                            <p:txEl>
                                              <p:pRg st="3" end="3"/>
                                            </p:txEl>
                                          </p:spTgt>
                                        </p:tgtEl>
                                      </p:cBhvr>
                                    </p:animEffect>
                                    <p:anim calcmode="lin" valueType="num">
                                      <p:cBhvr>
                                        <p:cTn id="22"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4" end="4"/>
                                            </p:txEl>
                                          </p:spTgt>
                                        </p:tgtEl>
                                        <p:attrNameLst>
                                          <p:attrName>style.visibility</p:attrName>
                                        </p:attrNameLst>
                                      </p:cBhvr>
                                      <p:to>
                                        <p:strVal val="visible"/>
                                      </p:to>
                                    </p:set>
                                    <p:animEffect transition="in" filter="fade">
                                      <p:cBhvr>
                                        <p:cTn id="28" dur="1000"/>
                                        <p:tgtEl>
                                          <p:spTgt spid="9">
                                            <p:txEl>
                                              <p:pRg st="4" end="4"/>
                                            </p:txEl>
                                          </p:spTgt>
                                        </p:tgtEl>
                                      </p:cBhvr>
                                    </p:animEffect>
                                    <p:anim calcmode="lin" valueType="num">
                                      <p:cBhvr>
                                        <p:cTn id="29"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A dark blue starry night sky">
            <a:extLst>
              <a:ext uri="{FF2B5EF4-FFF2-40B4-BE49-F238E27FC236}">
                <a16:creationId xmlns:a16="http://schemas.microsoft.com/office/drawing/2014/main" id="{3CEDEB59-A8C8-3A48-90A0-4D3CA7C17ABC}"/>
              </a:ext>
            </a:extLst>
          </p:cNvPr>
          <p:cNvPicPr>
            <a:picLocks noChangeAspect="1"/>
          </p:cNvPicPr>
          <p:nvPr/>
        </p:nvPicPr>
        <p:blipFill rotWithShape="1">
          <a:blip r:embed="rId2"/>
          <a:srcRect l="32003" t="1" r="45233" b="1"/>
          <a:stretch/>
        </p:blipFill>
        <p:spPr>
          <a:xfrm>
            <a:off x="338328" y="450000"/>
            <a:ext cx="2224990" cy="6074786"/>
          </a:xfrm>
          <a:prstGeom prst="rect">
            <a:avLst/>
          </a:prstGeom>
        </p:spPr>
      </p:pic>
      <p:cxnSp>
        <p:nvCxnSpPr>
          <p:cNvPr id="7" name="Straight Connector 6">
            <a:extLst>
              <a:ext uri="{FF2B5EF4-FFF2-40B4-BE49-F238E27FC236}">
                <a16:creationId xmlns:a16="http://schemas.microsoft.com/office/drawing/2014/main" id="{62C3CE85-ED2B-4044-93D5-08FF53F73699}"/>
              </a:ext>
            </a:extLst>
          </p:cNvPr>
          <p:cNvCxnSpPr/>
          <p:nvPr/>
        </p:nvCxnSpPr>
        <p:spPr>
          <a:xfrm>
            <a:off x="2903621" y="1507959"/>
            <a:ext cx="5775158" cy="0"/>
          </a:xfrm>
          <a:prstGeom prst="line">
            <a:avLst/>
          </a:prstGeom>
          <a:ln w="444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C697FF9-6E3A-4645-896B-0A30D0227DFC}"/>
              </a:ext>
            </a:extLst>
          </p:cNvPr>
          <p:cNvSpPr txBox="1"/>
          <p:nvPr/>
        </p:nvSpPr>
        <p:spPr>
          <a:xfrm>
            <a:off x="2823409" y="465222"/>
            <a:ext cx="5983705" cy="1015663"/>
          </a:xfrm>
          <a:prstGeom prst="rect">
            <a:avLst/>
          </a:prstGeom>
          <a:noFill/>
        </p:spPr>
        <p:txBody>
          <a:bodyPr wrap="square" rtlCol="0">
            <a:spAutoFit/>
          </a:bodyPr>
          <a:lstStyle/>
          <a:p>
            <a:r>
              <a:rPr lang="en-US" sz="6000" b="1" dirty="0">
                <a:solidFill>
                  <a:schemeClr val="bg1"/>
                </a:solidFill>
              </a:rPr>
              <a:t>Prayer in the Bible</a:t>
            </a:r>
          </a:p>
        </p:txBody>
      </p:sp>
      <p:sp>
        <p:nvSpPr>
          <p:cNvPr id="9" name="TextBox 8">
            <a:extLst>
              <a:ext uri="{FF2B5EF4-FFF2-40B4-BE49-F238E27FC236}">
                <a16:creationId xmlns:a16="http://schemas.microsoft.com/office/drawing/2014/main" id="{703741B3-CF05-874E-AE3D-1FAF4A456FE4}"/>
              </a:ext>
            </a:extLst>
          </p:cNvPr>
          <p:cNvSpPr txBox="1"/>
          <p:nvPr/>
        </p:nvSpPr>
        <p:spPr>
          <a:xfrm>
            <a:off x="2855495" y="1780675"/>
            <a:ext cx="6160168" cy="3994940"/>
          </a:xfrm>
          <a:prstGeom prst="rect">
            <a:avLst/>
          </a:prstGeom>
          <a:noFill/>
        </p:spPr>
        <p:txBody>
          <a:bodyPr wrap="square" rtlCol="0">
            <a:spAutoFit/>
          </a:bodyPr>
          <a:lstStyle/>
          <a:p>
            <a:pPr>
              <a:spcAft>
                <a:spcPts val="1200"/>
              </a:spcAft>
            </a:pPr>
            <a:r>
              <a:rPr lang="en-US" sz="4000" b="1" dirty="0">
                <a:solidFill>
                  <a:schemeClr val="bg1">
                    <a:lumMod val="65000"/>
                  </a:schemeClr>
                </a:solidFill>
              </a:rPr>
              <a:t>III. Promises and Conditions</a:t>
            </a:r>
          </a:p>
          <a:p>
            <a:pPr marL="920750" indent="-460375">
              <a:lnSpc>
                <a:spcPct val="90000"/>
              </a:lnSpc>
              <a:spcAft>
                <a:spcPts val="1200"/>
              </a:spcAft>
            </a:pPr>
            <a:r>
              <a:rPr lang="en-US" sz="3400" b="1" dirty="0">
                <a:solidFill>
                  <a:schemeClr val="bg1">
                    <a:lumMod val="85000"/>
                  </a:schemeClr>
                </a:solidFill>
              </a:rPr>
              <a:t>A. Who intercedes? (Jas. 5:16; 1 Tim. 2:5; John 14:13-14)</a:t>
            </a:r>
          </a:p>
          <a:p>
            <a:pPr marL="920750" indent="-460375">
              <a:lnSpc>
                <a:spcPct val="90000"/>
              </a:lnSpc>
              <a:spcAft>
                <a:spcPts val="1200"/>
              </a:spcAft>
            </a:pPr>
            <a:r>
              <a:rPr lang="en-US" sz="3400" b="1" dirty="0">
                <a:solidFill>
                  <a:schemeClr val="bg1">
                    <a:lumMod val="85000"/>
                  </a:schemeClr>
                </a:solidFill>
              </a:rPr>
              <a:t>B. Whom will He hear? (1 Pet. 3:10-12; 1 John 3:22)</a:t>
            </a:r>
          </a:p>
          <a:p>
            <a:pPr marL="920750" indent="-460375">
              <a:lnSpc>
                <a:spcPct val="90000"/>
              </a:lnSpc>
              <a:spcAft>
                <a:spcPts val="1200"/>
              </a:spcAft>
            </a:pPr>
            <a:r>
              <a:rPr lang="en-US" sz="3400" b="1" dirty="0">
                <a:solidFill>
                  <a:schemeClr val="bg1">
                    <a:lumMod val="85000"/>
                  </a:schemeClr>
                </a:solidFill>
              </a:rPr>
              <a:t>C. What will He grant? (Jas. 4:3; 1 John 5:14)</a:t>
            </a:r>
          </a:p>
        </p:txBody>
      </p:sp>
    </p:spTree>
    <p:extLst>
      <p:ext uri="{BB962C8B-B14F-4D97-AF65-F5344CB8AC3E}">
        <p14:creationId xmlns:p14="http://schemas.microsoft.com/office/powerpoint/2010/main" val="507898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A dark blue starry night sky">
            <a:extLst>
              <a:ext uri="{FF2B5EF4-FFF2-40B4-BE49-F238E27FC236}">
                <a16:creationId xmlns:a16="http://schemas.microsoft.com/office/drawing/2014/main" id="{3CEDEB59-A8C8-3A48-90A0-4D3CA7C17ABC}"/>
              </a:ext>
            </a:extLst>
          </p:cNvPr>
          <p:cNvPicPr>
            <a:picLocks noChangeAspect="1"/>
          </p:cNvPicPr>
          <p:nvPr/>
        </p:nvPicPr>
        <p:blipFill rotWithShape="1">
          <a:blip r:embed="rId2"/>
          <a:srcRect l="32003" t="1" r="45233" b="1"/>
          <a:stretch/>
        </p:blipFill>
        <p:spPr>
          <a:xfrm>
            <a:off x="338328" y="450000"/>
            <a:ext cx="2224990" cy="6074786"/>
          </a:xfrm>
          <a:prstGeom prst="rect">
            <a:avLst/>
          </a:prstGeom>
        </p:spPr>
      </p:pic>
      <p:cxnSp>
        <p:nvCxnSpPr>
          <p:cNvPr id="7" name="Straight Connector 6">
            <a:extLst>
              <a:ext uri="{FF2B5EF4-FFF2-40B4-BE49-F238E27FC236}">
                <a16:creationId xmlns:a16="http://schemas.microsoft.com/office/drawing/2014/main" id="{62C3CE85-ED2B-4044-93D5-08FF53F73699}"/>
              </a:ext>
            </a:extLst>
          </p:cNvPr>
          <p:cNvCxnSpPr/>
          <p:nvPr/>
        </p:nvCxnSpPr>
        <p:spPr>
          <a:xfrm>
            <a:off x="2903621" y="1507959"/>
            <a:ext cx="5775158" cy="0"/>
          </a:xfrm>
          <a:prstGeom prst="line">
            <a:avLst/>
          </a:prstGeom>
          <a:ln w="444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C697FF9-6E3A-4645-896B-0A30D0227DFC}"/>
              </a:ext>
            </a:extLst>
          </p:cNvPr>
          <p:cNvSpPr txBox="1"/>
          <p:nvPr/>
        </p:nvSpPr>
        <p:spPr>
          <a:xfrm>
            <a:off x="2823409" y="465222"/>
            <a:ext cx="5983705" cy="1015663"/>
          </a:xfrm>
          <a:prstGeom prst="rect">
            <a:avLst/>
          </a:prstGeom>
          <a:noFill/>
        </p:spPr>
        <p:txBody>
          <a:bodyPr wrap="square" rtlCol="0">
            <a:spAutoFit/>
          </a:bodyPr>
          <a:lstStyle/>
          <a:p>
            <a:r>
              <a:rPr lang="en-US" sz="6000" b="1" dirty="0">
                <a:solidFill>
                  <a:schemeClr val="bg1"/>
                </a:solidFill>
              </a:rPr>
              <a:t>Prayer in the Bible</a:t>
            </a:r>
          </a:p>
        </p:txBody>
      </p:sp>
      <p:sp>
        <p:nvSpPr>
          <p:cNvPr id="9" name="TextBox 8">
            <a:extLst>
              <a:ext uri="{FF2B5EF4-FFF2-40B4-BE49-F238E27FC236}">
                <a16:creationId xmlns:a16="http://schemas.microsoft.com/office/drawing/2014/main" id="{703741B3-CF05-874E-AE3D-1FAF4A456FE4}"/>
              </a:ext>
            </a:extLst>
          </p:cNvPr>
          <p:cNvSpPr txBox="1"/>
          <p:nvPr/>
        </p:nvSpPr>
        <p:spPr>
          <a:xfrm>
            <a:off x="2855495" y="1780675"/>
            <a:ext cx="6160168" cy="3207032"/>
          </a:xfrm>
          <a:prstGeom prst="rect">
            <a:avLst/>
          </a:prstGeom>
          <a:noFill/>
        </p:spPr>
        <p:txBody>
          <a:bodyPr wrap="square" rtlCol="0">
            <a:spAutoFit/>
          </a:bodyPr>
          <a:lstStyle/>
          <a:p>
            <a:pPr>
              <a:spcAft>
                <a:spcPts val="1200"/>
              </a:spcAft>
            </a:pPr>
            <a:r>
              <a:rPr lang="en-US" sz="4000" b="1" dirty="0">
                <a:solidFill>
                  <a:schemeClr val="bg1">
                    <a:lumMod val="65000"/>
                  </a:schemeClr>
                </a:solidFill>
              </a:rPr>
              <a:t>IV. How Should We Pray?</a:t>
            </a:r>
          </a:p>
          <a:p>
            <a:pPr marL="920750" indent="-460375">
              <a:lnSpc>
                <a:spcPct val="90000"/>
              </a:lnSpc>
              <a:spcAft>
                <a:spcPts val="1200"/>
              </a:spcAft>
            </a:pPr>
            <a:r>
              <a:rPr lang="en-US" sz="3400" b="1" dirty="0">
                <a:solidFill>
                  <a:schemeClr val="bg1">
                    <a:lumMod val="85000"/>
                  </a:schemeClr>
                </a:solidFill>
              </a:rPr>
              <a:t>• Fervently (Jas. 5:16)</a:t>
            </a:r>
          </a:p>
          <a:p>
            <a:pPr marL="920750" indent="-460375">
              <a:lnSpc>
                <a:spcPct val="90000"/>
              </a:lnSpc>
              <a:spcAft>
                <a:spcPts val="1200"/>
              </a:spcAft>
            </a:pPr>
            <a:r>
              <a:rPr lang="en-US" sz="3400" b="1" dirty="0">
                <a:solidFill>
                  <a:schemeClr val="bg1">
                    <a:lumMod val="85000"/>
                  </a:schemeClr>
                </a:solidFill>
              </a:rPr>
              <a:t>• Continually (1 Thess. 5:17)</a:t>
            </a:r>
          </a:p>
          <a:p>
            <a:pPr marL="920750" indent="-460375">
              <a:lnSpc>
                <a:spcPct val="90000"/>
              </a:lnSpc>
              <a:spcAft>
                <a:spcPts val="1200"/>
              </a:spcAft>
            </a:pPr>
            <a:r>
              <a:rPr lang="en-US" sz="3400" b="1" dirty="0">
                <a:solidFill>
                  <a:schemeClr val="bg1">
                    <a:lumMod val="85000"/>
                  </a:schemeClr>
                </a:solidFill>
              </a:rPr>
              <a:t>• With Faith (Jas. 1:6-7)</a:t>
            </a:r>
          </a:p>
          <a:p>
            <a:pPr marL="920750" indent="-460375">
              <a:lnSpc>
                <a:spcPct val="90000"/>
              </a:lnSpc>
              <a:spcAft>
                <a:spcPts val="1200"/>
              </a:spcAft>
            </a:pPr>
            <a:r>
              <a:rPr lang="en-US" sz="3400" b="1" dirty="0">
                <a:solidFill>
                  <a:schemeClr val="bg1">
                    <a:lumMod val="85000"/>
                  </a:schemeClr>
                </a:solidFill>
              </a:rPr>
              <a:t>• With Humility (Luke 18:9-14)</a:t>
            </a:r>
          </a:p>
        </p:txBody>
      </p:sp>
    </p:spTree>
    <p:extLst>
      <p:ext uri="{BB962C8B-B14F-4D97-AF65-F5344CB8AC3E}">
        <p14:creationId xmlns:p14="http://schemas.microsoft.com/office/powerpoint/2010/main" val="2928375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TotalTime>
  <Words>472</Words>
  <Application>Microsoft Macintosh PowerPoint</Application>
  <PresentationFormat>On-screen Show (4:3)</PresentationFormat>
  <Paragraphs>45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Pope</dc:creator>
  <cp:lastModifiedBy>Kyle Pope</cp:lastModifiedBy>
  <cp:revision>15</cp:revision>
  <dcterms:created xsi:type="dcterms:W3CDTF">2022-06-04T02:55:03Z</dcterms:created>
  <dcterms:modified xsi:type="dcterms:W3CDTF">2022-06-14T00:57:17Z</dcterms:modified>
</cp:coreProperties>
</file>