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 id="260" r:id="rId5"/>
    <p:sldId id="261" r:id="rId6"/>
    <p:sldId id="26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6"/>
    <p:restoredTop sz="94697"/>
  </p:normalViewPr>
  <p:slideViewPr>
    <p:cSldViewPr snapToGrid="0" snapToObjects="1">
      <p:cViewPr varScale="1">
        <p:scale>
          <a:sx n="85" d="100"/>
          <a:sy n="85" d="100"/>
        </p:scale>
        <p:origin x="133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6962CE8-F1D1-B645-B45F-9D4F0EB103C5}" type="datetimeFigureOut">
              <a:rPr lang="en-US" smtClean="0"/>
              <a:t>6/13/22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2319830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962CE8-F1D1-B645-B45F-9D4F0EB103C5}" type="datetimeFigureOut">
              <a:rPr lang="en-US" smtClean="0"/>
              <a:t>6/13/22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3624219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962CE8-F1D1-B645-B45F-9D4F0EB103C5}" type="datetimeFigureOut">
              <a:rPr lang="en-US" smtClean="0"/>
              <a:t>6/13/22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355407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6962CE8-F1D1-B645-B45F-9D4F0EB103C5}" type="datetimeFigureOut">
              <a:rPr lang="en-US" smtClean="0"/>
              <a:t>6/13/22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986853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962CE8-F1D1-B645-B45F-9D4F0EB103C5}" type="datetimeFigureOut">
              <a:rPr lang="en-US" smtClean="0"/>
              <a:t>6/13/22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2924208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6962CE8-F1D1-B645-B45F-9D4F0EB103C5}" type="datetimeFigureOut">
              <a:rPr lang="en-US" smtClean="0"/>
              <a:t>6/13/22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4004120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962CE8-F1D1-B645-B45F-9D4F0EB103C5}" type="datetimeFigureOut">
              <a:rPr lang="en-US" smtClean="0"/>
              <a:t>6/13/22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1596833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6962CE8-F1D1-B645-B45F-9D4F0EB103C5}" type="datetimeFigureOut">
              <a:rPr lang="en-US" smtClean="0"/>
              <a:t>6/13/22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2496815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962CE8-F1D1-B645-B45F-9D4F0EB103C5}" type="datetimeFigureOut">
              <a:rPr lang="en-US" smtClean="0"/>
              <a:t>6/13/22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3173286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962CE8-F1D1-B645-B45F-9D4F0EB103C5}" type="datetimeFigureOut">
              <a:rPr lang="en-US" smtClean="0"/>
              <a:t>6/13/22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385237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962CE8-F1D1-B645-B45F-9D4F0EB103C5}" type="datetimeFigureOut">
              <a:rPr lang="en-US" smtClean="0"/>
              <a:t>6/13/22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AF649D-7A24-B748-997C-1BB93D56BD65}" type="slidenum">
              <a:rPr lang="en-US" smtClean="0"/>
              <a:t>‹#›</a:t>
            </a:fld>
            <a:endParaRPr lang="en-US"/>
          </a:p>
        </p:txBody>
      </p:sp>
    </p:spTree>
    <p:extLst>
      <p:ext uri="{BB962C8B-B14F-4D97-AF65-F5344CB8AC3E}">
        <p14:creationId xmlns:p14="http://schemas.microsoft.com/office/powerpoint/2010/main" val="1578000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962CE8-F1D1-B645-B45F-9D4F0EB103C5}" type="datetimeFigureOut">
              <a:rPr lang="en-US" smtClean="0"/>
              <a:t>6/13/22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AF649D-7A24-B748-997C-1BB93D56BD65}" type="slidenum">
              <a:rPr lang="en-US" smtClean="0"/>
              <a:t>‹#›</a:t>
            </a:fld>
            <a:endParaRPr lang="en-US"/>
          </a:p>
        </p:txBody>
      </p:sp>
    </p:spTree>
    <p:extLst>
      <p:ext uri="{BB962C8B-B14F-4D97-AF65-F5344CB8AC3E}">
        <p14:creationId xmlns:p14="http://schemas.microsoft.com/office/powerpoint/2010/main" val="3985881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17672-FFE1-E14F-A4D2-728E6094BB2E}"/>
              </a:ext>
            </a:extLst>
          </p:cNvPr>
          <p:cNvSpPr>
            <a:spLocks noGrp="1"/>
          </p:cNvSpPr>
          <p:nvPr>
            <p:ph type="ctrTitle"/>
          </p:nvPr>
        </p:nvSpPr>
        <p:spPr>
          <a:xfrm>
            <a:off x="3717561" y="305530"/>
            <a:ext cx="5006713" cy="1583232"/>
          </a:xfrm>
        </p:spPr>
        <p:txBody>
          <a:bodyPr anchor="ctr">
            <a:normAutofit/>
          </a:bodyPr>
          <a:lstStyle/>
          <a:p>
            <a:r>
              <a:rPr lang="en-US" sz="6600" b="1" dirty="0">
                <a:latin typeface="Calibri" panose="020F0502020204030204" pitchFamily="34" charset="0"/>
                <a:cs typeface="Calibri" panose="020F0502020204030204" pitchFamily="34" charset="0"/>
              </a:rPr>
              <a:t>Acts 11:22-23</a:t>
            </a:r>
          </a:p>
        </p:txBody>
      </p:sp>
      <p:sp>
        <p:nvSpPr>
          <p:cNvPr id="3" name="Subtitle 2">
            <a:extLst>
              <a:ext uri="{FF2B5EF4-FFF2-40B4-BE49-F238E27FC236}">
                <a16:creationId xmlns:a16="http://schemas.microsoft.com/office/drawing/2014/main" id="{4B16C2B4-E751-9446-BCED-2743116C60B8}"/>
              </a:ext>
            </a:extLst>
          </p:cNvPr>
          <p:cNvSpPr>
            <a:spLocks noGrp="1"/>
          </p:cNvSpPr>
          <p:nvPr>
            <p:ph type="subTitle" idx="1"/>
          </p:nvPr>
        </p:nvSpPr>
        <p:spPr>
          <a:xfrm>
            <a:off x="3717561" y="2143592"/>
            <a:ext cx="5051685" cy="4407109"/>
          </a:xfrm>
        </p:spPr>
        <p:txBody>
          <a:bodyPr>
            <a:normAutofit/>
          </a:bodyPr>
          <a:lstStyle/>
          <a:p>
            <a:pPr algn="l"/>
            <a:r>
              <a:rPr lang="en-US" sz="3000" b="1" dirty="0">
                <a:latin typeface="Calibri" panose="020F0502020204030204" pitchFamily="34" charset="0"/>
                <a:cs typeface="Calibri" panose="020F0502020204030204" pitchFamily="34" charset="0"/>
              </a:rPr>
              <a:t>“Then news of these things came to the ears of the church in Jerusalem, and they sent out Barnabas to go as far as Antioch. When he came and had seen the grace of God, he was glad, and encouraged them all that with purpose of heart they should continue with the Lord” (NKJV).</a:t>
            </a:r>
          </a:p>
        </p:txBody>
      </p:sp>
      <p:pic>
        <p:nvPicPr>
          <p:cNvPr id="4" name="Picture 3">
            <a:extLst>
              <a:ext uri="{FF2B5EF4-FFF2-40B4-BE49-F238E27FC236}">
                <a16:creationId xmlns:a16="http://schemas.microsoft.com/office/drawing/2014/main" id="{961C9FB9-0A14-DC49-A97D-69710F09407F}"/>
              </a:ext>
            </a:extLst>
          </p:cNvPr>
          <p:cNvPicPr>
            <a:picLocks noChangeAspect="1"/>
          </p:cNvPicPr>
          <p:nvPr/>
        </p:nvPicPr>
        <p:blipFill rotWithShape="1">
          <a:blip r:embed="rId2"/>
          <a:srcRect l="16638" r="25977" b="-1"/>
          <a:stretch/>
        </p:blipFill>
        <p:spPr>
          <a:xfrm flipH="1">
            <a:off x="0" y="0"/>
            <a:ext cx="3544031" cy="6857999"/>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29389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17672-FFE1-E14F-A4D2-728E6094BB2E}"/>
              </a:ext>
            </a:extLst>
          </p:cNvPr>
          <p:cNvSpPr>
            <a:spLocks noGrp="1"/>
          </p:cNvSpPr>
          <p:nvPr>
            <p:ph type="ctrTitle"/>
          </p:nvPr>
        </p:nvSpPr>
        <p:spPr>
          <a:xfrm>
            <a:off x="2960176" y="305530"/>
            <a:ext cx="6183824" cy="1583232"/>
          </a:xfrm>
        </p:spPr>
        <p:txBody>
          <a:bodyPr anchor="ctr">
            <a:normAutofit/>
          </a:bodyPr>
          <a:lstStyle/>
          <a:p>
            <a:r>
              <a:rPr lang="en-US" sz="5500" b="1" dirty="0">
                <a:latin typeface="Calibri" panose="020F0502020204030204" pitchFamily="34" charset="0"/>
                <a:cs typeface="Calibri" panose="020F0502020204030204" pitchFamily="34" charset="0"/>
              </a:rPr>
              <a:t>“Purpose of Heart”</a:t>
            </a:r>
          </a:p>
        </p:txBody>
      </p:sp>
      <p:sp>
        <p:nvSpPr>
          <p:cNvPr id="3" name="Subtitle 2">
            <a:extLst>
              <a:ext uri="{FF2B5EF4-FFF2-40B4-BE49-F238E27FC236}">
                <a16:creationId xmlns:a16="http://schemas.microsoft.com/office/drawing/2014/main" id="{4B16C2B4-E751-9446-BCED-2743116C60B8}"/>
              </a:ext>
            </a:extLst>
          </p:cNvPr>
          <p:cNvSpPr>
            <a:spLocks noGrp="1"/>
          </p:cNvSpPr>
          <p:nvPr>
            <p:ph type="subTitle" idx="1"/>
          </p:nvPr>
        </p:nvSpPr>
        <p:spPr>
          <a:xfrm>
            <a:off x="3717561" y="2355742"/>
            <a:ext cx="5051685" cy="4194960"/>
          </a:xfrm>
        </p:spPr>
        <p:txBody>
          <a:bodyPr>
            <a:normAutofit/>
          </a:bodyPr>
          <a:lstStyle/>
          <a:p>
            <a:pPr>
              <a:spcAft>
                <a:spcPts val="1200"/>
              </a:spcAft>
            </a:pPr>
            <a:r>
              <a:rPr lang="en-US" sz="4400" b="1" dirty="0">
                <a:latin typeface="Calibri" panose="020F0502020204030204" pitchFamily="34" charset="0"/>
                <a:cs typeface="Calibri" panose="020F0502020204030204" pitchFamily="34" charset="0"/>
              </a:rPr>
              <a:t>God acts with “purpose of heart.”</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Romans 8:28</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Ephesians 3:9-11</a:t>
            </a:r>
          </a:p>
        </p:txBody>
      </p:sp>
      <p:pic>
        <p:nvPicPr>
          <p:cNvPr id="4" name="Picture 3">
            <a:extLst>
              <a:ext uri="{FF2B5EF4-FFF2-40B4-BE49-F238E27FC236}">
                <a16:creationId xmlns:a16="http://schemas.microsoft.com/office/drawing/2014/main" id="{961C9FB9-0A14-DC49-A97D-69710F09407F}"/>
              </a:ext>
            </a:extLst>
          </p:cNvPr>
          <p:cNvPicPr>
            <a:picLocks noChangeAspect="1"/>
          </p:cNvPicPr>
          <p:nvPr/>
        </p:nvPicPr>
        <p:blipFill rotWithShape="1">
          <a:blip r:embed="rId2"/>
          <a:srcRect l="16638" r="25977" b="-1"/>
          <a:stretch/>
        </p:blipFill>
        <p:spPr>
          <a:xfrm flipH="1">
            <a:off x="0" y="0"/>
            <a:ext cx="3544031" cy="6857999"/>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146891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17672-FFE1-E14F-A4D2-728E6094BB2E}"/>
              </a:ext>
            </a:extLst>
          </p:cNvPr>
          <p:cNvSpPr>
            <a:spLocks noGrp="1"/>
          </p:cNvSpPr>
          <p:nvPr>
            <p:ph type="ctrTitle"/>
          </p:nvPr>
        </p:nvSpPr>
        <p:spPr>
          <a:xfrm>
            <a:off x="2960176" y="305530"/>
            <a:ext cx="6183824" cy="1583232"/>
          </a:xfrm>
        </p:spPr>
        <p:txBody>
          <a:bodyPr anchor="ctr">
            <a:normAutofit/>
          </a:bodyPr>
          <a:lstStyle/>
          <a:p>
            <a:r>
              <a:rPr lang="en-US" sz="5500" b="1" dirty="0">
                <a:latin typeface="Calibri" panose="020F0502020204030204" pitchFamily="34" charset="0"/>
                <a:cs typeface="Calibri" panose="020F0502020204030204" pitchFamily="34" charset="0"/>
              </a:rPr>
              <a:t>“Purpose of Heart”</a:t>
            </a:r>
          </a:p>
        </p:txBody>
      </p:sp>
      <p:sp>
        <p:nvSpPr>
          <p:cNvPr id="3" name="Subtitle 2">
            <a:extLst>
              <a:ext uri="{FF2B5EF4-FFF2-40B4-BE49-F238E27FC236}">
                <a16:creationId xmlns:a16="http://schemas.microsoft.com/office/drawing/2014/main" id="{4B16C2B4-E751-9446-BCED-2743116C60B8}"/>
              </a:ext>
            </a:extLst>
          </p:cNvPr>
          <p:cNvSpPr>
            <a:spLocks noGrp="1"/>
          </p:cNvSpPr>
          <p:nvPr>
            <p:ph type="subTitle" idx="1"/>
          </p:nvPr>
        </p:nvSpPr>
        <p:spPr>
          <a:xfrm>
            <a:off x="3717561" y="2076773"/>
            <a:ext cx="5051685" cy="4473929"/>
          </a:xfrm>
        </p:spPr>
        <p:txBody>
          <a:bodyPr>
            <a:normAutofit/>
          </a:bodyPr>
          <a:lstStyle/>
          <a:p>
            <a:pPr>
              <a:spcAft>
                <a:spcPts val="1200"/>
              </a:spcAft>
            </a:pPr>
            <a:r>
              <a:rPr lang="en-US" sz="4400" b="1" dirty="0">
                <a:latin typeface="Calibri" panose="020F0502020204030204" pitchFamily="34" charset="0"/>
                <a:cs typeface="Calibri" panose="020F0502020204030204" pitchFamily="34" charset="0"/>
              </a:rPr>
              <a:t>How did the first Christians “continue with the Lord”?</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Acts 2:42</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We should do these things with purpose of heart.</a:t>
            </a:r>
          </a:p>
        </p:txBody>
      </p:sp>
      <p:pic>
        <p:nvPicPr>
          <p:cNvPr id="4" name="Picture 3">
            <a:extLst>
              <a:ext uri="{FF2B5EF4-FFF2-40B4-BE49-F238E27FC236}">
                <a16:creationId xmlns:a16="http://schemas.microsoft.com/office/drawing/2014/main" id="{961C9FB9-0A14-DC49-A97D-69710F09407F}"/>
              </a:ext>
            </a:extLst>
          </p:cNvPr>
          <p:cNvPicPr>
            <a:picLocks noChangeAspect="1"/>
          </p:cNvPicPr>
          <p:nvPr/>
        </p:nvPicPr>
        <p:blipFill rotWithShape="1">
          <a:blip r:embed="rId2"/>
          <a:srcRect l="16638" r="25977" b="-1"/>
          <a:stretch/>
        </p:blipFill>
        <p:spPr>
          <a:xfrm flipH="1">
            <a:off x="0" y="0"/>
            <a:ext cx="3544031" cy="6857999"/>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4159375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17672-FFE1-E14F-A4D2-728E6094BB2E}"/>
              </a:ext>
            </a:extLst>
          </p:cNvPr>
          <p:cNvSpPr>
            <a:spLocks noGrp="1"/>
          </p:cNvSpPr>
          <p:nvPr>
            <p:ph type="ctrTitle"/>
          </p:nvPr>
        </p:nvSpPr>
        <p:spPr>
          <a:xfrm>
            <a:off x="2960176" y="305530"/>
            <a:ext cx="6183824" cy="1583232"/>
          </a:xfrm>
        </p:spPr>
        <p:txBody>
          <a:bodyPr anchor="ctr">
            <a:normAutofit/>
          </a:bodyPr>
          <a:lstStyle/>
          <a:p>
            <a:r>
              <a:rPr lang="en-US" sz="5500" b="1" dirty="0">
                <a:latin typeface="Calibri" panose="020F0502020204030204" pitchFamily="34" charset="0"/>
                <a:cs typeface="Calibri" panose="020F0502020204030204" pitchFamily="34" charset="0"/>
              </a:rPr>
              <a:t>“Purpose of Heart”</a:t>
            </a:r>
          </a:p>
        </p:txBody>
      </p:sp>
      <p:sp>
        <p:nvSpPr>
          <p:cNvPr id="3" name="Subtitle 2">
            <a:extLst>
              <a:ext uri="{FF2B5EF4-FFF2-40B4-BE49-F238E27FC236}">
                <a16:creationId xmlns:a16="http://schemas.microsoft.com/office/drawing/2014/main" id="{4B16C2B4-E751-9446-BCED-2743116C60B8}"/>
              </a:ext>
            </a:extLst>
          </p:cNvPr>
          <p:cNvSpPr>
            <a:spLocks noGrp="1"/>
          </p:cNvSpPr>
          <p:nvPr>
            <p:ph type="subTitle" idx="1"/>
          </p:nvPr>
        </p:nvSpPr>
        <p:spPr>
          <a:xfrm>
            <a:off x="3717561" y="2247254"/>
            <a:ext cx="5051685" cy="4303448"/>
          </a:xfrm>
        </p:spPr>
        <p:txBody>
          <a:bodyPr>
            <a:normAutofit/>
          </a:bodyPr>
          <a:lstStyle/>
          <a:p>
            <a:pPr>
              <a:spcAft>
                <a:spcPts val="1200"/>
              </a:spcAft>
            </a:pPr>
            <a:r>
              <a:rPr lang="en-US" sz="4200" b="1" dirty="0">
                <a:latin typeface="Calibri" panose="020F0502020204030204" pitchFamily="34" charset="0"/>
                <a:cs typeface="Calibri" panose="020F0502020204030204" pitchFamily="34" charset="0"/>
              </a:rPr>
              <a:t>Giving should be with “purpose of heart.”</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1 Corinthians 16:1-2</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2 Corinthians 9:7</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2 Corinthians 8:12</a:t>
            </a:r>
          </a:p>
        </p:txBody>
      </p:sp>
      <p:pic>
        <p:nvPicPr>
          <p:cNvPr id="4" name="Picture 3">
            <a:extLst>
              <a:ext uri="{FF2B5EF4-FFF2-40B4-BE49-F238E27FC236}">
                <a16:creationId xmlns:a16="http://schemas.microsoft.com/office/drawing/2014/main" id="{961C9FB9-0A14-DC49-A97D-69710F09407F}"/>
              </a:ext>
            </a:extLst>
          </p:cNvPr>
          <p:cNvPicPr>
            <a:picLocks noChangeAspect="1"/>
          </p:cNvPicPr>
          <p:nvPr/>
        </p:nvPicPr>
        <p:blipFill rotWithShape="1">
          <a:blip r:embed="rId2"/>
          <a:srcRect l="16638" r="25977" b="-1"/>
          <a:stretch/>
        </p:blipFill>
        <p:spPr>
          <a:xfrm flipH="1">
            <a:off x="0" y="0"/>
            <a:ext cx="3544031" cy="6857999"/>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762445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17672-FFE1-E14F-A4D2-728E6094BB2E}"/>
              </a:ext>
            </a:extLst>
          </p:cNvPr>
          <p:cNvSpPr>
            <a:spLocks noGrp="1"/>
          </p:cNvSpPr>
          <p:nvPr>
            <p:ph type="ctrTitle"/>
          </p:nvPr>
        </p:nvSpPr>
        <p:spPr>
          <a:xfrm>
            <a:off x="2960176" y="305530"/>
            <a:ext cx="6183824" cy="1583232"/>
          </a:xfrm>
        </p:spPr>
        <p:txBody>
          <a:bodyPr anchor="ctr">
            <a:normAutofit/>
          </a:bodyPr>
          <a:lstStyle/>
          <a:p>
            <a:r>
              <a:rPr lang="en-US" sz="5500" b="1" dirty="0">
                <a:latin typeface="Calibri" panose="020F0502020204030204" pitchFamily="34" charset="0"/>
                <a:cs typeface="Calibri" panose="020F0502020204030204" pitchFamily="34" charset="0"/>
              </a:rPr>
              <a:t>“Purpose of Heart”</a:t>
            </a:r>
          </a:p>
        </p:txBody>
      </p:sp>
      <p:sp>
        <p:nvSpPr>
          <p:cNvPr id="3" name="Subtitle 2">
            <a:extLst>
              <a:ext uri="{FF2B5EF4-FFF2-40B4-BE49-F238E27FC236}">
                <a16:creationId xmlns:a16="http://schemas.microsoft.com/office/drawing/2014/main" id="{4B16C2B4-E751-9446-BCED-2743116C60B8}"/>
              </a:ext>
            </a:extLst>
          </p:cNvPr>
          <p:cNvSpPr>
            <a:spLocks noGrp="1"/>
          </p:cNvSpPr>
          <p:nvPr>
            <p:ph type="subTitle" idx="1"/>
          </p:nvPr>
        </p:nvSpPr>
        <p:spPr>
          <a:xfrm>
            <a:off x="3717561" y="2247254"/>
            <a:ext cx="5051685" cy="4303448"/>
          </a:xfrm>
        </p:spPr>
        <p:txBody>
          <a:bodyPr>
            <a:normAutofit/>
          </a:bodyPr>
          <a:lstStyle/>
          <a:p>
            <a:pPr>
              <a:spcAft>
                <a:spcPts val="1200"/>
              </a:spcAft>
            </a:pPr>
            <a:r>
              <a:rPr lang="en-US" sz="4200" b="1" dirty="0">
                <a:latin typeface="Calibri" panose="020F0502020204030204" pitchFamily="34" charset="0"/>
                <a:cs typeface="Calibri" panose="020F0502020204030204" pitchFamily="34" charset="0"/>
              </a:rPr>
              <a:t>Holiness should be with “purpose of heart.”</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Daniel 1:8</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2 Corinthians 6:17</a:t>
            </a:r>
          </a:p>
        </p:txBody>
      </p:sp>
      <p:pic>
        <p:nvPicPr>
          <p:cNvPr id="4" name="Picture 3">
            <a:extLst>
              <a:ext uri="{FF2B5EF4-FFF2-40B4-BE49-F238E27FC236}">
                <a16:creationId xmlns:a16="http://schemas.microsoft.com/office/drawing/2014/main" id="{961C9FB9-0A14-DC49-A97D-69710F09407F}"/>
              </a:ext>
            </a:extLst>
          </p:cNvPr>
          <p:cNvPicPr>
            <a:picLocks noChangeAspect="1"/>
          </p:cNvPicPr>
          <p:nvPr/>
        </p:nvPicPr>
        <p:blipFill rotWithShape="1">
          <a:blip r:embed="rId2"/>
          <a:srcRect l="16638" r="25977" b="-1"/>
          <a:stretch/>
        </p:blipFill>
        <p:spPr>
          <a:xfrm flipH="1">
            <a:off x="0" y="0"/>
            <a:ext cx="3544031" cy="6857999"/>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76452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17672-FFE1-E14F-A4D2-728E6094BB2E}"/>
              </a:ext>
            </a:extLst>
          </p:cNvPr>
          <p:cNvSpPr>
            <a:spLocks noGrp="1"/>
          </p:cNvSpPr>
          <p:nvPr>
            <p:ph type="ctrTitle"/>
          </p:nvPr>
        </p:nvSpPr>
        <p:spPr>
          <a:xfrm>
            <a:off x="2960176" y="305530"/>
            <a:ext cx="6183824" cy="1583232"/>
          </a:xfrm>
        </p:spPr>
        <p:txBody>
          <a:bodyPr anchor="ctr">
            <a:normAutofit/>
          </a:bodyPr>
          <a:lstStyle/>
          <a:p>
            <a:r>
              <a:rPr lang="en-US" sz="5500" b="1" dirty="0">
                <a:latin typeface="Calibri" panose="020F0502020204030204" pitchFamily="34" charset="0"/>
                <a:cs typeface="Calibri" panose="020F0502020204030204" pitchFamily="34" charset="0"/>
              </a:rPr>
              <a:t>“Purpose of Heart”</a:t>
            </a:r>
          </a:p>
        </p:txBody>
      </p:sp>
      <p:sp>
        <p:nvSpPr>
          <p:cNvPr id="3" name="Subtitle 2">
            <a:extLst>
              <a:ext uri="{FF2B5EF4-FFF2-40B4-BE49-F238E27FC236}">
                <a16:creationId xmlns:a16="http://schemas.microsoft.com/office/drawing/2014/main" id="{4B16C2B4-E751-9446-BCED-2743116C60B8}"/>
              </a:ext>
            </a:extLst>
          </p:cNvPr>
          <p:cNvSpPr>
            <a:spLocks noGrp="1"/>
          </p:cNvSpPr>
          <p:nvPr>
            <p:ph type="subTitle" idx="1"/>
          </p:nvPr>
        </p:nvSpPr>
        <p:spPr>
          <a:xfrm>
            <a:off x="3518116" y="1952785"/>
            <a:ext cx="5331417" cy="4587499"/>
          </a:xfrm>
        </p:spPr>
        <p:txBody>
          <a:bodyPr>
            <a:normAutofit/>
          </a:bodyPr>
          <a:lstStyle/>
          <a:p>
            <a:pPr>
              <a:spcAft>
                <a:spcPts val="1200"/>
              </a:spcAft>
            </a:pPr>
            <a:r>
              <a:rPr lang="en-US" sz="4200" b="1" dirty="0">
                <a:latin typeface="Calibri" panose="020F0502020204030204" pitchFamily="34" charset="0"/>
                <a:cs typeface="Calibri" panose="020F0502020204030204" pitchFamily="34" charset="0"/>
              </a:rPr>
              <a:t>“Purpose of heart” requires. . .</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Faith (Heb. 11:6)</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Repentance (Acts 3:19)</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Transformation (Rom. 12:1-2)</a:t>
            </a:r>
          </a:p>
          <a:p>
            <a:pPr marL="571500" indent="-571500">
              <a:buFont typeface="Arial" panose="020B0604020202020204" pitchFamily="34" charset="0"/>
              <a:buChar char="•"/>
            </a:pPr>
            <a:r>
              <a:rPr lang="en-US" sz="3600" b="1" dirty="0">
                <a:latin typeface="Calibri" panose="020F0502020204030204" pitchFamily="34" charset="0"/>
                <a:cs typeface="Calibri" panose="020F0502020204030204" pitchFamily="34" charset="0"/>
              </a:rPr>
              <a:t>New Birth (Rom. 6:3-4)</a:t>
            </a:r>
          </a:p>
        </p:txBody>
      </p:sp>
      <p:pic>
        <p:nvPicPr>
          <p:cNvPr id="4" name="Picture 3">
            <a:extLst>
              <a:ext uri="{FF2B5EF4-FFF2-40B4-BE49-F238E27FC236}">
                <a16:creationId xmlns:a16="http://schemas.microsoft.com/office/drawing/2014/main" id="{961C9FB9-0A14-DC49-A97D-69710F09407F}"/>
              </a:ext>
            </a:extLst>
          </p:cNvPr>
          <p:cNvPicPr>
            <a:picLocks noChangeAspect="1"/>
          </p:cNvPicPr>
          <p:nvPr/>
        </p:nvPicPr>
        <p:blipFill rotWithShape="1">
          <a:blip r:embed="rId2"/>
          <a:srcRect l="16638" r="25977" b="-1"/>
          <a:stretch/>
        </p:blipFill>
        <p:spPr>
          <a:xfrm flipH="1">
            <a:off x="0" y="0"/>
            <a:ext cx="3544031" cy="6857999"/>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520619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TotalTime>
  <Words>189</Words>
  <Application>Microsoft Macintosh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Acts 11:22-23</vt:lpstr>
      <vt:lpstr>“Purpose of Heart”</vt:lpstr>
      <vt:lpstr>“Purpose of Heart”</vt:lpstr>
      <vt:lpstr>“Purpose of Heart”</vt:lpstr>
      <vt:lpstr>“Purpose of Heart”</vt:lpstr>
      <vt:lpstr>“Purpose of Heart”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11:22-23</dc:title>
  <dc:creator>Kyle Pope</dc:creator>
  <cp:lastModifiedBy>Kyle Pope</cp:lastModifiedBy>
  <cp:revision>6</cp:revision>
  <dcterms:created xsi:type="dcterms:W3CDTF">2022-06-11T20:21:29Z</dcterms:created>
  <dcterms:modified xsi:type="dcterms:W3CDTF">2022-06-14T00:57:49Z</dcterms:modified>
</cp:coreProperties>
</file>