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97"/>
  </p:normalViewPr>
  <p:slideViewPr>
    <p:cSldViewPr snapToGrid="0" snapToObjects="1">
      <p:cViewPr varScale="1">
        <p:scale>
          <a:sx n="85" d="100"/>
          <a:sy n="85" d="100"/>
        </p:scale>
        <p:origin x="133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962CE8-F1D1-B645-B45F-9D4F0EB103C5}" type="datetimeFigureOut">
              <a:rPr lang="en-US" smtClean="0"/>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231983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62CE8-F1D1-B645-B45F-9D4F0EB103C5}" type="datetimeFigureOut">
              <a:rPr lang="en-US" smtClean="0"/>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362421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62CE8-F1D1-B645-B45F-9D4F0EB103C5}" type="datetimeFigureOut">
              <a:rPr lang="en-US" smtClean="0"/>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355407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962CE8-F1D1-B645-B45F-9D4F0EB103C5}" type="datetimeFigureOut">
              <a:rPr lang="en-US" smtClean="0"/>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986853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962CE8-F1D1-B645-B45F-9D4F0EB103C5}" type="datetimeFigureOut">
              <a:rPr lang="en-US" smtClean="0"/>
              <a:t>6/13/22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292420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962CE8-F1D1-B645-B45F-9D4F0EB103C5}" type="datetimeFigureOut">
              <a:rPr lang="en-US" smtClean="0"/>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4004120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962CE8-F1D1-B645-B45F-9D4F0EB103C5}" type="datetimeFigureOut">
              <a:rPr lang="en-US" smtClean="0"/>
              <a:t>6/13/22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159683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962CE8-F1D1-B645-B45F-9D4F0EB103C5}" type="datetimeFigureOut">
              <a:rPr lang="en-US" smtClean="0"/>
              <a:t>6/13/22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249681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62CE8-F1D1-B645-B45F-9D4F0EB103C5}" type="datetimeFigureOut">
              <a:rPr lang="en-US" smtClean="0"/>
              <a:t>6/13/22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317328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62CE8-F1D1-B645-B45F-9D4F0EB103C5}" type="datetimeFigureOut">
              <a:rPr lang="en-US" smtClean="0"/>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38523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6962CE8-F1D1-B645-B45F-9D4F0EB103C5}" type="datetimeFigureOut">
              <a:rPr lang="en-US" smtClean="0"/>
              <a:t>6/13/22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F649D-7A24-B748-997C-1BB93D56BD65}" type="slidenum">
              <a:rPr lang="en-US" smtClean="0"/>
              <a:t>‹#›</a:t>
            </a:fld>
            <a:endParaRPr lang="en-US"/>
          </a:p>
        </p:txBody>
      </p:sp>
    </p:spTree>
    <p:extLst>
      <p:ext uri="{BB962C8B-B14F-4D97-AF65-F5344CB8AC3E}">
        <p14:creationId xmlns:p14="http://schemas.microsoft.com/office/powerpoint/2010/main" val="1578000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62CE8-F1D1-B645-B45F-9D4F0EB103C5}" type="datetimeFigureOut">
              <a:rPr lang="en-US" smtClean="0"/>
              <a:t>6/13/22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F649D-7A24-B748-997C-1BB93D56BD65}" type="slidenum">
              <a:rPr lang="en-US" smtClean="0"/>
              <a:t>‹#›</a:t>
            </a:fld>
            <a:endParaRPr lang="en-US"/>
          </a:p>
        </p:txBody>
      </p:sp>
    </p:spTree>
    <p:extLst>
      <p:ext uri="{BB962C8B-B14F-4D97-AF65-F5344CB8AC3E}">
        <p14:creationId xmlns:p14="http://schemas.microsoft.com/office/powerpoint/2010/main" val="3985881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3717561" y="305530"/>
            <a:ext cx="5006713" cy="1583232"/>
          </a:xfrm>
        </p:spPr>
        <p:txBody>
          <a:bodyPr anchor="ctr">
            <a:normAutofit/>
          </a:bodyPr>
          <a:lstStyle/>
          <a:p>
            <a:r>
              <a:rPr lang="en-US" sz="6600" b="1" dirty="0">
                <a:latin typeface="Calibri" panose="020F0502020204030204" pitchFamily="34" charset="0"/>
                <a:cs typeface="Calibri" panose="020F0502020204030204" pitchFamily="34" charset="0"/>
              </a:rPr>
              <a:t>Acts 11:22-23</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717561" y="2143592"/>
            <a:ext cx="5051685" cy="4407109"/>
          </a:xfrm>
        </p:spPr>
        <p:txBody>
          <a:bodyPr>
            <a:normAutofit/>
          </a:bodyPr>
          <a:lstStyle/>
          <a:p>
            <a:pPr algn="l"/>
            <a:r>
              <a:rPr lang="en-US" sz="3000" b="1" dirty="0">
                <a:latin typeface="Calibri" panose="020F0502020204030204" pitchFamily="34" charset="0"/>
                <a:cs typeface="Calibri" panose="020F0502020204030204" pitchFamily="34" charset="0"/>
              </a:rPr>
              <a:t>“Then news of these things came to the ears of the church in Jerusalem, and they sent out Barnabas to go as far as Antioch. When he came and had seen the grace of God, he was glad, and encouraged them all that with purpose of heart they should continue with the Lord” (NKJV).</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29389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2960176" y="305530"/>
            <a:ext cx="6183824" cy="1583232"/>
          </a:xfrm>
        </p:spPr>
        <p:txBody>
          <a:bodyPr anchor="ctr">
            <a:normAutofit/>
          </a:bodyPr>
          <a:lstStyle/>
          <a:p>
            <a:r>
              <a:rPr lang="en-US" sz="5500" b="1" dirty="0">
                <a:latin typeface="Calibri" panose="020F0502020204030204" pitchFamily="34" charset="0"/>
                <a:cs typeface="Calibri" panose="020F0502020204030204" pitchFamily="34" charset="0"/>
              </a:rPr>
              <a:t>“Purpose of Heart”</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717561" y="2355742"/>
            <a:ext cx="5051685" cy="4194960"/>
          </a:xfrm>
        </p:spPr>
        <p:txBody>
          <a:bodyPr>
            <a:normAutofit/>
          </a:bodyPr>
          <a:lstStyle/>
          <a:p>
            <a:pPr>
              <a:spcAft>
                <a:spcPts val="1200"/>
              </a:spcAft>
            </a:pPr>
            <a:r>
              <a:rPr lang="en-US" sz="4400" b="1" dirty="0">
                <a:latin typeface="Calibri" panose="020F0502020204030204" pitchFamily="34" charset="0"/>
                <a:cs typeface="Calibri" panose="020F0502020204030204" pitchFamily="34" charset="0"/>
              </a:rPr>
              <a:t>God acts with “purpose of heart.”</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Romans 8:28</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Ephesians 3:9-11</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146891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2960176" y="305530"/>
            <a:ext cx="6183824" cy="1583232"/>
          </a:xfrm>
        </p:spPr>
        <p:txBody>
          <a:bodyPr anchor="ctr">
            <a:normAutofit/>
          </a:bodyPr>
          <a:lstStyle/>
          <a:p>
            <a:r>
              <a:rPr lang="en-US" sz="5500" b="1" dirty="0">
                <a:latin typeface="Calibri" panose="020F0502020204030204" pitchFamily="34" charset="0"/>
                <a:cs typeface="Calibri" panose="020F0502020204030204" pitchFamily="34" charset="0"/>
              </a:rPr>
              <a:t>“Purpose of Heart”</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717561" y="2076773"/>
            <a:ext cx="5051685" cy="4473929"/>
          </a:xfrm>
        </p:spPr>
        <p:txBody>
          <a:bodyPr>
            <a:normAutofit/>
          </a:bodyPr>
          <a:lstStyle/>
          <a:p>
            <a:pPr>
              <a:spcAft>
                <a:spcPts val="1200"/>
              </a:spcAft>
            </a:pPr>
            <a:r>
              <a:rPr lang="en-US" sz="4400" b="1" dirty="0">
                <a:latin typeface="Calibri" panose="020F0502020204030204" pitchFamily="34" charset="0"/>
                <a:cs typeface="Calibri" panose="020F0502020204030204" pitchFamily="34" charset="0"/>
              </a:rPr>
              <a:t>How did the first Christians “continue with the Lord”?</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Acts 2:42</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We should do these things with purpose of heart.</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4159375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2960176" y="305530"/>
            <a:ext cx="6183824" cy="1583232"/>
          </a:xfrm>
        </p:spPr>
        <p:txBody>
          <a:bodyPr anchor="ctr">
            <a:normAutofit/>
          </a:bodyPr>
          <a:lstStyle/>
          <a:p>
            <a:r>
              <a:rPr lang="en-US" sz="5500" b="1" dirty="0">
                <a:latin typeface="Calibri" panose="020F0502020204030204" pitchFamily="34" charset="0"/>
                <a:cs typeface="Calibri" panose="020F0502020204030204" pitchFamily="34" charset="0"/>
              </a:rPr>
              <a:t>“Purpose of Heart”</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717561" y="2247254"/>
            <a:ext cx="5051685" cy="4303448"/>
          </a:xfrm>
        </p:spPr>
        <p:txBody>
          <a:bodyPr>
            <a:normAutofit/>
          </a:bodyPr>
          <a:lstStyle/>
          <a:p>
            <a:pPr>
              <a:spcAft>
                <a:spcPts val="1200"/>
              </a:spcAft>
            </a:pPr>
            <a:r>
              <a:rPr lang="en-US" sz="4200" b="1" dirty="0">
                <a:latin typeface="Calibri" panose="020F0502020204030204" pitchFamily="34" charset="0"/>
                <a:cs typeface="Calibri" panose="020F0502020204030204" pitchFamily="34" charset="0"/>
              </a:rPr>
              <a:t>Giving should be with “purpose of heart.”</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1 Corinthians 16:1-2</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2 Corinthians 9:7</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2 Corinthians 8:12</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762445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2960176" y="305530"/>
            <a:ext cx="6183824" cy="1583232"/>
          </a:xfrm>
        </p:spPr>
        <p:txBody>
          <a:bodyPr anchor="ctr">
            <a:normAutofit/>
          </a:bodyPr>
          <a:lstStyle/>
          <a:p>
            <a:r>
              <a:rPr lang="en-US" sz="5500" b="1" dirty="0">
                <a:latin typeface="Calibri" panose="020F0502020204030204" pitchFamily="34" charset="0"/>
                <a:cs typeface="Calibri" panose="020F0502020204030204" pitchFamily="34" charset="0"/>
              </a:rPr>
              <a:t>“Purpose of Heart”</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717561" y="2247254"/>
            <a:ext cx="5051685" cy="4303448"/>
          </a:xfrm>
        </p:spPr>
        <p:txBody>
          <a:bodyPr>
            <a:normAutofit/>
          </a:bodyPr>
          <a:lstStyle/>
          <a:p>
            <a:pPr>
              <a:spcAft>
                <a:spcPts val="1200"/>
              </a:spcAft>
            </a:pPr>
            <a:r>
              <a:rPr lang="en-US" sz="4200" b="1" dirty="0">
                <a:latin typeface="Calibri" panose="020F0502020204030204" pitchFamily="34" charset="0"/>
                <a:cs typeface="Calibri" panose="020F0502020204030204" pitchFamily="34" charset="0"/>
              </a:rPr>
              <a:t>Holiness should be with “purpose of heart.”</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Daniel 1:8</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2 Corinthians 6:17</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76452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17672-FFE1-E14F-A4D2-728E6094BB2E}"/>
              </a:ext>
            </a:extLst>
          </p:cNvPr>
          <p:cNvSpPr>
            <a:spLocks noGrp="1"/>
          </p:cNvSpPr>
          <p:nvPr>
            <p:ph type="ctrTitle"/>
          </p:nvPr>
        </p:nvSpPr>
        <p:spPr>
          <a:xfrm>
            <a:off x="2960176" y="305530"/>
            <a:ext cx="6183824" cy="1583232"/>
          </a:xfrm>
        </p:spPr>
        <p:txBody>
          <a:bodyPr anchor="ctr">
            <a:normAutofit/>
          </a:bodyPr>
          <a:lstStyle/>
          <a:p>
            <a:r>
              <a:rPr lang="en-US" sz="5500" b="1" dirty="0">
                <a:latin typeface="Calibri" panose="020F0502020204030204" pitchFamily="34" charset="0"/>
                <a:cs typeface="Calibri" panose="020F0502020204030204" pitchFamily="34" charset="0"/>
              </a:rPr>
              <a:t>“Purpose of Heart”</a:t>
            </a:r>
          </a:p>
        </p:txBody>
      </p:sp>
      <p:sp>
        <p:nvSpPr>
          <p:cNvPr id="3" name="Subtitle 2">
            <a:extLst>
              <a:ext uri="{FF2B5EF4-FFF2-40B4-BE49-F238E27FC236}">
                <a16:creationId xmlns:a16="http://schemas.microsoft.com/office/drawing/2014/main" id="{4B16C2B4-E751-9446-BCED-2743116C60B8}"/>
              </a:ext>
            </a:extLst>
          </p:cNvPr>
          <p:cNvSpPr>
            <a:spLocks noGrp="1"/>
          </p:cNvSpPr>
          <p:nvPr>
            <p:ph type="subTitle" idx="1"/>
          </p:nvPr>
        </p:nvSpPr>
        <p:spPr>
          <a:xfrm>
            <a:off x="3518116" y="1952785"/>
            <a:ext cx="5331417" cy="4587499"/>
          </a:xfrm>
        </p:spPr>
        <p:txBody>
          <a:bodyPr>
            <a:normAutofit/>
          </a:bodyPr>
          <a:lstStyle/>
          <a:p>
            <a:pPr>
              <a:spcAft>
                <a:spcPts val="1200"/>
              </a:spcAft>
            </a:pPr>
            <a:r>
              <a:rPr lang="en-US" sz="4200" b="1" dirty="0">
                <a:latin typeface="Calibri" panose="020F0502020204030204" pitchFamily="34" charset="0"/>
                <a:cs typeface="Calibri" panose="020F0502020204030204" pitchFamily="34" charset="0"/>
              </a:rPr>
              <a:t>“Purpose of heart” requires. . .</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Faith (Heb. 11:6)</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Repentance (Acts 3:19)</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Transformation (Rom. 12:1-2)</a:t>
            </a:r>
          </a:p>
          <a:p>
            <a:pPr marL="571500" indent="-571500">
              <a:buFont typeface="Arial" panose="020B0604020202020204" pitchFamily="34" charset="0"/>
              <a:buChar char="•"/>
            </a:pPr>
            <a:r>
              <a:rPr lang="en-US" sz="3600" b="1" dirty="0">
                <a:latin typeface="Calibri" panose="020F0502020204030204" pitchFamily="34" charset="0"/>
                <a:cs typeface="Calibri" panose="020F0502020204030204" pitchFamily="34" charset="0"/>
              </a:rPr>
              <a:t>New Birth (Rom. 6:3-4)</a:t>
            </a:r>
          </a:p>
        </p:txBody>
      </p:sp>
      <p:pic>
        <p:nvPicPr>
          <p:cNvPr id="4" name="Picture 3">
            <a:extLst>
              <a:ext uri="{FF2B5EF4-FFF2-40B4-BE49-F238E27FC236}">
                <a16:creationId xmlns:a16="http://schemas.microsoft.com/office/drawing/2014/main" id="{961C9FB9-0A14-DC49-A97D-69710F09407F}"/>
              </a:ext>
            </a:extLst>
          </p:cNvPr>
          <p:cNvPicPr>
            <a:picLocks noChangeAspect="1"/>
          </p:cNvPicPr>
          <p:nvPr/>
        </p:nvPicPr>
        <p:blipFill rotWithShape="1">
          <a:blip r:embed="rId2"/>
          <a:srcRect l="16638" r="25977" b="-1"/>
          <a:stretch/>
        </p:blipFill>
        <p:spPr>
          <a:xfrm flipH="1">
            <a:off x="0" y="0"/>
            <a:ext cx="3544031" cy="6857999"/>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52061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189</Words>
  <Application>Microsoft Macintosh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Acts 11:22-23</vt:lpstr>
      <vt:lpstr>“Purpose of Heart”</vt:lpstr>
      <vt:lpstr>“Purpose of Heart”</vt:lpstr>
      <vt:lpstr>“Purpose of Heart”</vt:lpstr>
      <vt:lpstr>“Purpose of Heart”</vt:lpstr>
      <vt:lpstr>“Purpose of Heart”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11:22-23</dc:title>
  <dc:creator>Kyle Pope</dc:creator>
  <cp:lastModifiedBy>Kyle Pope</cp:lastModifiedBy>
  <cp:revision>6</cp:revision>
  <dcterms:created xsi:type="dcterms:W3CDTF">2022-06-11T20:21:29Z</dcterms:created>
  <dcterms:modified xsi:type="dcterms:W3CDTF">2022-06-14T00:57:49Z</dcterms:modified>
</cp:coreProperties>
</file>