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56" r:id="rId6"/>
    <p:sldId id="261" r:id="rId7"/>
    <p:sldId id="262" r:id="rId8"/>
    <p:sldId id="301" r:id="rId9"/>
    <p:sldId id="269" r:id="rId10"/>
    <p:sldId id="270" r:id="rId11"/>
    <p:sldId id="271" r:id="rId12"/>
    <p:sldId id="263" r:id="rId13"/>
    <p:sldId id="272" r:id="rId14"/>
    <p:sldId id="273" r:id="rId15"/>
    <p:sldId id="274" r:id="rId16"/>
    <p:sldId id="275" r:id="rId17"/>
    <p:sldId id="276" r:id="rId18"/>
    <p:sldId id="277" r:id="rId19"/>
    <p:sldId id="264" r:id="rId20"/>
    <p:sldId id="278" r:id="rId21"/>
    <p:sldId id="279" r:id="rId22"/>
    <p:sldId id="280" r:id="rId23"/>
    <p:sldId id="281" r:id="rId24"/>
    <p:sldId id="282" r:id="rId25"/>
    <p:sldId id="283" r:id="rId26"/>
    <p:sldId id="284" r:id="rId27"/>
    <p:sldId id="285" r:id="rId28"/>
    <p:sldId id="286" r:id="rId29"/>
    <p:sldId id="265" r:id="rId30"/>
    <p:sldId id="287" r:id="rId31"/>
    <p:sldId id="288" r:id="rId32"/>
    <p:sldId id="289" r:id="rId33"/>
    <p:sldId id="290" r:id="rId34"/>
    <p:sldId id="291" r:id="rId35"/>
    <p:sldId id="292" r:id="rId36"/>
    <p:sldId id="266" r:id="rId37"/>
    <p:sldId id="293" r:id="rId38"/>
    <p:sldId id="294" r:id="rId39"/>
    <p:sldId id="295" r:id="rId40"/>
    <p:sldId id="296" r:id="rId41"/>
    <p:sldId id="297" r:id="rId42"/>
    <p:sldId id="298" r:id="rId43"/>
    <p:sldId id="300" r:id="rId44"/>
    <p:sldId id="299"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244886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153870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329466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348688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281072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3167732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245390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254719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107042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355063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9372730-9C15-B049-A4C5-7DB8E94431BF}" type="datetimeFigureOut">
              <a:rPr lang="en-US" smtClean="0"/>
              <a:t>8/1/22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DB436C9-29BD-E041-B273-D618BF9A9664}" type="slidenum">
              <a:rPr lang="en-US" smtClean="0"/>
              <a:t>‹#›</a:t>
            </a:fld>
            <a:endParaRPr lang="en-US"/>
          </a:p>
        </p:txBody>
      </p:sp>
    </p:spTree>
    <p:extLst>
      <p:ext uri="{BB962C8B-B14F-4D97-AF65-F5344CB8AC3E}">
        <p14:creationId xmlns:p14="http://schemas.microsoft.com/office/powerpoint/2010/main" val="310534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5C29414-E9B9-4649-9CA9-21C7902A0B85}"/>
              </a:ext>
            </a:extLst>
          </p:cNvPr>
          <p:cNvGrpSpPr/>
          <p:nvPr userDrawn="1"/>
        </p:nvGrpSpPr>
        <p:grpSpPr>
          <a:xfrm>
            <a:off x="-1" y="1423979"/>
            <a:ext cx="9144001" cy="5434021"/>
            <a:chOff x="-1" y="1423979"/>
            <a:chExt cx="9144001" cy="5434021"/>
          </a:xfrm>
        </p:grpSpPr>
        <p:pic>
          <p:nvPicPr>
            <p:cNvPr id="8" name="Picture 7" descr="Plant on a board">
              <a:extLst>
                <a:ext uri="{FF2B5EF4-FFF2-40B4-BE49-F238E27FC236}">
                  <a16:creationId xmlns:a16="http://schemas.microsoft.com/office/drawing/2014/main" id="{E24C3171-42B0-3E4B-B8C3-662AF4E12FCC}"/>
                </a:ext>
              </a:extLst>
            </p:cNvPr>
            <p:cNvPicPr>
              <a:picLocks noChangeAspect="1"/>
            </p:cNvPicPr>
            <p:nvPr/>
          </p:nvPicPr>
          <p:blipFill rotWithShape="1">
            <a:blip r:embed="rId13"/>
            <a:srcRect l="9833" b="15656"/>
            <a:stretch/>
          </p:blipFill>
          <p:spPr>
            <a:xfrm>
              <a:off x="-1" y="1423979"/>
              <a:ext cx="7950632" cy="5434021"/>
            </a:xfrm>
            <a:prstGeom prst="rect">
              <a:avLst/>
            </a:prstGeom>
          </p:spPr>
        </p:pic>
        <p:pic>
          <p:nvPicPr>
            <p:cNvPr id="9" name="Picture 8" descr="Plant on a board">
              <a:extLst>
                <a:ext uri="{FF2B5EF4-FFF2-40B4-BE49-F238E27FC236}">
                  <a16:creationId xmlns:a16="http://schemas.microsoft.com/office/drawing/2014/main" id="{9C0092C3-28A5-B941-8607-A3345411EA4E}"/>
                </a:ext>
              </a:extLst>
            </p:cNvPr>
            <p:cNvPicPr>
              <a:picLocks noChangeAspect="1"/>
            </p:cNvPicPr>
            <p:nvPr/>
          </p:nvPicPr>
          <p:blipFill rotWithShape="1">
            <a:blip r:embed="rId13"/>
            <a:srcRect l="46246" r="-1" b="15656"/>
            <a:stretch/>
          </p:blipFill>
          <p:spPr>
            <a:xfrm>
              <a:off x="3363131" y="1423979"/>
              <a:ext cx="5780869" cy="5434021"/>
            </a:xfrm>
            <a:prstGeom prst="rect">
              <a:avLst/>
            </a:prstGeom>
          </p:spPr>
        </p:pic>
        <p:pic>
          <p:nvPicPr>
            <p:cNvPr id="10" name="Picture 9">
              <a:extLst>
                <a:ext uri="{FF2B5EF4-FFF2-40B4-BE49-F238E27FC236}">
                  <a16:creationId xmlns:a16="http://schemas.microsoft.com/office/drawing/2014/main" id="{C05DD2EF-1891-0246-9ED5-E27EBFE87399}"/>
                </a:ext>
              </a:extLst>
            </p:cNvPr>
            <p:cNvPicPr>
              <a:picLocks noChangeAspect="1"/>
            </p:cNvPicPr>
            <p:nvPr/>
          </p:nvPicPr>
          <p:blipFill>
            <a:blip r:embed="rId14"/>
            <a:stretch>
              <a:fillRect/>
            </a:stretch>
          </p:blipFill>
          <p:spPr>
            <a:xfrm>
              <a:off x="6604000" y="3454400"/>
              <a:ext cx="2540000" cy="3403600"/>
            </a:xfrm>
            <a:prstGeom prst="rect">
              <a:avLst/>
            </a:prstGeom>
          </p:spPr>
        </p:pic>
      </p:grpSp>
      <p:sp>
        <p:nvSpPr>
          <p:cNvPr id="2" name="Title Placeholder 1"/>
          <p:cNvSpPr>
            <a:spLocks noGrp="1"/>
          </p:cNvSpPr>
          <p:nvPr>
            <p:ph type="title"/>
          </p:nvPr>
        </p:nvSpPr>
        <p:spPr>
          <a:xfrm>
            <a:off x="628650" y="299803"/>
            <a:ext cx="7886700" cy="94438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908092" y="1825625"/>
            <a:ext cx="5607258" cy="471008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7356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i="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3030A-F5B4-E440-90E3-9340382D3BD1}"/>
              </a:ext>
            </a:extLst>
          </p:cNvPr>
          <p:cNvSpPr>
            <a:spLocks noGrp="1"/>
          </p:cNvSpPr>
          <p:nvPr>
            <p:ph idx="1"/>
          </p:nvPr>
        </p:nvSpPr>
        <p:spPr/>
        <p:txBody>
          <a:bodyPr anchor="ctr"/>
          <a:lstStyle/>
          <a:p>
            <a:pPr algn="ctr"/>
            <a:r>
              <a:rPr lang="en-US" sz="3200" dirty="0"/>
              <a:t>June 24, 2022, Supreme Court</a:t>
            </a:r>
          </a:p>
          <a:p>
            <a:pPr algn="ctr"/>
            <a:r>
              <a:rPr lang="en-US" sz="3600" dirty="0"/>
              <a:t>Dobbs v. Jackson Women’s Health Organization</a:t>
            </a:r>
          </a:p>
          <a:p>
            <a:pPr algn="ctr"/>
            <a:r>
              <a:rPr lang="en-US" sz="3600" dirty="0"/>
              <a:t>Overturned</a:t>
            </a:r>
          </a:p>
          <a:p>
            <a:pPr marL="174625" indent="-174625" algn="ctr">
              <a:buFont typeface="Arial" panose="020B0604020202020204" pitchFamily="34" charset="0"/>
              <a:buChar char="•"/>
            </a:pPr>
            <a:r>
              <a:rPr lang="en-US" sz="3200" dirty="0"/>
              <a:t>Planned Parenthood v. Casey (1992) </a:t>
            </a:r>
          </a:p>
          <a:p>
            <a:pPr marL="174625" indent="-174625" algn="ctr">
              <a:buFont typeface="Arial" panose="020B0604020202020204" pitchFamily="34" charset="0"/>
              <a:buChar char="•"/>
            </a:pPr>
            <a:r>
              <a:rPr lang="en-US" sz="3200" dirty="0"/>
              <a:t>Roe v. Wade (1973)</a:t>
            </a:r>
          </a:p>
          <a:p>
            <a:pPr algn="ctr"/>
            <a:endParaRPr lang="en-US" sz="3600" dirty="0"/>
          </a:p>
        </p:txBody>
      </p:sp>
    </p:spTree>
    <p:extLst>
      <p:ext uri="{BB962C8B-B14F-4D97-AF65-F5344CB8AC3E}">
        <p14:creationId xmlns:p14="http://schemas.microsoft.com/office/powerpoint/2010/main" val="177680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710086"/>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600"/>
              </a:spcAft>
            </a:pPr>
            <a:r>
              <a:rPr lang="en-US" sz="4000" dirty="0"/>
              <a:t>Exodus 21:22-25 </a:t>
            </a:r>
          </a:p>
          <a:p>
            <a:pPr>
              <a:spcAft>
                <a:spcPts val="600"/>
              </a:spcAft>
            </a:pPr>
            <a:r>
              <a:rPr lang="en-US" sz="3200" dirty="0"/>
              <a:t>Some have mistranslated this “miscarriage” (RSV, NASB), literally “her children come out” (YLT; cf. KJV, ASV, NIV, NKJV, ESV) describing premature live birth.</a:t>
            </a:r>
          </a:p>
          <a:p>
            <a:pPr>
              <a:spcAft>
                <a:spcPts val="600"/>
              </a:spcAft>
            </a:pPr>
            <a:r>
              <a:rPr lang="en-US" sz="4000" dirty="0"/>
              <a:t>“Life for life” </a:t>
            </a:r>
          </a:p>
        </p:txBody>
      </p:sp>
    </p:spTree>
    <p:extLst>
      <p:ext uri="{BB962C8B-B14F-4D97-AF65-F5344CB8AC3E}">
        <p14:creationId xmlns:p14="http://schemas.microsoft.com/office/powerpoint/2010/main" val="377567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312277"/>
            <a:ext cx="5607258" cy="4710086"/>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600"/>
              </a:spcAft>
            </a:pPr>
            <a:r>
              <a:rPr lang="en-US" sz="4000" dirty="0"/>
              <a:t>The Bible’s teaching against murder and on the value of human life clearly condemn the  practice of abortion.</a:t>
            </a:r>
          </a:p>
        </p:txBody>
      </p:sp>
    </p:spTree>
    <p:extLst>
      <p:ext uri="{BB962C8B-B14F-4D97-AF65-F5344CB8AC3E}">
        <p14:creationId xmlns:p14="http://schemas.microsoft.com/office/powerpoint/2010/main" val="316345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37249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t>Is This Just a “Theological Issue”?</a:t>
            </a:r>
          </a:p>
        </p:txBody>
      </p:sp>
    </p:spTree>
    <p:extLst>
      <p:ext uri="{BB962C8B-B14F-4D97-AF65-F5344CB8AC3E}">
        <p14:creationId xmlns:p14="http://schemas.microsoft.com/office/powerpoint/2010/main" val="242037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3345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Dobbs v. Jackson—decision based upon theology rather than law?</a:t>
            </a:r>
          </a:p>
          <a:p>
            <a:r>
              <a:rPr lang="en-US" sz="3400" dirty="0"/>
              <a:t>God, Bible, soul, or theology never used in 213 pages</a:t>
            </a:r>
          </a:p>
          <a:p>
            <a:r>
              <a:rPr lang="en-US" sz="4000" dirty="0"/>
              <a:t>Issue is not one of theology but of life</a:t>
            </a:r>
          </a:p>
        </p:txBody>
      </p:sp>
    </p:spTree>
    <p:extLst>
      <p:ext uri="{BB962C8B-B14F-4D97-AF65-F5344CB8AC3E}">
        <p14:creationId xmlns:p14="http://schemas.microsoft.com/office/powerpoint/2010/main" val="181250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3345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t>“The word ‘person,’ as used in the Fourteenth Amendment, does not include the unborn” (Roe v. Wade).</a:t>
            </a:r>
          </a:p>
        </p:txBody>
      </p:sp>
    </p:spTree>
    <p:extLst>
      <p:ext uri="{BB962C8B-B14F-4D97-AF65-F5344CB8AC3E}">
        <p14:creationId xmlns:p14="http://schemas.microsoft.com/office/powerpoint/2010/main" val="303248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3345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400" dirty="0"/>
              <a:t>“A free negro of the African race, whose ancestors were brought to this country and sold as slaves, is not a ‘citizen’ within the meaning of the Constitution of the United States” (Dred Scott v. </a:t>
            </a:r>
            <a:r>
              <a:rPr lang="en-US" sz="3400" dirty="0" err="1"/>
              <a:t>Sandeford</a:t>
            </a:r>
            <a:r>
              <a:rPr lang="en-US" sz="3400" dirty="0"/>
              <a:t>, 1857).</a:t>
            </a:r>
          </a:p>
        </p:txBody>
      </p:sp>
    </p:spTree>
    <p:extLst>
      <p:ext uri="{BB962C8B-B14F-4D97-AF65-F5344CB8AC3E}">
        <p14:creationId xmlns:p14="http://schemas.microsoft.com/office/powerpoint/2010/main" val="390455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3345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400" dirty="0"/>
              <a:t>Unlike Roe, it at least considered them “persons” but. . .</a:t>
            </a:r>
          </a:p>
          <a:p>
            <a:r>
              <a:rPr lang="en-US" sz="3400" dirty="0"/>
              <a:t>“As persons whom it was morally lawfully to deal in as articles of property” (Dred Scott v. </a:t>
            </a:r>
            <a:r>
              <a:rPr lang="en-US" sz="3400" dirty="0" err="1"/>
              <a:t>Sandeford</a:t>
            </a:r>
            <a:r>
              <a:rPr lang="en-US" sz="3400" dirty="0"/>
              <a:t>, 1857).</a:t>
            </a:r>
          </a:p>
        </p:txBody>
      </p:sp>
    </p:spTree>
    <p:extLst>
      <p:ext uri="{BB962C8B-B14F-4D97-AF65-F5344CB8AC3E}">
        <p14:creationId xmlns:p14="http://schemas.microsoft.com/office/powerpoint/2010/main" val="1266423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3345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As a result of Roe v. Wade our country has now seen the sale of body parts of unborn children and the slaughter and dismemberment of millions of babies in the womb.</a:t>
            </a:r>
          </a:p>
          <a:p>
            <a:r>
              <a:rPr lang="en-US" sz="4000" dirty="0"/>
              <a:t>How could this happen?</a:t>
            </a:r>
          </a:p>
        </p:txBody>
      </p:sp>
    </p:spTree>
    <p:extLst>
      <p:ext uri="{BB962C8B-B14F-4D97-AF65-F5344CB8AC3E}">
        <p14:creationId xmlns:p14="http://schemas.microsoft.com/office/powerpoint/2010/main" val="369187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3345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Because our culture does not see these precious lives as “persons” but “property” to be used and thrown away as we choose.</a:t>
            </a:r>
            <a:endParaRPr lang="en-US" sz="4400" dirty="0"/>
          </a:p>
        </p:txBody>
      </p:sp>
    </p:spTree>
    <p:extLst>
      <p:ext uri="{BB962C8B-B14F-4D97-AF65-F5344CB8AC3E}">
        <p14:creationId xmlns:p14="http://schemas.microsoft.com/office/powerpoint/2010/main" val="51878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37249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t>Can Christians Support Abortion?</a:t>
            </a:r>
          </a:p>
        </p:txBody>
      </p:sp>
    </p:spTree>
    <p:extLst>
      <p:ext uri="{BB962C8B-B14F-4D97-AF65-F5344CB8AC3E}">
        <p14:creationId xmlns:p14="http://schemas.microsoft.com/office/powerpoint/2010/main" val="87507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3030A-F5B4-E440-90E3-9340382D3BD1}"/>
              </a:ext>
            </a:extLst>
          </p:cNvPr>
          <p:cNvSpPr>
            <a:spLocks noGrp="1"/>
          </p:cNvSpPr>
          <p:nvPr>
            <p:ph idx="1"/>
          </p:nvPr>
        </p:nvSpPr>
        <p:spPr/>
        <p:txBody>
          <a:bodyPr anchor="ctr"/>
          <a:lstStyle/>
          <a:p>
            <a:pPr algn="ctr"/>
            <a:r>
              <a:rPr lang="en-US" dirty="0"/>
              <a:t>Roe v. Wade (1973) </a:t>
            </a:r>
          </a:p>
          <a:p>
            <a:pPr algn="ctr"/>
            <a:r>
              <a:rPr lang="en-US" sz="3200" dirty="0"/>
              <a:t>Due process clause of the Fourteenth Amendment of inferred a “right of privacy” that granted to women the right of abortion with no restriction in the first trimester and only limited restrictions during the second and third trimesters.</a:t>
            </a:r>
          </a:p>
          <a:p>
            <a:pPr algn="ctr"/>
            <a:endParaRPr lang="en-US" sz="3600" dirty="0"/>
          </a:p>
        </p:txBody>
      </p:sp>
    </p:spTree>
    <p:extLst>
      <p:ext uri="{BB962C8B-B14F-4D97-AF65-F5344CB8AC3E}">
        <p14:creationId xmlns:p14="http://schemas.microsoft.com/office/powerpoint/2010/main" val="2957859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925053"/>
            <a:ext cx="5607258" cy="445970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400" dirty="0"/>
              <a:t>Shocking to hear Christians voice opposition to the court’s action</a:t>
            </a:r>
          </a:p>
          <a:p>
            <a:pPr marL="457200" indent="-457200" algn="l">
              <a:buFont typeface="Arial" panose="020B0604020202020204" pitchFamily="34" charset="0"/>
              <a:buChar char="•"/>
            </a:pPr>
            <a:r>
              <a:rPr lang="en-US" sz="3200" dirty="0"/>
              <a:t>A woman’s right to control over her own body</a:t>
            </a:r>
          </a:p>
          <a:p>
            <a:pPr marL="457200" indent="-457200" algn="l">
              <a:buFont typeface="Arial" panose="020B0604020202020204" pitchFamily="34" charset="0"/>
              <a:buChar char="•"/>
            </a:pPr>
            <a:r>
              <a:rPr lang="en-US" sz="3200" dirty="0"/>
              <a:t>Appeals to extreme examples of pregnancy under abusive circumstances</a:t>
            </a:r>
          </a:p>
        </p:txBody>
      </p:sp>
    </p:spTree>
    <p:extLst>
      <p:ext uri="{BB962C8B-B14F-4D97-AF65-F5344CB8AC3E}">
        <p14:creationId xmlns:p14="http://schemas.microsoft.com/office/powerpoint/2010/main" val="215692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763713" y="1909011"/>
            <a:ext cx="5607258" cy="4459706"/>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Ruling did not outlaw abortion </a:t>
            </a:r>
          </a:p>
          <a:p>
            <a:r>
              <a:rPr lang="en-US" sz="3400" dirty="0"/>
              <a:t>Returned issue to the states </a:t>
            </a:r>
          </a:p>
          <a:p>
            <a:r>
              <a:rPr lang="en-US" sz="3400" dirty="0"/>
              <a:t>Ruled previous courts erred in reading a right into the Constitution that had never been explicitly stated</a:t>
            </a:r>
          </a:p>
          <a:p>
            <a:r>
              <a:rPr lang="en-US" sz="3200" dirty="0"/>
              <a:t>Some states may write laws codifying what Roe imposed.</a:t>
            </a:r>
          </a:p>
        </p:txBody>
      </p:sp>
    </p:spTree>
    <p:extLst>
      <p:ext uri="{BB962C8B-B14F-4D97-AF65-F5344CB8AC3E}">
        <p14:creationId xmlns:p14="http://schemas.microsoft.com/office/powerpoint/2010/main" val="218605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2229853"/>
            <a:ext cx="5339013" cy="4138864"/>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If Christians oppose because they wish it had affirmed the right to life of the unborn recognizing them as “persons” not some sub-human class of property I would agree</a:t>
            </a:r>
            <a:r>
              <a:rPr lang="en-US" sz="3200" dirty="0"/>
              <a:t>.</a:t>
            </a:r>
          </a:p>
        </p:txBody>
      </p:sp>
    </p:spTree>
    <p:extLst>
      <p:ext uri="{BB962C8B-B14F-4D97-AF65-F5344CB8AC3E}">
        <p14:creationId xmlns:p14="http://schemas.microsoft.com/office/powerpoint/2010/main" val="119308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32547"/>
            <a:ext cx="5339013" cy="463617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If instead, Christians parrot worldly values of a culture addicted to immorality convinced one has the “right” to murder innocent life created by God because that life will cause too many hardships—</a:t>
            </a:r>
            <a:r>
              <a:rPr lang="en-US" sz="3600" i="1" dirty="0"/>
              <a:t>shame on them!</a:t>
            </a:r>
            <a:endParaRPr lang="en-US" sz="3200" i="1" dirty="0"/>
          </a:p>
        </p:txBody>
      </p:sp>
    </p:spTree>
    <p:extLst>
      <p:ext uri="{BB962C8B-B14F-4D97-AF65-F5344CB8AC3E}">
        <p14:creationId xmlns:p14="http://schemas.microsoft.com/office/powerpoint/2010/main" val="320229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32547"/>
            <a:ext cx="5339013" cy="463617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Christians from earliest times understood biblical teaching to oppose abortion.</a:t>
            </a:r>
          </a:p>
          <a:p>
            <a:r>
              <a:rPr lang="en-US" sz="3200" i="1" dirty="0"/>
              <a:t>Didache </a:t>
            </a:r>
            <a:r>
              <a:rPr lang="en-US" sz="3200" dirty="0"/>
              <a:t>(ca. AD 80-180) commanded, “you shall not murder a child by abortion nor kill that which is begotten” (2). </a:t>
            </a:r>
          </a:p>
        </p:txBody>
      </p:sp>
    </p:spTree>
    <p:extLst>
      <p:ext uri="{BB962C8B-B14F-4D97-AF65-F5344CB8AC3E}">
        <p14:creationId xmlns:p14="http://schemas.microsoft.com/office/powerpoint/2010/main" val="4192209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32547"/>
            <a:ext cx="5339013" cy="463617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100" i="1" dirty="0"/>
              <a:t>Epistle of </a:t>
            </a:r>
            <a:r>
              <a:rPr lang="en-US" sz="3100" i="1" dirty="0" err="1"/>
              <a:t>Diognetus</a:t>
            </a:r>
            <a:r>
              <a:rPr lang="en-US" sz="3100" i="1" dirty="0"/>
              <a:t> </a:t>
            </a:r>
            <a:r>
              <a:rPr lang="en-US" sz="3100" dirty="0"/>
              <a:t>(ca. AD 80-160) taught that Christians “marry, as do all. They beget children, but they do not destroy their offspring” (5).</a:t>
            </a:r>
          </a:p>
          <a:p>
            <a:r>
              <a:rPr lang="en-US" sz="3100" i="1" dirty="0"/>
              <a:t>Epistle of Barnabas </a:t>
            </a:r>
            <a:r>
              <a:rPr lang="en-US" sz="3100" dirty="0"/>
              <a:t>(ca. AD 80-130) declared, “You shall not slay a child by procuring an abortion, nor shall you destroy it after it is born” (19). </a:t>
            </a:r>
          </a:p>
        </p:txBody>
      </p:sp>
    </p:spTree>
    <p:extLst>
      <p:ext uri="{BB962C8B-B14F-4D97-AF65-F5344CB8AC3E}">
        <p14:creationId xmlns:p14="http://schemas.microsoft.com/office/powerpoint/2010/main" val="405999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925053"/>
            <a:ext cx="5339013" cy="4443664"/>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100" dirty="0"/>
              <a:t>Athenagoras (ca. AD 177) asked, “And when we say that those women who use drugs to bring on abortion commit murder, and will have to give an account to God for the abortion, on what principle should we commit murder?” (</a:t>
            </a:r>
            <a:r>
              <a:rPr lang="en-US" sz="3100" i="1" dirty="0"/>
              <a:t>A Plea for the Christians </a:t>
            </a:r>
            <a:r>
              <a:rPr lang="en-US" sz="3100" dirty="0"/>
              <a:t>35). </a:t>
            </a:r>
          </a:p>
        </p:txBody>
      </p:sp>
    </p:spTree>
    <p:extLst>
      <p:ext uri="{BB962C8B-B14F-4D97-AF65-F5344CB8AC3E}">
        <p14:creationId xmlns:p14="http://schemas.microsoft.com/office/powerpoint/2010/main" val="300390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925052"/>
            <a:ext cx="5245769" cy="4491789"/>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100" dirty="0"/>
              <a:t>Tertullian (ca. AD 210) wrote, “For us, since we have forbidden murder once and for all, we may not even destroy the fetus in the womb” (</a:t>
            </a:r>
            <a:r>
              <a:rPr lang="en-US" sz="3100" i="1" dirty="0"/>
              <a:t>Apology</a:t>
            </a:r>
            <a:r>
              <a:rPr lang="en-US" sz="3100" dirty="0"/>
              <a:t> 9). </a:t>
            </a:r>
          </a:p>
          <a:p>
            <a:r>
              <a:rPr lang="en-US" sz="3100" dirty="0"/>
              <a:t>Not inspired texts, but demonstrate early Christians understood teachings of Scripture to condemn abortion.</a:t>
            </a:r>
          </a:p>
        </p:txBody>
      </p:sp>
    </p:spTree>
    <p:extLst>
      <p:ext uri="{BB962C8B-B14F-4D97-AF65-F5344CB8AC3E}">
        <p14:creationId xmlns:p14="http://schemas.microsoft.com/office/powerpoint/2010/main" val="28232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925052"/>
            <a:ext cx="5245769" cy="449178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100" dirty="0"/>
              <a:t>Modern Christians who support abortion, praise the work of its proponents, or rationalize away the wickedness of this practice because of difficult circumstances reject both scriptural teaching and the efforts of Christians for centuries to oppose it.</a:t>
            </a:r>
          </a:p>
        </p:txBody>
      </p:sp>
    </p:spTree>
    <p:extLst>
      <p:ext uri="{BB962C8B-B14F-4D97-AF65-F5344CB8AC3E}">
        <p14:creationId xmlns:p14="http://schemas.microsoft.com/office/powerpoint/2010/main" val="2493433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37249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t>Is This Only a Woman’s Issue?</a:t>
            </a:r>
          </a:p>
        </p:txBody>
      </p:sp>
    </p:spTree>
    <p:extLst>
      <p:ext uri="{BB962C8B-B14F-4D97-AF65-F5344CB8AC3E}">
        <p14:creationId xmlns:p14="http://schemas.microsoft.com/office/powerpoint/2010/main" val="15208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3030A-F5B4-E440-90E3-9340382D3BD1}"/>
              </a:ext>
            </a:extLst>
          </p:cNvPr>
          <p:cNvSpPr>
            <a:spLocks noGrp="1"/>
          </p:cNvSpPr>
          <p:nvPr>
            <p:ph idx="1"/>
          </p:nvPr>
        </p:nvSpPr>
        <p:spPr/>
        <p:txBody>
          <a:bodyPr anchor="ctr"/>
          <a:lstStyle/>
          <a:p>
            <a:pPr algn="ctr"/>
            <a:r>
              <a:rPr lang="en-US" dirty="0"/>
              <a:t>Planned Parenthood v. Casey (1992) </a:t>
            </a:r>
          </a:p>
          <a:p>
            <a:pPr algn="ctr"/>
            <a:r>
              <a:rPr lang="en-US" sz="3200" dirty="0"/>
              <a:t>Upheld this ruling while acknowledging the rights of states to limit abortions in consideration of the viability of the unborn child.</a:t>
            </a:r>
          </a:p>
          <a:p>
            <a:pPr algn="ctr"/>
            <a:endParaRPr lang="en-US" sz="3600" dirty="0"/>
          </a:p>
        </p:txBody>
      </p:sp>
    </p:spTree>
    <p:extLst>
      <p:ext uri="{BB962C8B-B14F-4D97-AF65-F5344CB8AC3E}">
        <p14:creationId xmlns:p14="http://schemas.microsoft.com/office/powerpoint/2010/main" val="364230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925052"/>
            <a:ext cx="5245769" cy="449178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100" dirty="0"/>
              <a:t>“Men should have no voice in this issue” because “it is a woman’s right to control her own body!”</a:t>
            </a:r>
          </a:p>
          <a:p>
            <a:r>
              <a:rPr lang="en-US" sz="3200" dirty="0"/>
              <a:t>Jesus was a man. </a:t>
            </a:r>
          </a:p>
          <a:p>
            <a:r>
              <a:rPr lang="en-US" sz="3100" dirty="0"/>
              <a:t>He taught “do not murder” (cf. Mark 10:17-21). </a:t>
            </a:r>
          </a:p>
          <a:p>
            <a:r>
              <a:rPr lang="en-US" sz="3600" dirty="0"/>
              <a:t>Does He have no voice in this issue? </a:t>
            </a:r>
          </a:p>
        </p:txBody>
      </p:sp>
    </p:spTree>
    <p:extLst>
      <p:ext uri="{BB962C8B-B14F-4D97-AF65-F5344CB8AC3E}">
        <p14:creationId xmlns:p14="http://schemas.microsoft.com/office/powerpoint/2010/main" val="236532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925052"/>
            <a:ext cx="5245769" cy="4491789"/>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Men and women should exercise control over his or her “own vessel” (i.e., one’s own body) “in sanctification and honor” (1 Thess. 4:4).</a:t>
            </a:r>
          </a:p>
          <a:p>
            <a:r>
              <a:rPr lang="en-US" sz="3200" dirty="0"/>
              <a:t>When conception occurs it is no longer simply a woman’s body, but a separate body distinct from the body of the mother.</a:t>
            </a:r>
          </a:p>
        </p:txBody>
      </p:sp>
    </p:spTree>
    <p:extLst>
      <p:ext uri="{BB962C8B-B14F-4D97-AF65-F5344CB8AC3E}">
        <p14:creationId xmlns:p14="http://schemas.microsoft.com/office/powerpoint/2010/main" val="120608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2213811"/>
            <a:ext cx="5245769" cy="4203030"/>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Isaiah wrote, “The LORD called Me from the womb; from the body of My mother He named Me” (Isa. 49:1, NASB). </a:t>
            </a:r>
          </a:p>
          <a:p>
            <a:r>
              <a:rPr lang="en-US" sz="3200" dirty="0"/>
              <a:t>In the body of his mother, he was a distinct person. </a:t>
            </a:r>
          </a:p>
        </p:txBody>
      </p:sp>
    </p:spTree>
    <p:extLst>
      <p:ext uri="{BB962C8B-B14F-4D97-AF65-F5344CB8AC3E}">
        <p14:creationId xmlns:p14="http://schemas.microsoft.com/office/powerpoint/2010/main" val="380657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812758"/>
            <a:ext cx="5245769" cy="460408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Modern technology first stages of human life</a:t>
            </a:r>
          </a:p>
          <a:p>
            <a:r>
              <a:rPr lang="en-US" sz="3200" dirty="0"/>
              <a:t>Surgeries on the unborn</a:t>
            </a:r>
          </a:p>
          <a:p>
            <a:r>
              <a:rPr lang="en-US" sz="3200" dirty="0"/>
              <a:t>21 week old children have survived premature birth</a:t>
            </a:r>
          </a:p>
          <a:p>
            <a:r>
              <a:rPr lang="en-US" sz="3200" dirty="0"/>
              <a:t>Woman is not receptacle for male seed to grow</a:t>
            </a:r>
          </a:p>
          <a:p>
            <a:r>
              <a:rPr lang="en-US" sz="3200" dirty="0"/>
              <a:t>Genetic material combines into distinct unique life</a:t>
            </a:r>
          </a:p>
        </p:txBody>
      </p:sp>
    </p:spTree>
    <p:extLst>
      <p:ext uri="{BB962C8B-B14F-4D97-AF65-F5344CB8AC3E}">
        <p14:creationId xmlns:p14="http://schemas.microsoft.com/office/powerpoint/2010/main" val="425871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812758"/>
            <a:ext cx="5245769" cy="460408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Life dependent upon the mother’s body for term of gestation</a:t>
            </a:r>
          </a:p>
          <a:p>
            <a:r>
              <a:rPr lang="en-US" sz="3200" dirty="0"/>
              <a:t>Dependency of vulnerable life upon care doesn’t forfeit existence as “life” </a:t>
            </a:r>
          </a:p>
          <a:p>
            <a:r>
              <a:rPr lang="en-US" sz="3200" dirty="0"/>
              <a:t>Does a patient in a coma cease to be a “life” while dependent upon others for his or her care?</a:t>
            </a:r>
          </a:p>
        </p:txBody>
      </p:sp>
    </p:spTree>
    <p:extLst>
      <p:ext uri="{BB962C8B-B14F-4D97-AF65-F5344CB8AC3E}">
        <p14:creationId xmlns:p14="http://schemas.microsoft.com/office/powerpoint/2010/main" val="263003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2165684"/>
            <a:ext cx="5245769" cy="4251157"/>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Though unseen and wholly dependent upon others, the life of the unborn is a matter that concerns us all. </a:t>
            </a:r>
          </a:p>
          <a:p>
            <a:r>
              <a:rPr lang="en-US" sz="3200" dirty="0"/>
              <a:t>A culture that devalues life in the womb will quickly devalue all human life.</a:t>
            </a:r>
          </a:p>
        </p:txBody>
      </p:sp>
    </p:spTree>
    <p:extLst>
      <p:ext uri="{BB962C8B-B14F-4D97-AF65-F5344CB8AC3E}">
        <p14:creationId xmlns:p14="http://schemas.microsoft.com/office/powerpoint/2010/main" val="203349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37249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t>What about Rape, Incest, or to Save the Life of the Mother?</a:t>
            </a:r>
          </a:p>
        </p:txBody>
      </p:sp>
    </p:spTree>
    <p:extLst>
      <p:ext uri="{BB962C8B-B14F-4D97-AF65-F5344CB8AC3E}">
        <p14:creationId xmlns:p14="http://schemas.microsoft.com/office/powerpoint/2010/main" val="236762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2053390"/>
            <a:ext cx="5245769" cy="436345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Rape and incest are sins for which the abuser will face judgment before God (Deut. 22:23-29; 2 Sam. 13; Lev. 18:7-18; 20:11-21). . </a:t>
            </a:r>
          </a:p>
          <a:p>
            <a:r>
              <a:rPr lang="en-US" sz="3200" dirty="0"/>
              <a:t>No efforts to oppose abortion should ever minimize the horror of these terrible sins.</a:t>
            </a:r>
          </a:p>
        </p:txBody>
      </p:sp>
    </p:spTree>
    <p:extLst>
      <p:ext uri="{BB962C8B-B14F-4D97-AF65-F5344CB8AC3E}">
        <p14:creationId xmlns:p14="http://schemas.microsoft.com/office/powerpoint/2010/main" val="363431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48589"/>
            <a:ext cx="5245769" cy="466825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t>Statistically, trauma of rape seldom allows conception, but sometimes it does. </a:t>
            </a:r>
          </a:p>
          <a:p>
            <a:r>
              <a:rPr lang="en-US" sz="3000" dirty="0"/>
              <a:t>I know one conceived that way. </a:t>
            </a:r>
          </a:p>
          <a:p>
            <a:r>
              <a:rPr lang="en-US" sz="3000" dirty="0"/>
              <a:t>Not a human being in womb? </a:t>
            </a:r>
          </a:p>
          <a:p>
            <a:r>
              <a:rPr lang="en-US" sz="3000" dirty="0"/>
              <a:t>God not involved in conception?</a:t>
            </a:r>
          </a:p>
          <a:p>
            <a:r>
              <a:rPr lang="en-US" sz="3000" dirty="0"/>
              <a:t>Should innocent life have been taken because of the sin of the abuser?</a:t>
            </a:r>
          </a:p>
        </p:txBody>
      </p:sp>
    </p:spTree>
    <p:extLst>
      <p:ext uri="{BB962C8B-B14F-4D97-AF65-F5344CB8AC3E}">
        <p14:creationId xmlns:p14="http://schemas.microsoft.com/office/powerpoint/2010/main" val="133649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48589"/>
            <a:ext cx="5245769" cy="466825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t>Other sins can also result in conception</a:t>
            </a:r>
          </a:p>
          <a:p>
            <a:r>
              <a:rPr lang="en-US" sz="3000" dirty="0"/>
              <a:t>Do they change the reality of the life that has been created? </a:t>
            </a:r>
          </a:p>
          <a:p>
            <a:r>
              <a:rPr lang="en-US" sz="3000" dirty="0"/>
              <a:t>Difficult to bring to full term a life that is a constant reminder of such assaults</a:t>
            </a:r>
          </a:p>
          <a:p>
            <a:r>
              <a:rPr lang="en-US" sz="3000" dirty="0"/>
              <a:t>Should honor, praise, and support dignity of those who value life even in the face of such evil</a:t>
            </a:r>
          </a:p>
        </p:txBody>
      </p:sp>
    </p:spTree>
    <p:extLst>
      <p:ext uri="{BB962C8B-B14F-4D97-AF65-F5344CB8AC3E}">
        <p14:creationId xmlns:p14="http://schemas.microsoft.com/office/powerpoint/2010/main" val="31418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3030A-F5B4-E440-90E3-9340382D3BD1}"/>
              </a:ext>
            </a:extLst>
          </p:cNvPr>
          <p:cNvSpPr>
            <a:spLocks noGrp="1"/>
          </p:cNvSpPr>
          <p:nvPr>
            <p:ph idx="1"/>
          </p:nvPr>
        </p:nvSpPr>
        <p:spPr/>
        <p:txBody>
          <a:bodyPr anchor="ctr"/>
          <a:lstStyle/>
          <a:p>
            <a:pPr algn="ctr"/>
            <a:r>
              <a:rPr lang="en-US" dirty="0"/>
              <a:t>Dobbs v. Jackson (2022) </a:t>
            </a:r>
          </a:p>
          <a:p>
            <a:pPr algn="ctr"/>
            <a:r>
              <a:rPr lang="en-US" sz="3200" dirty="0"/>
              <a:t>The Constitution had never granted a right to abortion, leaving it to the states to regulate its practice.</a:t>
            </a:r>
          </a:p>
          <a:p>
            <a:pPr algn="ctr"/>
            <a:endParaRPr lang="en-US" sz="3600" dirty="0"/>
          </a:p>
        </p:txBody>
      </p:sp>
    </p:spTree>
    <p:extLst>
      <p:ext uri="{BB962C8B-B14F-4D97-AF65-F5344CB8AC3E}">
        <p14:creationId xmlns:p14="http://schemas.microsoft.com/office/powerpoint/2010/main" val="3732324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48589"/>
            <a:ext cx="5245769" cy="466825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Answer is not to “proceed from evil to evil” (Jer. 9:3)</a:t>
            </a:r>
          </a:p>
          <a:p>
            <a:r>
              <a:rPr lang="en-US" sz="3200" dirty="0"/>
              <a:t>If woman chooses not to raise the child herself, scores of Christians the world over are ready and willing to adopt.</a:t>
            </a:r>
          </a:p>
          <a:p>
            <a:r>
              <a:rPr lang="en-US" sz="3200" dirty="0"/>
              <a:t>Must encourage responses that seek to “overcome evil with good” (Rom. 12:21)</a:t>
            </a:r>
          </a:p>
        </p:txBody>
      </p:sp>
    </p:spTree>
    <p:extLst>
      <p:ext uri="{BB962C8B-B14F-4D97-AF65-F5344CB8AC3E}">
        <p14:creationId xmlns:p14="http://schemas.microsoft.com/office/powerpoint/2010/main" val="204984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48589"/>
            <a:ext cx="5245769" cy="466825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t>Does the horror of these sins make the taking of innocent life no longer murder?</a:t>
            </a:r>
          </a:p>
          <a:p>
            <a:r>
              <a:rPr lang="en-US" sz="3200" dirty="0"/>
              <a:t>Bible teaches capital punishment for certain crimes is not murder (Gen. 9:6; Exod. 20:10, 21:12, 16)</a:t>
            </a:r>
          </a:p>
          <a:p>
            <a:r>
              <a:rPr lang="en-US" sz="3200" dirty="0"/>
              <a:t>Not taking of innocent life </a:t>
            </a:r>
          </a:p>
          <a:p>
            <a:r>
              <a:rPr lang="en-US" sz="3200" dirty="0"/>
              <a:t>It is punishment.</a:t>
            </a:r>
          </a:p>
        </p:txBody>
      </p:sp>
    </p:spTree>
    <p:extLst>
      <p:ext uri="{BB962C8B-B14F-4D97-AF65-F5344CB8AC3E}">
        <p14:creationId xmlns:p14="http://schemas.microsoft.com/office/powerpoint/2010/main" val="471288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1748589"/>
            <a:ext cx="5245769" cy="466825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t>In some cases, the Bible authorizes self-defense (Exod. 22:2-3; Luke 22:36) </a:t>
            </a:r>
          </a:p>
          <a:p>
            <a:r>
              <a:rPr lang="en-US" sz="3000" dirty="0"/>
              <a:t>Also teaches “do not resist an evil person”—turn the other cheek (Matt. 5:39)</a:t>
            </a:r>
          </a:p>
          <a:p>
            <a:r>
              <a:rPr lang="en-US" sz="3000" dirty="0"/>
              <a:t>Principle of self-defense make abortion to save the life of the mother is acceptable?</a:t>
            </a:r>
          </a:p>
          <a:p>
            <a:r>
              <a:rPr lang="en-US" sz="3600" dirty="0"/>
              <a:t>Not that easy</a:t>
            </a:r>
          </a:p>
        </p:txBody>
      </p:sp>
    </p:spTree>
    <p:extLst>
      <p:ext uri="{BB962C8B-B14F-4D97-AF65-F5344CB8AC3E}">
        <p14:creationId xmlns:p14="http://schemas.microsoft.com/office/powerpoint/2010/main" val="206996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2229853"/>
            <a:ext cx="5245769" cy="4186989"/>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400" dirty="0"/>
              <a:t>Childbirth always life-threatening prospect for. . . </a:t>
            </a:r>
          </a:p>
          <a:p>
            <a:pPr marL="457200" indent="-457200" algn="l">
              <a:buFont typeface="Arial" panose="020B0604020202020204" pitchFamily="34" charset="0"/>
              <a:buChar char="•"/>
            </a:pPr>
            <a:r>
              <a:rPr lang="en-US" sz="3400" dirty="0"/>
              <a:t>The mother (cf. Rachel: Gen. 35:16-19) </a:t>
            </a:r>
          </a:p>
          <a:p>
            <a:pPr marL="457200" indent="-457200" algn="l">
              <a:buFont typeface="Arial" panose="020B0604020202020204" pitchFamily="34" charset="0"/>
              <a:buChar char="•"/>
            </a:pPr>
            <a:r>
              <a:rPr lang="en-US" sz="3400" dirty="0"/>
              <a:t>And the child (cf. the stillborn: Job 3:16; Ps. 58:8; Eccl. 6:3)</a:t>
            </a:r>
          </a:p>
          <a:p>
            <a:endParaRPr lang="en-US" sz="3000" dirty="0"/>
          </a:p>
        </p:txBody>
      </p:sp>
    </p:spTree>
    <p:extLst>
      <p:ext uri="{BB962C8B-B14F-4D97-AF65-F5344CB8AC3E}">
        <p14:creationId xmlns:p14="http://schemas.microsoft.com/office/powerpoint/2010/main" val="207699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3031957" y="2229853"/>
            <a:ext cx="5245769" cy="4186989"/>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400" dirty="0"/>
              <a:t>Doctor and patients face difficult choices in an instant of time </a:t>
            </a:r>
          </a:p>
          <a:p>
            <a:r>
              <a:rPr lang="en-US" sz="3400" dirty="0"/>
              <a:t>The life of both mother and child should be valued and all efforts to save both should be put forth.</a:t>
            </a:r>
          </a:p>
          <a:p>
            <a:endParaRPr lang="en-US" sz="3000" dirty="0"/>
          </a:p>
        </p:txBody>
      </p:sp>
    </p:spTree>
    <p:extLst>
      <p:ext uri="{BB962C8B-B14F-4D97-AF65-F5344CB8AC3E}">
        <p14:creationId xmlns:p14="http://schemas.microsoft.com/office/powerpoint/2010/main" val="204711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372494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t>What Does the Bible Teach?</a:t>
            </a:r>
          </a:p>
        </p:txBody>
      </p:sp>
    </p:spTree>
    <p:extLst>
      <p:ext uri="{BB962C8B-B14F-4D97-AF65-F5344CB8AC3E}">
        <p14:creationId xmlns:p14="http://schemas.microsoft.com/office/powerpoint/2010/main" val="340363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71008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t>Not a new issue</a:t>
            </a:r>
          </a:p>
          <a:p>
            <a:pPr marL="301625" indent="-301625" algn="l">
              <a:buFont typeface="Arial" panose="020B0604020202020204" pitchFamily="34" charset="0"/>
              <a:buChar char="•"/>
            </a:pPr>
            <a:r>
              <a:rPr lang="en-US" sz="3400" dirty="0"/>
              <a:t>Egyptian </a:t>
            </a:r>
            <a:r>
              <a:rPr lang="en-US" sz="3400" dirty="0" err="1"/>
              <a:t>Ebers</a:t>
            </a:r>
            <a:r>
              <a:rPr lang="en-US" sz="3400" dirty="0"/>
              <a:t> Papyrus (ca. 1550 BC) </a:t>
            </a:r>
            <a:r>
              <a:rPr lang="en-US" sz="2800" dirty="0"/>
              <a:t>drugs to induce abortion</a:t>
            </a:r>
          </a:p>
          <a:p>
            <a:pPr marL="301625" indent="-301625" algn="l">
              <a:buFont typeface="Arial" panose="020B0604020202020204" pitchFamily="34" charset="0"/>
              <a:buChar char="•"/>
            </a:pPr>
            <a:r>
              <a:rPr lang="en-US" sz="3400" dirty="0"/>
              <a:t>Assyrian Code of Assura (ca. 1075 BC) </a:t>
            </a:r>
            <a:r>
              <a:rPr lang="en-US" sz="2800" dirty="0"/>
              <a:t>capital punishment</a:t>
            </a:r>
          </a:p>
          <a:p>
            <a:pPr marL="301625" indent="-301625" algn="l">
              <a:buFont typeface="Arial" panose="020B0604020202020204" pitchFamily="34" charset="0"/>
              <a:buChar char="•"/>
            </a:pPr>
            <a:r>
              <a:rPr lang="en-US" sz="3400" dirty="0"/>
              <a:t>Hippocratic Oath (ca. 400 BC) </a:t>
            </a:r>
            <a:r>
              <a:rPr lang="en-US" sz="2800" dirty="0"/>
              <a:t>not to aid woman in abortion</a:t>
            </a:r>
            <a:endParaRPr lang="en-US" sz="3600" dirty="0"/>
          </a:p>
        </p:txBody>
      </p:sp>
    </p:spTree>
    <p:extLst>
      <p:ext uri="{BB962C8B-B14F-4D97-AF65-F5344CB8AC3E}">
        <p14:creationId xmlns:p14="http://schemas.microsoft.com/office/powerpoint/2010/main" val="12982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710086"/>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600"/>
              </a:spcAft>
            </a:pPr>
            <a:r>
              <a:rPr lang="en-US" sz="3400" dirty="0"/>
              <a:t>Ancient world value of all human life = economic and social status</a:t>
            </a:r>
          </a:p>
          <a:p>
            <a:pPr>
              <a:spcAft>
                <a:spcPts val="600"/>
              </a:spcAft>
            </a:pPr>
            <a:r>
              <a:rPr lang="en-US" sz="3400" dirty="0"/>
              <a:t>To this world Holy Spirit revealed value of all human life (in or out of womb)</a:t>
            </a:r>
          </a:p>
          <a:p>
            <a:pPr>
              <a:spcAft>
                <a:spcPts val="600"/>
              </a:spcAft>
            </a:pPr>
            <a:r>
              <a:rPr lang="en-US" sz="3400" dirty="0"/>
              <a:t>Influenced all </a:t>
            </a:r>
            <a:r>
              <a:rPr lang="en-US" sz="3400"/>
              <a:t>law within </a:t>
            </a:r>
            <a:r>
              <a:rPr lang="en-US" sz="3400" dirty="0"/>
              <a:t>Western culture</a:t>
            </a:r>
          </a:p>
        </p:txBody>
      </p:sp>
    </p:spTree>
    <p:extLst>
      <p:ext uri="{BB962C8B-B14F-4D97-AF65-F5344CB8AC3E}">
        <p14:creationId xmlns:p14="http://schemas.microsoft.com/office/powerpoint/2010/main" val="118808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710086"/>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600"/>
              </a:spcAft>
            </a:pPr>
            <a:r>
              <a:rPr lang="en-US" sz="3400" dirty="0"/>
              <a:t>“Whoever sheds man’s blood, by man his blood shall be shed; for in the image of God He made man” (Gen. 9:6)</a:t>
            </a:r>
          </a:p>
          <a:p>
            <a:pPr>
              <a:spcAft>
                <a:spcPts val="600"/>
              </a:spcAft>
            </a:pPr>
            <a:r>
              <a:rPr lang="en-US" sz="3400" dirty="0"/>
              <a:t>“You shall not murder” (Exod. 20:13; Deut. 5:17)</a:t>
            </a:r>
          </a:p>
          <a:p>
            <a:pPr>
              <a:spcAft>
                <a:spcPts val="600"/>
              </a:spcAft>
            </a:pPr>
            <a:r>
              <a:rPr lang="en-US" sz="3400" dirty="0"/>
              <a:t>Midwives (Exod. 1:15-17) “feared God” (v. 17) </a:t>
            </a:r>
          </a:p>
        </p:txBody>
      </p:sp>
    </p:spTree>
    <p:extLst>
      <p:ext uri="{BB962C8B-B14F-4D97-AF65-F5344CB8AC3E}">
        <p14:creationId xmlns:p14="http://schemas.microsoft.com/office/powerpoint/2010/main" val="216614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4F4730C-DBDD-B646-B6ED-C7B841DAB7E7}"/>
              </a:ext>
            </a:extLst>
          </p:cNvPr>
          <p:cNvSpPr>
            <a:spLocks noGrp="1"/>
          </p:cNvSpPr>
          <p:nvPr>
            <p:ph type="ctrTitle"/>
          </p:nvPr>
        </p:nvSpPr>
        <p:spPr>
          <a:xfrm>
            <a:off x="344774" y="215358"/>
            <a:ext cx="8274570" cy="1013835"/>
          </a:xfrm>
        </p:spPr>
        <p:txBody>
          <a:bodyPr anchor="b">
            <a:normAutofit/>
          </a:bodyPr>
          <a:lstStyle/>
          <a:p>
            <a:pPr algn="ctr"/>
            <a:r>
              <a:rPr lang="en-US" sz="5400" b="1" dirty="0">
                <a:latin typeface="Calibri" panose="020F0502020204030204" pitchFamily="34" charset="0"/>
                <a:cs typeface="Calibri" panose="020F0502020204030204" pitchFamily="34" charset="0"/>
              </a:rPr>
              <a:t>Questions about Abortion</a:t>
            </a:r>
          </a:p>
        </p:txBody>
      </p:sp>
      <p:sp>
        <p:nvSpPr>
          <p:cNvPr id="9" name="Content Placeholder 2">
            <a:extLst>
              <a:ext uri="{FF2B5EF4-FFF2-40B4-BE49-F238E27FC236}">
                <a16:creationId xmlns:a16="http://schemas.microsoft.com/office/drawing/2014/main" id="{13BDCCE5-755B-D446-84CF-E2545DB57322}"/>
              </a:ext>
            </a:extLst>
          </p:cNvPr>
          <p:cNvSpPr txBox="1">
            <a:spLocks/>
          </p:cNvSpPr>
          <p:nvPr/>
        </p:nvSpPr>
        <p:spPr>
          <a:xfrm>
            <a:off x="2908092" y="1825625"/>
            <a:ext cx="5607258" cy="4710086"/>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600"/>
              </a:spcAft>
            </a:pPr>
            <a:r>
              <a:rPr lang="en-US" sz="3400" dirty="0"/>
              <a:t>Conception is not a mere biological process (Ps. 139:13-16; Jer. 1:5)</a:t>
            </a:r>
          </a:p>
          <a:p>
            <a:pPr>
              <a:spcAft>
                <a:spcPts val="600"/>
              </a:spcAft>
            </a:pPr>
            <a:r>
              <a:rPr lang="en-US" sz="3400" dirty="0"/>
              <a:t>God is involved in every conception. </a:t>
            </a:r>
          </a:p>
          <a:p>
            <a:pPr>
              <a:spcAft>
                <a:spcPts val="600"/>
              </a:spcAft>
            </a:pPr>
            <a:r>
              <a:rPr lang="en-US" sz="3400" dirty="0"/>
              <a:t>No distinction in human life in or out of the womb (Job 3:3; Luke 1:26, 31, 36, 41; 2:12) </a:t>
            </a:r>
          </a:p>
        </p:txBody>
      </p:sp>
    </p:spTree>
    <p:extLst>
      <p:ext uri="{BB962C8B-B14F-4D97-AF65-F5344CB8AC3E}">
        <p14:creationId xmlns:p14="http://schemas.microsoft.com/office/powerpoint/2010/main" val="353446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TotalTime>
  <Words>1803</Words>
  <Application>Microsoft Macintosh PowerPoint</Application>
  <PresentationFormat>On-screen Show (4:3)</PresentationFormat>
  <Paragraphs>145</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PowerPoint Presentation</vt:lpstr>
      <vt:lpstr>PowerPoint Presentation</vt:lpstr>
      <vt:lpstr>PowerPoint Presentation</vt:lpstr>
      <vt:lpstr>PowerPoint Presentation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lpstr>Questions about Abortion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about Abortion</dc:title>
  <dc:creator>Kyle Pope</dc:creator>
  <cp:lastModifiedBy>Kyle Pope</cp:lastModifiedBy>
  <cp:revision>25</cp:revision>
  <dcterms:created xsi:type="dcterms:W3CDTF">2022-07-30T21:27:18Z</dcterms:created>
  <dcterms:modified xsi:type="dcterms:W3CDTF">2022-08-01T05:09:11Z</dcterms:modified>
</cp:coreProperties>
</file>