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06"/>
    <p:restoredTop sz="94697"/>
  </p:normalViewPr>
  <p:slideViewPr>
    <p:cSldViewPr snapToGrid="0" snapToObjects="1">
      <p:cViewPr varScale="1">
        <p:scale>
          <a:sx n="85" d="100"/>
          <a:sy n="85" d="100"/>
        </p:scale>
        <p:origin x="133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8170A-8A27-2945-AC78-07AD49B8B958}" type="datetimeFigureOut">
              <a:rPr lang="en-US" smtClean="0"/>
              <a:t>3/24/22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CCC9B-7FE4-DC4A-94EE-1D571D917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3223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8170A-8A27-2945-AC78-07AD49B8B958}" type="datetimeFigureOut">
              <a:rPr lang="en-US" smtClean="0"/>
              <a:t>3/24/22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CCC9B-7FE4-DC4A-94EE-1D571D917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20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8170A-8A27-2945-AC78-07AD49B8B958}" type="datetimeFigureOut">
              <a:rPr lang="en-US" smtClean="0"/>
              <a:t>3/24/22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CCC9B-7FE4-DC4A-94EE-1D571D917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353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8170A-8A27-2945-AC78-07AD49B8B958}" type="datetimeFigureOut">
              <a:rPr lang="en-US" smtClean="0"/>
              <a:t>3/24/22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CCC9B-7FE4-DC4A-94EE-1D571D917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892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8170A-8A27-2945-AC78-07AD49B8B958}" type="datetimeFigureOut">
              <a:rPr lang="en-US" smtClean="0"/>
              <a:t>3/24/22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CCC9B-7FE4-DC4A-94EE-1D571D917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931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8170A-8A27-2945-AC78-07AD49B8B958}" type="datetimeFigureOut">
              <a:rPr lang="en-US" smtClean="0"/>
              <a:t>3/24/22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CCC9B-7FE4-DC4A-94EE-1D571D917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336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8170A-8A27-2945-AC78-07AD49B8B958}" type="datetimeFigureOut">
              <a:rPr lang="en-US" smtClean="0"/>
              <a:t>3/24/22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CCC9B-7FE4-DC4A-94EE-1D571D917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52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8170A-8A27-2945-AC78-07AD49B8B958}" type="datetimeFigureOut">
              <a:rPr lang="en-US" smtClean="0"/>
              <a:t>3/24/22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CCC9B-7FE4-DC4A-94EE-1D571D917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361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8170A-8A27-2945-AC78-07AD49B8B958}" type="datetimeFigureOut">
              <a:rPr lang="en-US" smtClean="0"/>
              <a:t>3/24/22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CCC9B-7FE4-DC4A-94EE-1D571D917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147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8170A-8A27-2945-AC78-07AD49B8B958}" type="datetimeFigureOut">
              <a:rPr lang="en-US" smtClean="0"/>
              <a:t>3/24/22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CCC9B-7FE4-DC4A-94EE-1D571D917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1930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8170A-8A27-2945-AC78-07AD49B8B958}" type="datetimeFigureOut">
              <a:rPr lang="en-US" smtClean="0"/>
              <a:t>3/24/22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CCC9B-7FE4-DC4A-94EE-1D571D917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242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8170A-8A27-2945-AC78-07AD49B8B958}" type="datetimeFigureOut">
              <a:rPr lang="en-US" smtClean="0"/>
              <a:t>3/24/22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ECCC9B-7FE4-DC4A-94EE-1D571D917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875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8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10">
            <a:extLst>
              <a:ext uri="{FF2B5EF4-FFF2-40B4-BE49-F238E27FC236}">
                <a16:creationId xmlns:a16="http://schemas.microsoft.com/office/drawing/2014/main" id="{BC05CA36-AD6A-4ABF-9A05-52E5A143D2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4022214"/>
            <a:ext cx="9144000" cy="2835786"/>
          </a:xfrm>
          <a:prstGeom prst="rect">
            <a:avLst/>
          </a:prstGeom>
          <a:gradFill>
            <a:gsLst>
              <a:gs pos="0">
                <a:schemeClr val="accent1"/>
              </a:gs>
              <a:gs pos="78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12">
            <a:extLst>
              <a:ext uri="{FF2B5EF4-FFF2-40B4-BE49-F238E27FC236}">
                <a16:creationId xmlns:a16="http://schemas.microsoft.com/office/drawing/2014/main" id="{D4331EE8-85A4-4588-8D9E-70E534D477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028950" y="4022220"/>
            <a:ext cx="6115048" cy="2835780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100000">
                <a:schemeClr val="accent1">
                  <a:lumMod val="75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14">
            <a:extLst>
              <a:ext uri="{FF2B5EF4-FFF2-40B4-BE49-F238E27FC236}">
                <a16:creationId xmlns:a16="http://schemas.microsoft.com/office/drawing/2014/main" id="{49D6C862-61CC-4B46-8080-96583D653B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4022219"/>
            <a:ext cx="9190104" cy="2835781"/>
          </a:xfrm>
          <a:prstGeom prst="rect">
            <a:avLst/>
          </a:prstGeom>
          <a:gradFill>
            <a:gsLst>
              <a:gs pos="3900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72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BE077E-0C71-9E45-8E9A-E19B853572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0149" y="375522"/>
            <a:ext cx="8214166" cy="3282078"/>
          </a:xfrm>
        </p:spPr>
        <p:txBody>
          <a:bodyPr anchor="t">
            <a:normAutofit/>
          </a:bodyPr>
          <a:lstStyle/>
          <a:p>
            <a:pPr algn="l"/>
            <a:r>
              <a:rPr lang="en-US" sz="36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“Man who is born of woman is of few days and full of trouble. He comes forth like a flower and fades away; he flees like a shadow and does not continue.  And do You open Your eyes on such a one, and bring me to judgment with Yourself?. . .” </a:t>
            </a:r>
          </a:p>
        </p:txBody>
      </p:sp>
      <p:pic>
        <p:nvPicPr>
          <p:cNvPr id="4" name="Picture 3" descr="Blue abstract showing data flow">
            <a:extLst>
              <a:ext uri="{FF2B5EF4-FFF2-40B4-BE49-F238E27FC236}">
                <a16:creationId xmlns:a16="http://schemas.microsoft.com/office/drawing/2014/main" id="{94DC5E1D-180C-984C-AF36-0AAB888244C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5730"/>
          <a:stretch/>
        </p:blipFill>
        <p:spPr>
          <a:xfrm>
            <a:off x="373928" y="4429171"/>
            <a:ext cx="3872266" cy="2178158"/>
          </a:xfrm>
          <a:prstGeom prst="rect">
            <a:avLst/>
          </a:prstGeom>
        </p:spPr>
      </p:pic>
      <p:sp>
        <p:nvSpPr>
          <p:cNvPr id="25" name="Rectangle 16">
            <a:extLst>
              <a:ext uri="{FF2B5EF4-FFF2-40B4-BE49-F238E27FC236}">
                <a16:creationId xmlns:a16="http://schemas.microsoft.com/office/drawing/2014/main" id="{E37EECFC-A684-4391-AE85-4CDAF5565F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6400797"/>
            <a:ext cx="9143998" cy="457203"/>
          </a:xfrm>
          <a:prstGeom prst="rect">
            <a:avLst/>
          </a:prstGeom>
          <a:gradFill>
            <a:gsLst>
              <a:gs pos="0">
                <a:srgbClr val="000000">
                  <a:alpha val="43000"/>
                </a:srgbClr>
              </a:gs>
              <a:gs pos="79000">
                <a:schemeClr val="accent1">
                  <a:lumMod val="75000"/>
                  <a:alpha val="2200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27E4DE-7038-D048-B483-083B7525F8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57137" y="4497049"/>
            <a:ext cx="3872267" cy="2043702"/>
          </a:xfrm>
        </p:spPr>
        <p:txBody>
          <a:bodyPr anchor="ctr"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Job 14:1-6</a:t>
            </a:r>
          </a:p>
        </p:txBody>
      </p:sp>
    </p:spTree>
    <p:extLst>
      <p:ext uri="{BB962C8B-B14F-4D97-AF65-F5344CB8AC3E}">
        <p14:creationId xmlns:p14="http://schemas.microsoft.com/office/powerpoint/2010/main" val="339994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8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10">
            <a:extLst>
              <a:ext uri="{FF2B5EF4-FFF2-40B4-BE49-F238E27FC236}">
                <a16:creationId xmlns:a16="http://schemas.microsoft.com/office/drawing/2014/main" id="{BC05CA36-AD6A-4ABF-9A05-52E5A143D2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4022214"/>
            <a:ext cx="9144000" cy="2835786"/>
          </a:xfrm>
          <a:prstGeom prst="rect">
            <a:avLst/>
          </a:prstGeom>
          <a:gradFill>
            <a:gsLst>
              <a:gs pos="0">
                <a:schemeClr val="accent1"/>
              </a:gs>
              <a:gs pos="78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12">
            <a:extLst>
              <a:ext uri="{FF2B5EF4-FFF2-40B4-BE49-F238E27FC236}">
                <a16:creationId xmlns:a16="http://schemas.microsoft.com/office/drawing/2014/main" id="{D4331EE8-85A4-4588-8D9E-70E534D477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028950" y="4022220"/>
            <a:ext cx="6115048" cy="2835780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100000">
                <a:schemeClr val="accent1">
                  <a:lumMod val="75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14">
            <a:extLst>
              <a:ext uri="{FF2B5EF4-FFF2-40B4-BE49-F238E27FC236}">
                <a16:creationId xmlns:a16="http://schemas.microsoft.com/office/drawing/2014/main" id="{49D6C862-61CC-4B46-8080-96583D653B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4022219"/>
            <a:ext cx="9190104" cy="2835781"/>
          </a:xfrm>
          <a:prstGeom prst="rect">
            <a:avLst/>
          </a:prstGeom>
          <a:gradFill>
            <a:gsLst>
              <a:gs pos="3900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72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BE077E-0C71-9E45-8E9A-E19B853572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0149" y="375522"/>
            <a:ext cx="8214166" cy="3282078"/>
          </a:xfrm>
        </p:spPr>
        <p:txBody>
          <a:bodyPr anchor="t">
            <a:normAutofit lnSpcReduction="10000"/>
          </a:bodyPr>
          <a:lstStyle/>
          <a:p>
            <a:pPr algn="l"/>
            <a:r>
              <a:rPr lang="en-US" sz="36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“. . . Who can bring a clean thing out of an unclean?  No one!  Since his days are determined, the number of his months is with You; You have appointed his limits, so that he cannot pass.  Look away from him that he may rest, till like a hired man he finishes his day” (NKJV). </a:t>
            </a:r>
          </a:p>
        </p:txBody>
      </p:sp>
      <p:pic>
        <p:nvPicPr>
          <p:cNvPr id="4" name="Picture 3" descr="Blue abstract showing data flow">
            <a:extLst>
              <a:ext uri="{FF2B5EF4-FFF2-40B4-BE49-F238E27FC236}">
                <a16:creationId xmlns:a16="http://schemas.microsoft.com/office/drawing/2014/main" id="{94DC5E1D-180C-984C-AF36-0AAB888244C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5730"/>
          <a:stretch/>
        </p:blipFill>
        <p:spPr>
          <a:xfrm>
            <a:off x="373928" y="4429171"/>
            <a:ext cx="3872266" cy="2178158"/>
          </a:xfrm>
          <a:prstGeom prst="rect">
            <a:avLst/>
          </a:prstGeom>
        </p:spPr>
      </p:pic>
      <p:sp>
        <p:nvSpPr>
          <p:cNvPr id="25" name="Rectangle 16">
            <a:extLst>
              <a:ext uri="{FF2B5EF4-FFF2-40B4-BE49-F238E27FC236}">
                <a16:creationId xmlns:a16="http://schemas.microsoft.com/office/drawing/2014/main" id="{E37EECFC-A684-4391-AE85-4CDAF5565F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6400797"/>
            <a:ext cx="9143998" cy="457203"/>
          </a:xfrm>
          <a:prstGeom prst="rect">
            <a:avLst/>
          </a:prstGeom>
          <a:gradFill>
            <a:gsLst>
              <a:gs pos="0">
                <a:srgbClr val="000000">
                  <a:alpha val="43000"/>
                </a:srgbClr>
              </a:gs>
              <a:gs pos="79000">
                <a:schemeClr val="accent1">
                  <a:lumMod val="75000"/>
                  <a:alpha val="2200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27E4DE-7038-D048-B483-083B7525F8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57137" y="4497049"/>
            <a:ext cx="3872267" cy="2043702"/>
          </a:xfrm>
        </p:spPr>
        <p:txBody>
          <a:bodyPr anchor="ctr"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Job 14:1-6</a:t>
            </a:r>
          </a:p>
        </p:txBody>
      </p:sp>
    </p:spTree>
    <p:extLst>
      <p:ext uri="{BB962C8B-B14F-4D97-AF65-F5344CB8AC3E}">
        <p14:creationId xmlns:p14="http://schemas.microsoft.com/office/powerpoint/2010/main" val="3602160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8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10">
            <a:extLst>
              <a:ext uri="{FF2B5EF4-FFF2-40B4-BE49-F238E27FC236}">
                <a16:creationId xmlns:a16="http://schemas.microsoft.com/office/drawing/2014/main" id="{BC05CA36-AD6A-4ABF-9A05-52E5A143D2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4022214"/>
            <a:ext cx="9144000" cy="2835786"/>
          </a:xfrm>
          <a:prstGeom prst="rect">
            <a:avLst/>
          </a:prstGeom>
          <a:gradFill>
            <a:gsLst>
              <a:gs pos="0">
                <a:schemeClr val="accent1"/>
              </a:gs>
              <a:gs pos="78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12">
            <a:extLst>
              <a:ext uri="{FF2B5EF4-FFF2-40B4-BE49-F238E27FC236}">
                <a16:creationId xmlns:a16="http://schemas.microsoft.com/office/drawing/2014/main" id="{D4331EE8-85A4-4588-8D9E-70E534D477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028950" y="4022220"/>
            <a:ext cx="6115048" cy="2835780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100000">
                <a:schemeClr val="accent1">
                  <a:lumMod val="75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14">
            <a:extLst>
              <a:ext uri="{FF2B5EF4-FFF2-40B4-BE49-F238E27FC236}">
                <a16:creationId xmlns:a16="http://schemas.microsoft.com/office/drawing/2014/main" id="{49D6C862-61CC-4B46-8080-96583D653B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4022219"/>
            <a:ext cx="9190104" cy="2835781"/>
          </a:xfrm>
          <a:prstGeom prst="rect">
            <a:avLst/>
          </a:prstGeom>
          <a:gradFill>
            <a:gsLst>
              <a:gs pos="3900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72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BE077E-0C71-9E45-8E9A-E19B853572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0149" y="375522"/>
            <a:ext cx="8214166" cy="3282078"/>
          </a:xfrm>
        </p:spPr>
        <p:txBody>
          <a:bodyPr anchor="t">
            <a:noAutofit/>
          </a:bodyPr>
          <a:lstStyle/>
          <a:p>
            <a:pPr marL="519113" indent="-519113" algn="l"/>
            <a:r>
              <a:rPr lang="en-US" sz="44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I.  Identify the Problem and Its Causes.</a:t>
            </a:r>
          </a:p>
          <a:p>
            <a:pPr marL="1270000" indent="-635000" algn="l"/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A.  Example of Adam (Gen. 3:9-12; James 1:12-15).</a:t>
            </a:r>
          </a:p>
          <a:p>
            <a:pPr marL="1270000" indent="-635000" algn="l"/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B.  Example of Naomi (Ruth 1:19-21; Jas. 4:13-15; Eccl 9:11-12; John 16:33).</a:t>
            </a:r>
          </a:p>
          <a:p>
            <a:pPr algn="l"/>
            <a:endParaRPr lang="en-US" sz="3600" b="1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3" descr="Blue abstract showing data flow">
            <a:extLst>
              <a:ext uri="{FF2B5EF4-FFF2-40B4-BE49-F238E27FC236}">
                <a16:creationId xmlns:a16="http://schemas.microsoft.com/office/drawing/2014/main" id="{94DC5E1D-180C-984C-AF36-0AAB888244C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5730"/>
          <a:stretch/>
        </p:blipFill>
        <p:spPr>
          <a:xfrm>
            <a:off x="373928" y="4429171"/>
            <a:ext cx="3872266" cy="2178158"/>
          </a:xfrm>
          <a:prstGeom prst="rect">
            <a:avLst/>
          </a:prstGeom>
        </p:spPr>
      </p:pic>
      <p:sp>
        <p:nvSpPr>
          <p:cNvPr id="25" name="Rectangle 16">
            <a:extLst>
              <a:ext uri="{FF2B5EF4-FFF2-40B4-BE49-F238E27FC236}">
                <a16:creationId xmlns:a16="http://schemas.microsoft.com/office/drawing/2014/main" id="{E37EECFC-A684-4391-AE85-4CDAF5565F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6400797"/>
            <a:ext cx="9143998" cy="457203"/>
          </a:xfrm>
          <a:prstGeom prst="rect">
            <a:avLst/>
          </a:prstGeom>
          <a:gradFill>
            <a:gsLst>
              <a:gs pos="0">
                <a:srgbClr val="000000">
                  <a:alpha val="43000"/>
                </a:srgbClr>
              </a:gs>
              <a:gs pos="79000">
                <a:schemeClr val="accent1">
                  <a:lumMod val="75000"/>
                  <a:alpha val="2200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27E4DE-7038-D048-B483-083B7525F8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57137" y="4497049"/>
            <a:ext cx="3872267" cy="2043702"/>
          </a:xfrm>
        </p:spPr>
        <p:txBody>
          <a:bodyPr anchor="ctr"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Solving Problems</a:t>
            </a:r>
          </a:p>
        </p:txBody>
      </p:sp>
    </p:spTree>
    <p:extLst>
      <p:ext uri="{BB962C8B-B14F-4D97-AF65-F5344CB8AC3E}">
        <p14:creationId xmlns:p14="http://schemas.microsoft.com/office/powerpoint/2010/main" val="3241380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8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10">
            <a:extLst>
              <a:ext uri="{FF2B5EF4-FFF2-40B4-BE49-F238E27FC236}">
                <a16:creationId xmlns:a16="http://schemas.microsoft.com/office/drawing/2014/main" id="{BC05CA36-AD6A-4ABF-9A05-52E5A143D2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4022214"/>
            <a:ext cx="9144000" cy="2835786"/>
          </a:xfrm>
          <a:prstGeom prst="rect">
            <a:avLst/>
          </a:prstGeom>
          <a:gradFill>
            <a:gsLst>
              <a:gs pos="0">
                <a:schemeClr val="accent1"/>
              </a:gs>
              <a:gs pos="78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12">
            <a:extLst>
              <a:ext uri="{FF2B5EF4-FFF2-40B4-BE49-F238E27FC236}">
                <a16:creationId xmlns:a16="http://schemas.microsoft.com/office/drawing/2014/main" id="{D4331EE8-85A4-4588-8D9E-70E534D477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028950" y="4022220"/>
            <a:ext cx="6115048" cy="2835780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100000">
                <a:schemeClr val="accent1">
                  <a:lumMod val="75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14">
            <a:extLst>
              <a:ext uri="{FF2B5EF4-FFF2-40B4-BE49-F238E27FC236}">
                <a16:creationId xmlns:a16="http://schemas.microsoft.com/office/drawing/2014/main" id="{49D6C862-61CC-4B46-8080-96583D653B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4022219"/>
            <a:ext cx="9190104" cy="2835781"/>
          </a:xfrm>
          <a:prstGeom prst="rect">
            <a:avLst/>
          </a:prstGeom>
          <a:gradFill>
            <a:gsLst>
              <a:gs pos="3900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72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BE077E-0C71-9E45-8E9A-E19B853572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0149" y="375522"/>
            <a:ext cx="8214166" cy="3282078"/>
          </a:xfrm>
        </p:spPr>
        <p:txBody>
          <a:bodyPr anchor="t">
            <a:noAutofit/>
          </a:bodyPr>
          <a:lstStyle/>
          <a:p>
            <a:pPr marL="749300" indent="-749300" algn="l"/>
            <a:r>
              <a:rPr lang="en-US" sz="44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II. Determine if the Problem Can Be Solved and Take Measures to Solve It.</a:t>
            </a:r>
          </a:p>
          <a:p>
            <a:pPr marL="1095375" indent="-460375" algn="l"/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A. Being a Christian doesn’t mean	having to bear all problems (Acts 22:22-29; 1 Cor. 7:20-22).</a:t>
            </a:r>
            <a:endParaRPr lang="en-US" sz="3600" b="1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3" descr="Blue abstract showing data flow">
            <a:extLst>
              <a:ext uri="{FF2B5EF4-FFF2-40B4-BE49-F238E27FC236}">
                <a16:creationId xmlns:a16="http://schemas.microsoft.com/office/drawing/2014/main" id="{94DC5E1D-180C-984C-AF36-0AAB888244C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5730"/>
          <a:stretch/>
        </p:blipFill>
        <p:spPr>
          <a:xfrm>
            <a:off x="373928" y="4429171"/>
            <a:ext cx="3872266" cy="2178158"/>
          </a:xfrm>
          <a:prstGeom prst="rect">
            <a:avLst/>
          </a:prstGeom>
        </p:spPr>
      </p:pic>
      <p:sp>
        <p:nvSpPr>
          <p:cNvPr id="25" name="Rectangle 16">
            <a:extLst>
              <a:ext uri="{FF2B5EF4-FFF2-40B4-BE49-F238E27FC236}">
                <a16:creationId xmlns:a16="http://schemas.microsoft.com/office/drawing/2014/main" id="{E37EECFC-A684-4391-AE85-4CDAF5565F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6400797"/>
            <a:ext cx="9143998" cy="457203"/>
          </a:xfrm>
          <a:prstGeom prst="rect">
            <a:avLst/>
          </a:prstGeom>
          <a:gradFill>
            <a:gsLst>
              <a:gs pos="0">
                <a:srgbClr val="000000">
                  <a:alpha val="43000"/>
                </a:srgbClr>
              </a:gs>
              <a:gs pos="79000">
                <a:schemeClr val="accent1">
                  <a:lumMod val="75000"/>
                  <a:alpha val="2200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27E4DE-7038-D048-B483-083B7525F8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57137" y="4497049"/>
            <a:ext cx="3872267" cy="2043702"/>
          </a:xfrm>
        </p:spPr>
        <p:txBody>
          <a:bodyPr anchor="ctr"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Solving Problems</a:t>
            </a:r>
          </a:p>
        </p:txBody>
      </p:sp>
    </p:spTree>
    <p:extLst>
      <p:ext uri="{BB962C8B-B14F-4D97-AF65-F5344CB8AC3E}">
        <p14:creationId xmlns:p14="http://schemas.microsoft.com/office/powerpoint/2010/main" val="3252244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8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10">
            <a:extLst>
              <a:ext uri="{FF2B5EF4-FFF2-40B4-BE49-F238E27FC236}">
                <a16:creationId xmlns:a16="http://schemas.microsoft.com/office/drawing/2014/main" id="{BC05CA36-AD6A-4ABF-9A05-52E5A143D2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4022214"/>
            <a:ext cx="9144000" cy="2835786"/>
          </a:xfrm>
          <a:prstGeom prst="rect">
            <a:avLst/>
          </a:prstGeom>
          <a:gradFill>
            <a:gsLst>
              <a:gs pos="0">
                <a:schemeClr val="accent1"/>
              </a:gs>
              <a:gs pos="78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12">
            <a:extLst>
              <a:ext uri="{FF2B5EF4-FFF2-40B4-BE49-F238E27FC236}">
                <a16:creationId xmlns:a16="http://schemas.microsoft.com/office/drawing/2014/main" id="{D4331EE8-85A4-4588-8D9E-70E534D477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028950" y="4022220"/>
            <a:ext cx="6115048" cy="2835780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100000">
                <a:schemeClr val="accent1">
                  <a:lumMod val="75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14">
            <a:extLst>
              <a:ext uri="{FF2B5EF4-FFF2-40B4-BE49-F238E27FC236}">
                <a16:creationId xmlns:a16="http://schemas.microsoft.com/office/drawing/2014/main" id="{49D6C862-61CC-4B46-8080-96583D653B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4022219"/>
            <a:ext cx="9190104" cy="2835781"/>
          </a:xfrm>
          <a:prstGeom prst="rect">
            <a:avLst/>
          </a:prstGeom>
          <a:gradFill>
            <a:gsLst>
              <a:gs pos="3900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72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BE077E-0C71-9E45-8E9A-E19B853572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0149" y="375522"/>
            <a:ext cx="8214166" cy="3282078"/>
          </a:xfrm>
        </p:spPr>
        <p:txBody>
          <a:bodyPr anchor="t">
            <a:noAutofit/>
          </a:bodyPr>
          <a:lstStyle/>
          <a:p>
            <a:pPr marL="749300" indent="-749300" algn="l"/>
            <a:r>
              <a:rPr lang="en-US" sz="44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II. Determine if the Problem Can Be Solved and Take Measures to Solve It.</a:t>
            </a:r>
          </a:p>
          <a:p>
            <a:pPr marL="1095375" indent="-460375" algn="l"/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B. If we’re the cause of our problem have confidence that we can overcome (1 Cor. 10:13; Luke 16:1-9).</a:t>
            </a:r>
            <a:endParaRPr lang="en-US" sz="3600" b="1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3" descr="Blue abstract showing data flow">
            <a:extLst>
              <a:ext uri="{FF2B5EF4-FFF2-40B4-BE49-F238E27FC236}">
                <a16:creationId xmlns:a16="http://schemas.microsoft.com/office/drawing/2014/main" id="{94DC5E1D-180C-984C-AF36-0AAB888244C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5730"/>
          <a:stretch/>
        </p:blipFill>
        <p:spPr>
          <a:xfrm>
            <a:off x="373928" y="4429171"/>
            <a:ext cx="3872266" cy="2178158"/>
          </a:xfrm>
          <a:prstGeom prst="rect">
            <a:avLst/>
          </a:prstGeom>
        </p:spPr>
      </p:pic>
      <p:sp>
        <p:nvSpPr>
          <p:cNvPr id="25" name="Rectangle 16">
            <a:extLst>
              <a:ext uri="{FF2B5EF4-FFF2-40B4-BE49-F238E27FC236}">
                <a16:creationId xmlns:a16="http://schemas.microsoft.com/office/drawing/2014/main" id="{E37EECFC-A684-4391-AE85-4CDAF5565F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6400797"/>
            <a:ext cx="9143998" cy="457203"/>
          </a:xfrm>
          <a:prstGeom prst="rect">
            <a:avLst/>
          </a:prstGeom>
          <a:gradFill>
            <a:gsLst>
              <a:gs pos="0">
                <a:srgbClr val="000000">
                  <a:alpha val="43000"/>
                </a:srgbClr>
              </a:gs>
              <a:gs pos="79000">
                <a:schemeClr val="accent1">
                  <a:lumMod val="75000"/>
                  <a:alpha val="2200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27E4DE-7038-D048-B483-083B7525F8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57137" y="4497049"/>
            <a:ext cx="3872267" cy="2043702"/>
          </a:xfrm>
        </p:spPr>
        <p:txBody>
          <a:bodyPr anchor="ctr"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Solving Problems</a:t>
            </a:r>
          </a:p>
        </p:txBody>
      </p:sp>
    </p:spTree>
    <p:extLst>
      <p:ext uri="{BB962C8B-B14F-4D97-AF65-F5344CB8AC3E}">
        <p14:creationId xmlns:p14="http://schemas.microsoft.com/office/powerpoint/2010/main" val="954529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8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10">
            <a:extLst>
              <a:ext uri="{FF2B5EF4-FFF2-40B4-BE49-F238E27FC236}">
                <a16:creationId xmlns:a16="http://schemas.microsoft.com/office/drawing/2014/main" id="{BC05CA36-AD6A-4ABF-9A05-52E5A143D2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4022214"/>
            <a:ext cx="9144000" cy="2835786"/>
          </a:xfrm>
          <a:prstGeom prst="rect">
            <a:avLst/>
          </a:prstGeom>
          <a:gradFill>
            <a:gsLst>
              <a:gs pos="0">
                <a:schemeClr val="accent1"/>
              </a:gs>
              <a:gs pos="78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12">
            <a:extLst>
              <a:ext uri="{FF2B5EF4-FFF2-40B4-BE49-F238E27FC236}">
                <a16:creationId xmlns:a16="http://schemas.microsoft.com/office/drawing/2014/main" id="{D4331EE8-85A4-4588-8D9E-70E534D477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028950" y="4022220"/>
            <a:ext cx="6115048" cy="2835780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100000">
                <a:schemeClr val="accent1">
                  <a:lumMod val="75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14">
            <a:extLst>
              <a:ext uri="{FF2B5EF4-FFF2-40B4-BE49-F238E27FC236}">
                <a16:creationId xmlns:a16="http://schemas.microsoft.com/office/drawing/2014/main" id="{49D6C862-61CC-4B46-8080-96583D653B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4022219"/>
            <a:ext cx="9190104" cy="2835781"/>
          </a:xfrm>
          <a:prstGeom prst="rect">
            <a:avLst/>
          </a:prstGeom>
          <a:gradFill>
            <a:gsLst>
              <a:gs pos="3900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72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BE077E-0C71-9E45-8E9A-E19B853572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0149" y="375522"/>
            <a:ext cx="8214166" cy="3282078"/>
          </a:xfrm>
        </p:spPr>
        <p:txBody>
          <a:bodyPr anchor="t">
            <a:noAutofit/>
          </a:bodyPr>
          <a:lstStyle/>
          <a:p>
            <a:pPr marL="749300" indent="-749300" algn="l"/>
            <a:r>
              <a:rPr lang="en-US" sz="44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III. If the Problem Can’t Be Solved Bear It As a Christian Should.</a:t>
            </a:r>
          </a:p>
          <a:p>
            <a:pPr marL="1095375" indent="-460375" algn="l"/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A. Put things in perspective           </a:t>
            </a:r>
          </a:p>
          <a:p>
            <a:pPr marL="1095375" indent="-460375" algn="l"/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1.  Relative to others (1 Pet. 5:6-9).</a:t>
            </a:r>
          </a:p>
          <a:p>
            <a:pPr marL="1095375" indent="-460375" algn="l"/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2.  Relative to eternity (Rom. 8:18).</a:t>
            </a:r>
          </a:p>
          <a:p>
            <a:pPr marL="1095375" indent="-460375" algn="l"/>
            <a:endParaRPr lang="en-US" sz="3200" b="1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95375" indent="-460375" algn="l"/>
            <a:endParaRPr lang="en-US" sz="3600" b="1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3" descr="Blue abstract showing data flow">
            <a:extLst>
              <a:ext uri="{FF2B5EF4-FFF2-40B4-BE49-F238E27FC236}">
                <a16:creationId xmlns:a16="http://schemas.microsoft.com/office/drawing/2014/main" id="{94DC5E1D-180C-984C-AF36-0AAB888244C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5730"/>
          <a:stretch/>
        </p:blipFill>
        <p:spPr>
          <a:xfrm>
            <a:off x="373928" y="4429171"/>
            <a:ext cx="3872266" cy="2178158"/>
          </a:xfrm>
          <a:prstGeom prst="rect">
            <a:avLst/>
          </a:prstGeom>
        </p:spPr>
      </p:pic>
      <p:sp>
        <p:nvSpPr>
          <p:cNvPr id="25" name="Rectangle 16">
            <a:extLst>
              <a:ext uri="{FF2B5EF4-FFF2-40B4-BE49-F238E27FC236}">
                <a16:creationId xmlns:a16="http://schemas.microsoft.com/office/drawing/2014/main" id="{E37EECFC-A684-4391-AE85-4CDAF5565F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6400797"/>
            <a:ext cx="9143998" cy="457203"/>
          </a:xfrm>
          <a:prstGeom prst="rect">
            <a:avLst/>
          </a:prstGeom>
          <a:gradFill>
            <a:gsLst>
              <a:gs pos="0">
                <a:srgbClr val="000000">
                  <a:alpha val="43000"/>
                </a:srgbClr>
              </a:gs>
              <a:gs pos="79000">
                <a:schemeClr val="accent1">
                  <a:lumMod val="75000"/>
                  <a:alpha val="2200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27E4DE-7038-D048-B483-083B7525F8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57137" y="4497049"/>
            <a:ext cx="3872267" cy="2043702"/>
          </a:xfrm>
        </p:spPr>
        <p:txBody>
          <a:bodyPr anchor="ctr"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Solving Problems</a:t>
            </a:r>
          </a:p>
        </p:txBody>
      </p:sp>
    </p:spTree>
    <p:extLst>
      <p:ext uri="{BB962C8B-B14F-4D97-AF65-F5344CB8AC3E}">
        <p14:creationId xmlns:p14="http://schemas.microsoft.com/office/powerpoint/2010/main" val="3076530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8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10">
            <a:extLst>
              <a:ext uri="{FF2B5EF4-FFF2-40B4-BE49-F238E27FC236}">
                <a16:creationId xmlns:a16="http://schemas.microsoft.com/office/drawing/2014/main" id="{BC05CA36-AD6A-4ABF-9A05-52E5A143D2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4022214"/>
            <a:ext cx="9144000" cy="2835786"/>
          </a:xfrm>
          <a:prstGeom prst="rect">
            <a:avLst/>
          </a:prstGeom>
          <a:gradFill>
            <a:gsLst>
              <a:gs pos="0">
                <a:schemeClr val="accent1"/>
              </a:gs>
              <a:gs pos="78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12">
            <a:extLst>
              <a:ext uri="{FF2B5EF4-FFF2-40B4-BE49-F238E27FC236}">
                <a16:creationId xmlns:a16="http://schemas.microsoft.com/office/drawing/2014/main" id="{D4331EE8-85A4-4588-8D9E-70E534D477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028950" y="4022220"/>
            <a:ext cx="6115048" cy="2835780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100000">
                <a:schemeClr val="accent1">
                  <a:lumMod val="75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14">
            <a:extLst>
              <a:ext uri="{FF2B5EF4-FFF2-40B4-BE49-F238E27FC236}">
                <a16:creationId xmlns:a16="http://schemas.microsoft.com/office/drawing/2014/main" id="{49D6C862-61CC-4B46-8080-96583D653B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4022219"/>
            <a:ext cx="9190104" cy="2835781"/>
          </a:xfrm>
          <a:prstGeom prst="rect">
            <a:avLst/>
          </a:prstGeom>
          <a:gradFill>
            <a:gsLst>
              <a:gs pos="3900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72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BE077E-0C71-9E45-8E9A-E19B853572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0149" y="375522"/>
            <a:ext cx="8214166" cy="3282078"/>
          </a:xfrm>
        </p:spPr>
        <p:txBody>
          <a:bodyPr anchor="t">
            <a:noAutofit/>
          </a:bodyPr>
          <a:lstStyle/>
          <a:p>
            <a:pPr marL="749300" indent="-749300" algn="l"/>
            <a:r>
              <a:rPr lang="en-US" sz="44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III. If the Problem Can’t Be Solved Bear It As a Christian Should.</a:t>
            </a:r>
          </a:p>
          <a:p>
            <a:pPr marL="1095375" indent="-460375" algn="l"/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B. Take comfort in God’s love and care (Heb. 13:5-6).</a:t>
            </a:r>
          </a:p>
          <a:p>
            <a:pPr marL="1095375" indent="-460375" algn="l"/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C. Focus on Heaven (Phil 3:12-14).</a:t>
            </a:r>
          </a:p>
          <a:p>
            <a:pPr marL="1095375" indent="-460375" algn="l"/>
            <a:endParaRPr lang="en-US" sz="3200" b="1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95375" indent="-460375" algn="l"/>
            <a:endParaRPr lang="en-US" sz="3600" b="1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3" descr="Blue abstract showing data flow">
            <a:extLst>
              <a:ext uri="{FF2B5EF4-FFF2-40B4-BE49-F238E27FC236}">
                <a16:creationId xmlns:a16="http://schemas.microsoft.com/office/drawing/2014/main" id="{94DC5E1D-180C-984C-AF36-0AAB888244C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5730"/>
          <a:stretch/>
        </p:blipFill>
        <p:spPr>
          <a:xfrm>
            <a:off x="373928" y="4429171"/>
            <a:ext cx="3872266" cy="2178158"/>
          </a:xfrm>
          <a:prstGeom prst="rect">
            <a:avLst/>
          </a:prstGeom>
        </p:spPr>
      </p:pic>
      <p:sp>
        <p:nvSpPr>
          <p:cNvPr id="25" name="Rectangle 16">
            <a:extLst>
              <a:ext uri="{FF2B5EF4-FFF2-40B4-BE49-F238E27FC236}">
                <a16:creationId xmlns:a16="http://schemas.microsoft.com/office/drawing/2014/main" id="{E37EECFC-A684-4391-AE85-4CDAF5565F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6400797"/>
            <a:ext cx="9143998" cy="457203"/>
          </a:xfrm>
          <a:prstGeom prst="rect">
            <a:avLst/>
          </a:prstGeom>
          <a:gradFill>
            <a:gsLst>
              <a:gs pos="0">
                <a:srgbClr val="000000">
                  <a:alpha val="43000"/>
                </a:srgbClr>
              </a:gs>
              <a:gs pos="79000">
                <a:schemeClr val="accent1">
                  <a:lumMod val="75000"/>
                  <a:alpha val="2200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27E4DE-7038-D048-B483-083B7525F8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57137" y="4497049"/>
            <a:ext cx="3872267" cy="2043702"/>
          </a:xfrm>
        </p:spPr>
        <p:txBody>
          <a:bodyPr anchor="ctr"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Solving Problems</a:t>
            </a:r>
          </a:p>
        </p:txBody>
      </p:sp>
    </p:spTree>
    <p:extLst>
      <p:ext uri="{BB962C8B-B14F-4D97-AF65-F5344CB8AC3E}">
        <p14:creationId xmlns:p14="http://schemas.microsoft.com/office/powerpoint/2010/main" val="3550315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338</Words>
  <Application>Microsoft Macintosh PowerPoint</Application>
  <PresentationFormat>On-screen Show (4:3)</PresentationFormat>
  <Paragraphs>23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Job 14:1-6</vt:lpstr>
      <vt:lpstr>Job 14:1-6</vt:lpstr>
      <vt:lpstr>Solving Problems</vt:lpstr>
      <vt:lpstr>Solving Problems</vt:lpstr>
      <vt:lpstr>Solving Problems</vt:lpstr>
      <vt:lpstr>Solving Problems</vt:lpstr>
      <vt:lpstr>Solving Problems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Pope</dc:creator>
  <cp:lastModifiedBy>Kyle Pope</cp:lastModifiedBy>
  <cp:revision>9</cp:revision>
  <dcterms:created xsi:type="dcterms:W3CDTF">2022-03-05T23:41:08Z</dcterms:created>
  <dcterms:modified xsi:type="dcterms:W3CDTF">2022-03-24T06:03:48Z</dcterms:modified>
</cp:coreProperties>
</file>