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62" r:id="rId2"/>
    <p:sldId id="275" r:id="rId3"/>
    <p:sldId id="276" r:id="rId4"/>
    <p:sldId id="277" r:id="rId5"/>
    <p:sldId id="278" r:id="rId6"/>
    <p:sldId id="279" r:id="rId7"/>
    <p:sldId id="280" r:id="rId8"/>
    <p:sldId id="281" r:id="rId9"/>
    <p:sldId id="283" r:id="rId10"/>
    <p:sldId id="282" r:id="rId11"/>
    <p:sldId id="284" r:id="rId12"/>
    <p:sldId id="285" r:id="rId13"/>
    <p:sldId id="286" r:id="rId14"/>
    <p:sldId id="287" r:id="rId15"/>
    <p:sldId id="288" r:id="rId16"/>
    <p:sldId id="289" r:id="rId17"/>
    <p:sldId id="290" r:id="rId18"/>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08"/>
    <p:restoredTop sz="94697"/>
  </p:normalViewPr>
  <p:slideViewPr>
    <p:cSldViewPr snapToGrid="0" snapToObjects="1">
      <p:cViewPr varScale="1">
        <p:scale>
          <a:sx n="96" d="100"/>
          <a:sy n="96" d="100"/>
        </p:scale>
        <p:origin x="1200" y="184"/>
      </p:cViewPr>
      <p:guideLst>
        <p:guide orient="horz" pos="180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579836A-B3E3-1D45-B9B5-A38F9706A12D}" type="datetimeFigureOut">
              <a:rPr lang="en-US" smtClean="0"/>
              <a:pPr/>
              <a:t>2/8/22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A4C3D-BFC0-FD42-9ED0-85C361B151E0}" type="slidenum">
              <a:rPr lang="en-US" smtClean="0"/>
              <a:pPr/>
              <a:t>‹#›</a:t>
            </a:fld>
            <a:endParaRPr lang="en-US"/>
          </a:p>
        </p:txBody>
      </p:sp>
    </p:spTree>
    <p:extLst>
      <p:ext uri="{BB962C8B-B14F-4D97-AF65-F5344CB8AC3E}">
        <p14:creationId xmlns:p14="http://schemas.microsoft.com/office/powerpoint/2010/main" val="790453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79836A-B3E3-1D45-B9B5-A38F9706A12D}" type="datetimeFigureOut">
              <a:rPr lang="en-US" smtClean="0"/>
              <a:pPr/>
              <a:t>2/8/22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A4C3D-BFC0-FD42-9ED0-85C361B151E0}" type="slidenum">
              <a:rPr lang="en-US" smtClean="0"/>
              <a:pPr/>
              <a:t>‹#›</a:t>
            </a:fld>
            <a:endParaRPr lang="en-US"/>
          </a:p>
        </p:txBody>
      </p:sp>
    </p:spTree>
    <p:extLst>
      <p:ext uri="{BB962C8B-B14F-4D97-AF65-F5344CB8AC3E}">
        <p14:creationId xmlns:p14="http://schemas.microsoft.com/office/powerpoint/2010/main" val="1105971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79836A-B3E3-1D45-B9B5-A38F9706A12D}" type="datetimeFigureOut">
              <a:rPr lang="en-US" smtClean="0"/>
              <a:pPr/>
              <a:t>2/8/22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A4C3D-BFC0-FD42-9ED0-85C361B151E0}" type="slidenum">
              <a:rPr lang="en-US" smtClean="0"/>
              <a:pPr/>
              <a:t>‹#›</a:t>
            </a:fld>
            <a:endParaRPr lang="en-US"/>
          </a:p>
        </p:txBody>
      </p:sp>
    </p:spTree>
    <p:extLst>
      <p:ext uri="{BB962C8B-B14F-4D97-AF65-F5344CB8AC3E}">
        <p14:creationId xmlns:p14="http://schemas.microsoft.com/office/powerpoint/2010/main" val="1106870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79836A-B3E3-1D45-B9B5-A38F9706A12D}" type="datetimeFigureOut">
              <a:rPr lang="en-US" smtClean="0"/>
              <a:pPr/>
              <a:t>2/8/22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A4C3D-BFC0-FD42-9ED0-85C361B151E0}" type="slidenum">
              <a:rPr lang="en-US" smtClean="0"/>
              <a:pPr/>
              <a:t>‹#›</a:t>
            </a:fld>
            <a:endParaRPr lang="en-US"/>
          </a:p>
        </p:txBody>
      </p:sp>
    </p:spTree>
    <p:extLst>
      <p:ext uri="{BB962C8B-B14F-4D97-AF65-F5344CB8AC3E}">
        <p14:creationId xmlns:p14="http://schemas.microsoft.com/office/powerpoint/2010/main" val="1241246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424782"/>
            <a:ext cx="7886700" cy="2377281"/>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824553"/>
            <a:ext cx="7886700" cy="1250156"/>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579836A-B3E3-1D45-B9B5-A38F9706A12D}" type="datetimeFigureOut">
              <a:rPr lang="en-US" smtClean="0"/>
              <a:pPr/>
              <a:t>2/8/22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A4C3D-BFC0-FD42-9ED0-85C361B151E0}" type="slidenum">
              <a:rPr lang="en-US" smtClean="0"/>
              <a:pPr/>
              <a:t>‹#›</a:t>
            </a:fld>
            <a:endParaRPr lang="en-US"/>
          </a:p>
        </p:txBody>
      </p:sp>
    </p:spTree>
    <p:extLst>
      <p:ext uri="{BB962C8B-B14F-4D97-AF65-F5344CB8AC3E}">
        <p14:creationId xmlns:p14="http://schemas.microsoft.com/office/powerpoint/2010/main" val="2597160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579836A-B3E3-1D45-B9B5-A38F9706A12D}" type="datetimeFigureOut">
              <a:rPr lang="en-US" smtClean="0"/>
              <a:pPr/>
              <a:t>2/8/22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5A4C3D-BFC0-FD42-9ED0-85C361B151E0}" type="slidenum">
              <a:rPr lang="en-US" smtClean="0"/>
              <a:pPr/>
              <a:t>‹#›</a:t>
            </a:fld>
            <a:endParaRPr lang="en-US"/>
          </a:p>
        </p:txBody>
      </p:sp>
    </p:spTree>
    <p:extLst>
      <p:ext uri="{BB962C8B-B14F-4D97-AF65-F5344CB8AC3E}">
        <p14:creationId xmlns:p14="http://schemas.microsoft.com/office/powerpoint/2010/main" val="1982317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579836A-B3E3-1D45-B9B5-A38F9706A12D}" type="datetimeFigureOut">
              <a:rPr lang="en-US" smtClean="0"/>
              <a:pPr/>
              <a:t>2/8/22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5A4C3D-BFC0-FD42-9ED0-85C361B151E0}" type="slidenum">
              <a:rPr lang="en-US" smtClean="0"/>
              <a:pPr/>
              <a:t>‹#›</a:t>
            </a:fld>
            <a:endParaRPr lang="en-US"/>
          </a:p>
        </p:txBody>
      </p:sp>
    </p:spTree>
    <p:extLst>
      <p:ext uri="{BB962C8B-B14F-4D97-AF65-F5344CB8AC3E}">
        <p14:creationId xmlns:p14="http://schemas.microsoft.com/office/powerpoint/2010/main" val="3004731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579836A-B3E3-1D45-B9B5-A38F9706A12D}" type="datetimeFigureOut">
              <a:rPr lang="en-US" smtClean="0"/>
              <a:pPr/>
              <a:t>2/8/22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5A4C3D-BFC0-FD42-9ED0-85C361B151E0}" type="slidenum">
              <a:rPr lang="en-US" smtClean="0"/>
              <a:pPr/>
              <a:t>‹#›</a:t>
            </a:fld>
            <a:endParaRPr lang="en-US"/>
          </a:p>
        </p:txBody>
      </p:sp>
    </p:spTree>
    <p:extLst>
      <p:ext uri="{BB962C8B-B14F-4D97-AF65-F5344CB8AC3E}">
        <p14:creationId xmlns:p14="http://schemas.microsoft.com/office/powerpoint/2010/main" val="2596922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79836A-B3E3-1D45-B9B5-A38F9706A12D}" type="datetimeFigureOut">
              <a:rPr lang="en-US" smtClean="0"/>
              <a:pPr/>
              <a:t>2/8/22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5A4C3D-BFC0-FD42-9ED0-85C361B151E0}" type="slidenum">
              <a:rPr lang="en-US" smtClean="0"/>
              <a:pPr/>
              <a:t>‹#›</a:t>
            </a:fld>
            <a:endParaRPr lang="en-US"/>
          </a:p>
        </p:txBody>
      </p:sp>
    </p:spTree>
    <p:extLst>
      <p:ext uri="{BB962C8B-B14F-4D97-AF65-F5344CB8AC3E}">
        <p14:creationId xmlns:p14="http://schemas.microsoft.com/office/powerpoint/2010/main" val="238115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579836A-B3E3-1D45-B9B5-A38F9706A12D}" type="datetimeFigureOut">
              <a:rPr lang="en-US" smtClean="0"/>
              <a:pPr/>
              <a:t>2/8/22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5A4C3D-BFC0-FD42-9ED0-85C361B151E0}" type="slidenum">
              <a:rPr lang="en-US" smtClean="0"/>
              <a:pPr/>
              <a:t>‹#›</a:t>
            </a:fld>
            <a:endParaRPr lang="en-US"/>
          </a:p>
        </p:txBody>
      </p:sp>
    </p:spTree>
    <p:extLst>
      <p:ext uri="{BB962C8B-B14F-4D97-AF65-F5344CB8AC3E}">
        <p14:creationId xmlns:p14="http://schemas.microsoft.com/office/powerpoint/2010/main" val="807974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579836A-B3E3-1D45-B9B5-A38F9706A12D}" type="datetimeFigureOut">
              <a:rPr lang="en-US" smtClean="0"/>
              <a:pPr/>
              <a:t>2/8/22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5A4C3D-BFC0-FD42-9ED0-85C361B151E0}" type="slidenum">
              <a:rPr lang="en-US" smtClean="0"/>
              <a:pPr/>
              <a:t>‹#›</a:t>
            </a:fld>
            <a:endParaRPr lang="en-US"/>
          </a:p>
        </p:txBody>
      </p:sp>
    </p:spTree>
    <p:extLst>
      <p:ext uri="{BB962C8B-B14F-4D97-AF65-F5344CB8AC3E}">
        <p14:creationId xmlns:p14="http://schemas.microsoft.com/office/powerpoint/2010/main" val="1301592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24EF7996-0E3F-6349-A524-FF8EE09BA10F}"/>
              </a:ext>
            </a:extLst>
          </p:cNvPr>
          <p:cNvPicPr>
            <a:picLocks noChangeAspect="1"/>
          </p:cNvPicPr>
          <p:nvPr userDrawn="1"/>
        </p:nvPicPr>
        <p:blipFill>
          <a:blip r:embed="rId13">
            <a:duotone>
              <a:schemeClr val="accent6">
                <a:shade val="45000"/>
                <a:satMod val="135000"/>
              </a:schemeClr>
              <a:prstClr val="white"/>
            </a:duotone>
            <a:extLst>
              <a:ext uri="{BEBA8EAE-BF5A-486C-A8C5-ECC9F3942E4B}">
                <a14:imgProps xmlns:a14="http://schemas.microsoft.com/office/drawing/2010/main">
                  <a14:imgLayer r:embed="rId14">
                    <a14:imgEffect>
                      <a14:saturation sat="400000"/>
                    </a14:imgEffect>
                    <a14:imgEffect>
                      <a14:brightnessContrast bright="-100000"/>
                    </a14:imgEffect>
                  </a14:imgLayer>
                </a14:imgProps>
              </a:ext>
            </a:extLst>
          </a:blip>
          <a:stretch>
            <a:fillRect/>
          </a:stretch>
        </p:blipFill>
        <p:spPr>
          <a:xfrm>
            <a:off x="0" y="0"/>
            <a:ext cx="9144000" cy="5715000"/>
          </a:xfrm>
          <a:prstGeom prst="rect">
            <a:avLst/>
          </a:prstGeom>
        </p:spPr>
      </p:pic>
      <p:sp>
        <p:nvSpPr>
          <p:cNvPr id="2" name="Title Placeholder 1"/>
          <p:cNvSpPr>
            <a:spLocks noGrp="1"/>
          </p:cNvSpPr>
          <p:nvPr>
            <p:ph type="title"/>
          </p:nvPr>
        </p:nvSpPr>
        <p:spPr>
          <a:xfrm>
            <a:off x="628650" y="304271"/>
            <a:ext cx="7886700" cy="1104636"/>
          </a:xfrm>
          <a:prstGeom prst="rect">
            <a:avLst/>
          </a:prstGeom>
          <a:solidFill>
            <a:schemeClr val="bg1"/>
          </a:solidFill>
        </p:spPr>
        <p:txBody>
          <a:bodyPr vert="horz" lIns="27432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036884" y="1713178"/>
            <a:ext cx="6478466" cy="343429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a:solidFill>
                  <a:schemeClr val="tx1">
                    <a:tint val="75000"/>
                  </a:schemeClr>
                </a:solidFill>
              </a:defRPr>
            </a:lvl1pPr>
          </a:lstStyle>
          <a:p>
            <a:fld id="{B579836A-B3E3-1D45-B9B5-A38F9706A12D}" type="datetimeFigureOut">
              <a:rPr lang="en-US" smtClean="0"/>
              <a:pPr/>
              <a:t>2/8/22</a:t>
            </a:fld>
            <a:endParaRPr lang="en-US"/>
          </a:p>
        </p:txBody>
      </p:sp>
      <p:sp>
        <p:nvSpPr>
          <p:cNvPr id="5" name="Footer Placeholder 4"/>
          <p:cNvSpPr>
            <a:spLocks noGrp="1"/>
          </p:cNvSpPr>
          <p:nvPr>
            <p:ph type="ftr" sz="quarter" idx="3"/>
          </p:nvPr>
        </p:nvSpPr>
        <p:spPr>
          <a:xfrm>
            <a:off x="3028950" y="5296959"/>
            <a:ext cx="3086100" cy="30427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a:solidFill>
                  <a:schemeClr val="tx1">
                    <a:tint val="75000"/>
                  </a:schemeClr>
                </a:solidFill>
              </a:defRPr>
            </a:lvl1pPr>
          </a:lstStyle>
          <a:p>
            <a:fld id="{7C5A4C3D-BFC0-FD42-9ED0-85C361B151E0}" type="slidenum">
              <a:rPr lang="en-US" smtClean="0"/>
              <a:pPr/>
              <a:t>‹#›</a:t>
            </a:fld>
            <a:endParaRPr lang="en-US"/>
          </a:p>
        </p:txBody>
      </p:sp>
      <p:sp>
        <p:nvSpPr>
          <p:cNvPr id="9" name="Rectangle 8">
            <a:extLst>
              <a:ext uri="{FF2B5EF4-FFF2-40B4-BE49-F238E27FC236}">
                <a16:creationId xmlns:a16="http://schemas.microsoft.com/office/drawing/2014/main" id="{B2517FAF-871E-A242-A8DB-2EE683335F00}"/>
              </a:ext>
            </a:extLst>
          </p:cNvPr>
          <p:cNvSpPr>
            <a:spLocks noChangeArrowheads="1"/>
          </p:cNvSpPr>
          <p:nvPr userDrawn="1"/>
        </p:nvSpPr>
        <p:spPr bwMode="auto">
          <a:xfrm>
            <a:off x="571619" y="304271"/>
            <a:ext cx="1000126" cy="5418138"/>
          </a:xfrm>
          <a:prstGeom prst="rect">
            <a:avLst/>
          </a:prstGeom>
          <a:gradFill rotWithShape="1">
            <a:gsLst>
              <a:gs pos="0">
                <a:schemeClr val="tx1">
                  <a:alpha val="0"/>
                </a:schemeClr>
              </a:gs>
              <a:gs pos="100000">
                <a:schemeClr val="tx1">
                  <a:gamma/>
                  <a:tint val="0"/>
                  <a:invGamma/>
                </a:schemeClr>
              </a:gs>
            </a:gsLst>
            <a:lin ang="540000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6713065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4000" b="1" kern="1200">
          <a:solidFill>
            <a:schemeClr val="tx1"/>
          </a:solidFill>
          <a:latin typeface="Calibri" panose="020F0502020204030204" pitchFamily="34" charset="0"/>
          <a:ea typeface="+mj-ea"/>
          <a:cs typeface="Calibri" panose="020F050202020403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7E83189-C278-C54E-BA26-192506ACE679}"/>
              </a:ext>
            </a:extLst>
          </p:cNvPr>
          <p:cNvSpPr>
            <a:spLocks noGrp="1" noChangeArrowheads="1"/>
          </p:cNvSpPr>
          <p:nvPr>
            <p:ph type="ctrTitle"/>
          </p:nvPr>
        </p:nvSpPr>
        <p:spPr>
          <a:xfrm>
            <a:off x="557213" y="228600"/>
            <a:ext cx="8189913" cy="1343026"/>
          </a:xfrm>
          <a:solidFill>
            <a:schemeClr val="bg1">
              <a:alpha val="55000"/>
            </a:schemeClr>
          </a:solidFill>
        </p:spPr>
        <p:txBody>
          <a:bodyPr bIns="182880" anchor="b">
            <a:noAutofit/>
          </a:bodyPr>
          <a:lstStyle/>
          <a:p>
            <a:pPr>
              <a:lnSpc>
                <a:spcPct val="70000"/>
              </a:lnSpc>
            </a:pPr>
            <a:r>
              <a:rPr lang="en-US" altLang="en-US" sz="4400" dirty="0">
                <a:latin typeface="Cambria" panose="02040503050406030204" pitchFamily="18" charset="0"/>
                <a:cs typeface="Arial Narrow" panose="020B0604020202020204" pitchFamily="34" charset="0"/>
              </a:rPr>
              <a:t>Stewards of Money </a:t>
            </a:r>
            <a:br>
              <a:rPr lang="en-US" altLang="en-US" sz="4400" dirty="0">
                <a:latin typeface="Cambria" panose="02040503050406030204" pitchFamily="18" charset="0"/>
                <a:cs typeface="Arial Narrow" panose="020B0604020202020204" pitchFamily="34" charset="0"/>
              </a:rPr>
            </a:br>
            <a:r>
              <a:rPr lang="en-US" altLang="en-US" sz="4400" dirty="0">
                <a:latin typeface="Cambria" panose="02040503050406030204" pitchFamily="18" charset="0"/>
                <a:cs typeface="Arial Narrow" panose="020B0604020202020204" pitchFamily="34" charset="0"/>
              </a:rPr>
              <a:t>and Material Things</a:t>
            </a:r>
          </a:p>
        </p:txBody>
      </p:sp>
      <p:sp>
        <p:nvSpPr>
          <p:cNvPr id="5" name="Rectangle 3">
            <a:extLst>
              <a:ext uri="{FF2B5EF4-FFF2-40B4-BE49-F238E27FC236}">
                <a16:creationId xmlns:a16="http://schemas.microsoft.com/office/drawing/2014/main" id="{6BF7B549-5ED3-954A-B786-74396C0AD07E}"/>
              </a:ext>
            </a:extLst>
          </p:cNvPr>
          <p:cNvSpPr>
            <a:spLocks noGrp="1" noChangeArrowheads="1"/>
          </p:cNvSpPr>
          <p:nvPr>
            <p:ph type="subTitle" idx="1"/>
          </p:nvPr>
        </p:nvSpPr>
        <p:spPr>
          <a:xfrm>
            <a:off x="1773382" y="1814513"/>
            <a:ext cx="6876907" cy="3221313"/>
          </a:xfrm>
        </p:spPr>
        <p:txBody>
          <a:bodyPr anchor="ctr">
            <a:noAutofit/>
          </a:bodyPr>
          <a:lstStyle/>
          <a:p>
            <a:pPr marL="12700" indent="-12700">
              <a:spcAft>
                <a:spcPts val="1200"/>
              </a:spcAft>
            </a:pPr>
            <a:r>
              <a:rPr lang="en-US" altLang="en-US" sz="4000" b="1" i="1" dirty="0"/>
              <a:t>Give Account of Your Stewardship </a:t>
            </a:r>
            <a:r>
              <a:rPr lang="en-US" altLang="en-US" sz="3200" b="1" dirty="0"/>
              <a:t>(Athens, AL: Truth Publications, Inc., 2021)</a:t>
            </a:r>
          </a:p>
          <a:p>
            <a:pPr marL="12700" indent="-12700">
              <a:spcAft>
                <a:spcPts val="1200"/>
              </a:spcAft>
            </a:pPr>
            <a:r>
              <a:rPr lang="en-US" altLang="en-US" sz="3200" b="1" dirty="0"/>
              <a:t>Lesson 8</a:t>
            </a:r>
            <a:endParaRPr lang="en-US" altLang="en-US" sz="4000" b="1" dirty="0"/>
          </a:p>
        </p:txBody>
      </p:sp>
    </p:spTree>
    <p:extLst>
      <p:ext uri="{BB962C8B-B14F-4D97-AF65-F5344CB8AC3E}">
        <p14:creationId xmlns:p14="http://schemas.microsoft.com/office/powerpoint/2010/main" val="1359966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childTnLst>
                                </p:cTn>
                              </p:par>
                            </p:childTnLst>
                          </p:cTn>
                        </p:par>
                        <p:par>
                          <p:cTn id="9" fill="hold">
                            <p:stCondLst>
                              <p:cond delay="1000"/>
                            </p:stCondLst>
                            <p:childTnLst>
                              <p:par>
                                <p:cTn id="10" presetID="42" presetClass="entr" presetSubtype="0" fill="hold" grpId="0" nodeType="after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1000"/>
                                        <p:tgtEl>
                                          <p:spTgt spid="5">
                                            <p:txEl>
                                              <p:pRg st="0" end="0"/>
                                            </p:txEl>
                                          </p:spTgt>
                                        </p:tgtEl>
                                      </p:cBhvr>
                                    </p:animEffect>
                                    <p:anim calcmode="lin" valueType="num">
                                      <p:cBhvr>
                                        <p:cTn id="13"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par>
                          <p:cTn id="15" fill="hold">
                            <p:stCondLst>
                              <p:cond delay="2000"/>
                            </p:stCondLst>
                            <p:childTnLst>
                              <p:par>
                                <p:cTn id="16" presetID="42" presetClass="entr" presetSubtype="0" fill="hold" grpId="0" nodeType="after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Effect transition="in" filter="fade">
                                      <p:cBhvr>
                                        <p:cTn id="18" dur="1000"/>
                                        <p:tgtEl>
                                          <p:spTgt spid="5">
                                            <p:txEl>
                                              <p:pRg st="1" end="1"/>
                                            </p:txEl>
                                          </p:spTgt>
                                        </p:tgtEl>
                                      </p:cBhvr>
                                    </p:animEffect>
                                    <p:anim calcmode="lin" valueType="num">
                                      <p:cBhvr>
                                        <p:cTn id="19"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7E83189-C278-C54E-BA26-192506ACE679}"/>
              </a:ext>
            </a:extLst>
          </p:cNvPr>
          <p:cNvSpPr>
            <a:spLocks noGrp="1" noChangeArrowheads="1"/>
          </p:cNvSpPr>
          <p:nvPr>
            <p:ph type="ctrTitle"/>
          </p:nvPr>
        </p:nvSpPr>
        <p:spPr>
          <a:xfrm>
            <a:off x="557213" y="228600"/>
            <a:ext cx="8189913" cy="1343026"/>
          </a:xfrm>
          <a:solidFill>
            <a:schemeClr val="bg1">
              <a:alpha val="55000"/>
            </a:schemeClr>
          </a:solidFill>
        </p:spPr>
        <p:txBody>
          <a:bodyPr bIns="182880" anchor="b">
            <a:noAutofit/>
          </a:bodyPr>
          <a:lstStyle/>
          <a:p>
            <a:pPr>
              <a:lnSpc>
                <a:spcPct val="70000"/>
              </a:lnSpc>
            </a:pPr>
            <a:r>
              <a:rPr lang="en-US" altLang="en-US" sz="4400" dirty="0">
                <a:latin typeface="Cambria" panose="02040503050406030204" pitchFamily="18" charset="0"/>
                <a:cs typeface="Arial Narrow" panose="020B0604020202020204" pitchFamily="34" charset="0"/>
              </a:rPr>
              <a:t>Stewards of Money </a:t>
            </a:r>
            <a:br>
              <a:rPr lang="en-US" altLang="en-US" sz="4400" dirty="0">
                <a:latin typeface="Cambria" panose="02040503050406030204" pitchFamily="18" charset="0"/>
                <a:cs typeface="Arial Narrow" panose="020B0604020202020204" pitchFamily="34" charset="0"/>
              </a:rPr>
            </a:br>
            <a:r>
              <a:rPr lang="en-US" altLang="en-US" sz="4400" dirty="0">
                <a:latin typeface="Cambria" panose="02040503050406030204" pitchFamily="18" charset="0"/>
                <a:cs typeface="Arial Narrow" panose="020B0604020202020204" pitchFamily="34" charset="0"/>
              </a:rPr>
              <a:t>and Material Things</a:t>
            </a:r>
          </a:p>
        </p:txBody>
      </p:sp>
      <p:sp>
        <p:nvSpPr>
          <p:cNvPr id="5" name="Rectangle 3">
            <a:extLst>
              <a:ext uri="{FF2B5EF4-FFF2-40B4-BE49-F238E27FC236}">
                <a16:creationId xmlns:a16="http://schemas.microsoft.com/office/drawing/2014/main" id="{6BF7B549-5ED3-954A-B786-74396C0AD07E}"/>
              </a:ext>
            </a:extLst>
          </p:cNvPr>
          <p:cNvSpPr>
            <a:spLocks noGrp="1" noChangeArrowheads="1"/>
          </p:cNvSpPr>
          <p:nvPr>
            <p:ph type="subTitle" idx="1"/>
          </p:nvPr>
        </p:nvSpPr>
        <p:spPr>
          <a:xfrm>
            <a:off x="1773382" y="1814513"/>
            <a:ext cx="6876907" cy="3221313"/>
          </a:xfrm>
        </p:spPr>
        <p:txBody>
          <a:bodyPr anchor="t">
            <a:noAutofit/>
          </a:bodyPr>
          <a:lstStyle/>
          <a:p>
            <a:pPr marL="12700" indent="-12700">
              <a:spcAft>
                <a:spcPts val="1200"/>
              </a:spcAft>
            </a:pPr>
            <a:r>
              <a:rPr lang="en-US" altLang="en-US" sz="4200" b="1" dirty="0"/>
              <a:t>Giving on the Lord’s Day </a:t>
            </a:r>
          </a:p>
          <a:p>
            <a:pPr marL="12700" indent="-12700">
              <a:spcAft>
                <a:spcPts val="1200"/>
              </a:spcAft>
            </a:pPr>
            <a:r>
              <a:rPr lang="en-US" altLang="en-US" sz="2800" b="1" dirty="0"/>
              <a:t>“If you record your spending in your check register, I can take one look and know a lot about your value system. If I can look at your check register and daily calendar, I will know you. Not who you say you are, but who you really are, deep down inside” (Dave Ramsey). </a:t>
            </a:r>
            <a:endParaRPr lang="en-US" altLang="en-US" sz="3200" b="1" dirty="0"/>
          </a:p>
        </p:txBody>
      </p:sp>
    </p:spTree>
    <p:extLst>
      <p:ext uri="{BB962C8B-B14F-4D97-AF65-F5344CB8AC3E}">
        <p14:creationId xmlns:p14="http://schemas.microsoft.com/office/powerpoint/2010/main" val="2796017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7E83189-C278-C54E-BA26-192506ACE679}"/>
              </a:ext>
            </a:extLst>
          </p:cNvPr>
          <p:cNvSpPr>
            <a:spLocks noGrp="1" noChangeArrowheads="1"/>
          </p:cNvSpPr>
          <p:nvPr>
            <p:ph type="ctrTitle"/>
          </p:nvPr>
        </p:nvSpPr>
        <p:spPr>
          <a:xfrm>
            <a:off x="557213" y="228600"/>
            <a:ext cx="8189913" cy="1343026"/>
          </a:xfrm>
          <a:solidFill>
            <a:schemeClr val="bg1">
              <a:alpha val="55000"/>
            </a:schemeClr>
          </a:solidFill>
        </p:spPr>
        <p:txBody>
          <a:bodyPr bIns="182880" anchor="b">
            <a:noAutofit/>
          </a:bodyPr>
          <a:lstStyle/>
          <a:p>
            <a:pPr>
              <a:lnSpc>
                <a:spcPct val="70000"/>
              </a:lnSpc>
            </a:pPr>
            <a:r>
              <a:rPr lang="en-US" altLang="en-US" sz="4400" dirty="0">
                <a:latin typeface="Cambria" panose="02040503050406030204" pitchFamily="18" charset="0"/>
                <a:cs typeface="Arial Narrow" panose="020B0604020202020204" pitchFamily="34" charset="0"/>
              </a:rPr>
              <a:t>Stewards of Money </a:t>
            </a:r>
            <a:br>
              <a:rPr lang="en-US" altLang="en-US" sz="4400" dirty="0">
                <a:latin typeface="Cambria" panose="02040503050406030204" pitchFamily="18" charset="0"/>
                <a:cs typeface="Arial Narrow" panose="020B0604020202020204" pitchFamily="34" charset="0"/>
              </a:rPr>
            </a:br>
            <a:r>
              <a:rPr lang="en-US" altLang="en-US" sz="4400" dirty="0">
                <a:latin typeface="Cambria" panose="02040503050406030204" pitchFamily="18" charset="0"/>
                <a:cs typeface="Arial Narrow" panose="020B0604020202020204" pitchFamily="34" charset="0"/>
              </a:rPr>
              <a:t>and Material Things</a:t>
            </a:r>
          </a:p>
        </p:txBody>
      </p:sp>
      <p:sp>
        <p:nvSpPr>
          <p:cNvPr id="5" name="Rectangle 3">
            <a:extLst>
              <a:ext uri="{FF2B5EF4-FFF2-40B4-BE49-F238E27FC236}">
                <a16:creationId xmlns:a16="http://schemas.microsoft.com/office/drawing/2014/main" id="{6BF7B549-5ED3-954A-B786-74396C0AD07E}"/>
              </a:ext>
            </a:extLst>
          </p:cNvPr>
          <p:cNvSpPr>
            <a:spLocks noGrp="1" noChangeArrowheads="1"/>
          </p:cNvSpPr>
          <p:nvPr>
            <p:ph type="subTitle" idx="1"/>
          </p:nvPr>
        </p:nvSpPr>
        <p:spPr>
          <a:xfrm>
            <a:off x="1773382" y="1814513"/>
            <a:ext cx="6876907" cy="3221313"/>
          </a:xfrm>
        </p:spPr>
        <p:txBody>
          <a:bodyPr anchor="t">
            <a:noAutofit/>
          </a:bodyPr>
          <a:lstStyle/>
          <a:p>
            <a:pPr marL="12700" indent="-12700">
              <a:spcAft>
                <a:spcPts val="1200"/>
              </a:spcAft>
            </a:pPr>
            <a:r>
              <a:rPr lang="en-US" altLang="en-US" sz="4200" b="1" dirty="0"/>
              <a:t>Giving on the Lord’s Day </a:t>
            </a:r>
          </a:p>
          <a:p>
            <a:pPr marL="12700" indent="-12700">
              <a:spcBef>
                <a:spcPts val="0"/>
              </a:spcBef>
              <a:spcAft>
                <a:spcPts val="600"/>
              </a:spcAft>
            </a:pPr>
            <a:r>
              <a:rPr lang="en-US" altLang="en-US" sz="2800" b="1" dirty="0"/>
              <a:t>How does this fall in proportion to our other commitments?</a:t>
            </a:r>
          </a:p>
          <a:p>
            <a:pPr marL="12700" indent="-12700">
              <a:spcBef>
                <a:spcPts val="0"/>
              </a:spcBef>
              <a:spcAft>
                <a:spcPts val="600"/>
              </a:spcAft>
            </a:pPr>
            <a:r>
              <a:rPr lang="en-US" altLang="en-US" sz="2800" b="1" dirty="0"/>
              <a:t>How does this fall in proportion to our spending for pleasure?</a:t>
            </a:r>
          </a:p>
          <a:p>
            <a:pPr marL="12700" indent="-12700">
              <a:spcBef>
                <a:spcPts val="0"/>
              </a:spcBef>
              <a:spcAft>
                <a:spcPts val="600"/>
              </a:spcAft>
            </a:pPr>
            <a:r>
              <a:rPr lang="en-US" altLang="en-US" sz="2800" b="1" dirty="0"/>
              <a:t>It’s a good thing to each children to save.</a:t>
            </a:r>
          </a:p>
          <a:p>
            <a:pPr marL="12700" indent="-12700">
              <a:spcBef>
                <a:spcPts val="0"/>
              </a:spcBef>
              <a:spcAft>
                <a:spcPts val="600"/>
              </a:spcAft>
            </a:pPr>
            <a:r>
              <a:rPr lang="en-US" altLang="en-US" sz="2800" b="1" dirty="0"/>
              <a:t>Do we teach them to give back to the Lord?</a:t>
            </a:r>
          </a:p>
        </p:txBody>
      </p:sp>
    </p:spTree>
    <p:extLst>
      <p:ext uri="{BB962C8B-B14F-4D97-AF65-F5344CB8AC3E}">
        <p14:creationId xmlns:p14="http://schemas.microsoft.com/office/powerpoint/2010/main" val="2361946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fade">
                                      <p:cBhvr>
                                        <p:cTn id="21" dur="1000"/>
                                        <p:tgtEl>
                                          <p:spTgt spid="5">
                                            <p:txEl>
                                              <p:pRg st="3" end="3"/>
                                            </p:txEl>
                                          </p:spTgt>
                                        </p:tgtEl>
                                      </p:cBhvr>
                                    </p:animEffect>
                                    <p:anim calcmode="lin" valueType="num">
                                      <p:cBhvr>
                                        <p:cTn id="22"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Effect transition="in" filter="fade">
                                      <p:cBhvr>
                                        <p:cTn id="28" dur="1000"/>
                                        <p:tgtEl>
                                          <p:spTgt spid="5">
                                            <p:txEl>
                                              <p:pRg st="4" end="4"/>
                                            </p:txEl>
                                          </p:spTgt>
                                        </p:tgtEl>
                                      </p:cBhvr>
                                    </p:animEffect>
                                    <p:anim calcmode="lin" valueType="num">
                                      <p:cBhvr>
                                        <p:cTn id="29"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7E83189-C278-C54E-BA26-192506ACE679}"/>
              </a:ext>
            </a:extLst>
          </p:cNvPr>
          <p:cNvSpPr>
            <a:spLocks noGrp="1" noChangeArrowheads="1"/>
          </p:cNvSpPr>
          <p:nvPr>
            <p:ph type="ctrTitle"/>
          </p:nvPr>
        </p:nvSpPr>
        <p:spPr>
          <a:xfrm>
            <a:off x="557213" y="228600"/>
            <a:ext cx="8189913" cy="1343026"/>
          </a:xfrm>
          <a:solidFill>
            <a:schemeClr val="bg1">
              <a:alpha val="55000"/>
            </a:schemeClr>
          </a:solidFill>
        </p:spPr>
        <p:txBody>
          <a:bodyPr bIns="182880" anchor="b">
            <a:noAutofit/>
          </a:bodyPr>
          <a:lstStyle/>
          <a:p>
            <a:pPr>
              <a:lnSpc>
                <a:spcPct val="70000"/>
              </a:lnSpc>
            </a:pPr>
            <a:r>
              <a:rPr lang="en-US" altLang="en-US" sz="4400" dirty="0">
                <a:latin typeface="Cambria" panose="02040503050406030204" pitchFamily="18" charset="0"/>
                <a:cs typeface="Arial Narrow" panose="020B0604020202020204" pitchFamily="34" charset="0"/>
              </a:rPr>
              <a:t>Stewards of Money </a:t>
            </a:r>
            <a:br>
              <a:rPr lang="en-US" altLang="en-US" sz="4400" dirty="0">
                <a:latin typeface="Cambria" panose="02040503050406030204" pitchFamily="18" charset="0"/>
                <a:cs typeface="Arial Narrow" panose="020B0604020202020204" pitchFamily="34" charset="0"/>
              </a:rPr>
            </a:br>
            <a:r>
              <a:rPr lang="en-US" altLang="en-US" sz="4400" dirty="0">
                <a:latin typeface="Cambria" panose="02040503050406030204" pitchFamily="18" charset="0"/>
                <a:cs typeface="Arial Narrow" panose="020B0604020202020204" pitchFamily="34" charset="0"/>
              </a:rPr>
              <a:t>and Material Things</a:t>
            </a:r>
          </a:p>
        </p:txBody>
      </p:sp>
      <p:sp>
        <p:nvSpPr>
          <p:cNvPr id="5" name="Rectangle 3">
            <a:extLst>
              <a:ext uri="{FF2B5EF4-FFF2-40B4-BE49-F238E27FC236}">
                <a16:creationId xmlns:a16="http://schemas.microsoft.com/office/drawing/2014/main" id="{6BF7B549-5ED3-954A-B786-74396C0AD07E}"/>
              </a:ext>
            </a:extLst>
          </p:cNvPr>
          <p:cNvSpPr>
            <a:spLocks noGrp="1" noChangeArrowheads="1"/>
          </p:cNvSpPr>
          <p:nvPr>
            <p:ph type="subTitle" idx="1"/>
          </p:nvPr>
        </p:nvSpPr>
        <p:spPr>
          <a:xfrm>
            <a:off x="1773382" y="1814513"/>
            <a:ext cx="6876907" cy="3221313"/>
          </a:xfrm>
        </p:spPr>
        <p:txBody>
          <a:bodyPr anchor="t">
            <a:noAutofit/>
          </a:bodyPr>
          <a:lstStyle/>
          <a:p>
            <a:pPr marL="12700" indent="-12700">
              <a:spcAft>
                <a:spcPts val="1200"/>
              </a:spcAft>
            </a:pPr>
            <a:r>
              <a:rPr lang="en-US" altLang="en-US" sz="4200" b="1" dirty="0"/>
              <a:t>Giving on the Lord’s Day </a:t>
            </a:r>
          </a:p>
          <a:p>
            <a:pPr marL="12700" indent="-12700">
              <a:spcBef>
                <a:spcPts val="0"/>
              </a:spcBef>
              <a:spcAft>
                <a:spcPts val="1200"/>
              </a:spcAft>
            </a:pPr>
            <a:r>
              <a:rPr lang="en-US" altLang="en-US" sz="3600" b="1" dirty="0"/>
              <a:t>Give from the heart (2 Cor. 9:6-9)</a:t>
            </a:r>
          </a:p>
          <a:p>
            <a:pPr marL="12700" indent="-12700">
              <a:spcBef>
                <a:spcPts val="0"/>
              </a:spcBef>
              <a:spcAft>
                <a:spcPts val="1200"/>
              </a:spcAft>
            </a:pPr>
            <a:r>
              <a:rPr lang="en-US" altLang="en-US" sz="3600" b="1" dirty="0"/>
              <a:t>The widow (Luke 21:1-4)</a:t>
            </a:r>
          </a:p>
        </p:txBody>
      </p:sp>
    </p:spTree>
    <p:extLst>
      <p:ext uri="{BB962C8B-B14F-4D97-AF65-F5344CB8AC3E}">
        <p14:creationId xmlns:p14="http://schemas.microsoft.com/office/powerpoint/2010/main" val="62457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7E83189-C278-C54E-BA26-192506ACE679}"/>
              </a:ext>
            </a:extLst>
          </p:cNvPr>
          <p:cNvSpPr>
            <a:spLocks noGrp="1" noChangeArrowheads="1"/>
          </p:cNvSpPr>
          <p:nvPr>
            <p:ph type="ctrTitle"/>
          </p:nvPr>
        </p:nvSpPr>
        <p:spPr>
          <a:xfrm>
            <a:off x="557213" y="228600"/>
            <a:ext cx="8189913" cy="1343026"/>
          </a:xfrm>
          <a:solidFill>
            <a:schemeClr val="bg1">
              <a:alpha val="55000"/>
            </a:schemeClr>
          </a:solidFill>
        </p:spPr>
        <p:txBody>
          <a:bodyPr bIns="182880" anchor="b">
            <a:noAutofit/>
          </a:bodyPr>
          <a:lstStyle/>
          <a:p>
            <a:pPr>
              <a:lnSpc>
                <a:spcPct val="70000"/>
              </a:lnSpc>
            </a:pPr>
            <a:r>
              <a:rPr lang="en-US" altLang="en-US" sz="4400" dirty="0">
                <a:latin typeface="Cambria" panose="02040503050406030204" pitchFamily="18" charset="0"/>
                <a:cs typeface="Arial Narrow" panose="020B0604020202020204" pitchFamily="34" charset="0"/>
              </a:rPr>
              <a:t>Stewards of Money </a:t>
            </a:r>
            <a:br>
              <a:rPr lang="en-US" altLang="en-US" sz="4400" dirty="0">
                <a:latin typeface="Cambria" panose="02040503050406030204" pitchFamily="18" charset="0"/>
                <a:cs typeface="Arial Narrow" panose="020B0604020202020204" pitchFamily="34" charset="0"/>
              </a:rPr>
            </a:br>
            <a:r>
              <a:rPr lang="en-US" altLang="en-US" sz="4400" dirty="0">
                <a:latin typeface="Cambria" panose="02040503050406030204" pitchFamily="18" charset="0"/>
                <a:cs typeface="Arial Narrow" panose="020B0604020202020204" pitchFamily="34" charset="0"/>
              </a:rPr>
              <a:t>and Material Things</a:t>
            </a:r>
          </a:p>
        </p:txBody>
      </p:sp>
      <p:sp>
        <p:nvSpPr>
          <p:cNvPr id="5" name="Rectangle 3">
            <a:extLst>
              <a:ext uri="{FF2B5EF4-FFF2-40B4-BE49-F238E27FC236}">
                <a16:creationId xmlns:a16="http://schemas.microsoft.com/office/drawing/2014/main" id="{6BF7B549-5ED3-954A-B786-74396C0AD07E}"/>
              </a:ext>
            </a:extLst>
          </p:cNvPr>
          <p:cNvSpPr>
            <a:spLocks noGrp="1" noChangeArrowheads="1"/>
          </p:cNvSpPr>
          <p:nvPr>
            <p:ph type="subTitle" idx="1"/>
          </p:nvPr>
        </p:nvSpPr>
        <p:spPr>
          <a:xfrm>
            <a:off x="1773382" y="1814513"/>
            <a:ext cx="6876907" cy="3221313"/>
          </a:xfrm>
        </p:spPr>
        <p:txBody>
          <a:bodyPr anchor="t">
            <a:noAutofit/>
          </a:bodyPr>
          <a:lstStyle/>
          <a:p>
            <a:pPr marL="12700" indent="-12700">
              <a:spcAft>
                <a:spcPts val="1200"/>
              </a:spcAft>
            </a:pPr>
            <a:r>
              <a:rPr lang="en-US" altLang="en-US" sz="4200" b="1" dirty="0"/>
              <a:t>Providing for Our Own </a:t>
            </a:r>
          </a:p>
          <a:p>
            <a:pPr marL="12700" indent="-12700">
              <a:spcAft>
                <a:spcPts val="1200"/>
              </a:spcAft>
            </a:pPr>
            <a:r>
              <a:rPr lang="en-US" altLang="en-US" sz="3400" b="1" dirty="0"/>
              <a:t>Christian responsibility (1 Tim. 5:8) </a:t>
            </a:r>
          </a:p>
          <a:p>
            <a:pPr marL="12700" indent="-12700">
              <a:spcAft>
                <a:spcPts val="1200"/>
              </a:spcAft>
            </a:pPr>
            <a:r>
              <a:rPr lang="en-US" altLang="en-US" sz="3400" b="1" dirty="0"/>
              <a:t>We must work to eat (2 Thess. 3:10). </a:t>
            </a:r>
          </a:p>
          <a:p>
            <a:pPr marL="12700" indent="-12700">
              <a:spcAft>
                <a:spcPts val="1200"/>
              </a:spcAft>
            </a:pPr>
            <a:r>
              <a:rPr lang="en-US" altLang="en-US" sz="3400" b="1" dirty="0"/>
              <a:t>With contentment (1 Tim. 6:8)</a:t>
            </a:r>
          </a:p>
        </p:txBody>
      </p:sp>
    </p:spTree>
    <p:extLst>
      <p:ext uri="{BB962C8B-B14F-4D97-AF65-F5344CB8AC3E}">
        <p14:creationId xmlns:p14="http://schemas.microsoft.com/office/powerpoint/2010/main" val="530999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7E83189-C278-C54E-BA26-192506ACE679}"/>
              </a:ext>
            </a:extLst>
          </p:cNvPr>
          <p:cNvSpPr>
            <a:spLocks noGrp="1" noChangeArrowheads="1"/>
          </p:cNvSpPr>
          <p:nvPr>
            <p:ph type="ctrTitle"/>
          </p:nvPr>
        </p:nvSpPr>
        <p:spPr>
          <a:xfrm>
            <a:off x="557213" y="228600"/>
            <a:ext cx="8189913" cy="1343026"/>
          </a:xfrm>
          <a:solidFill>
            <a:schemeClr val="bg1">
              <a:alpha val="55000"/>
            </a:schemeClr>
          </a:solidFill>
        </p:spPr>
        <p:txBody>
          <a:bodyPr bIns="182880" anchor="b">
            <a:noAutofit/>
          </a:bodyPr>
          <a:lstStyle/>
          <a:p>
            <a:pPr>
              <a:lnSpc>
                <a:spcPct val="70000"/>
              </a:lnSpc>
            </a:pPr>
            <a:r>
              <a:rPr lang="en-US" altLang="en-US" sz="4400" dirty="0">
                <a:latin typeface="Cambria" panose="02040503050406030204" pitchFamily="18" charset="0"/>
                <a:cs typeface="Arial Narrow" panose="020B0604020202020204" pitchFamily="34" charset="0"/>
              </a:rPr>
              <a:t>Stewards of Money </a:t>
            </a:r>
            <a:br>
              <a:rPr lang="en-US" altLang="en-US" sz="4400" dirty="0">
                <a:latin typeface="Cambria" panose="02040503050406030204" pitchFamily="18" charset="0"/>
                <a:cs typeface="Arial Narrow" panose="020B0604020202020204" pitchFamily="34" charset="0"/>
              </a:rPr>
            </a:br>
            <a:r>
              <a:rPr lang="en-US" altLang="en-US" sz="4400" dirty="0">
                <a:latin typeface="Cambria" panose="02040503050406030204" pitchFamily="18" charset="0"/>
                <a:cs typeface="Arial Narrow" panose="020B0604020202020204" pitchFamily="34" charset="0"/>
              </a:rPr>
              <a:t>and Material Things</a:t>
            </a:r>
          </a:p>
        </p:txBody>
      </p:sp>
      <p:sp>
        <p:nvSpPr>
          <p:cNvPr id="5" name="Rectangle 3">
            <a:extLst>
              <a:ext uri="{FF2B5EF4-FFF2-40B4-BE49-F238E27FC236}">
                <a16:creationId xmlns:a16="http://schemas.microsoft.com/office/drawing/2014/main" id="{6BF7B549-5ED3-954A-B786-74396C0AD07E}"/>
              </a:ext>
            </a:extLst>
          </p:cNvPr>
          <p:cNvSpPr>
            <a:spLocks noGrp="1" noChangeArrowheads="1"/>
          </p:cNvSpPr>
          <p:nvPr>
            <p:ph type="subTitle" idx="1"/>
          </p:nvPr>
        </p:nvSpPr>
        <p:spPr>
          <a:xfrm>
            <a:off x="1773382" y="1814513"/>
            <a:ext cx="6876907" cy="3221313"/>
          </a:xfrm>
        </p:spPr>
        <p:txBody>
          <a:bodyPr anchor="t">
            <a:noAutofit/>
          </a:bodyPr>
          <a:lstStyle/>
          <a:p>
            <a:pPr marL="12700" indent="-12700">
              <a:spcAft>
                <a:spcPts val="1200"/>
              </a:spcAft>
            </a:pPr>
            <a:r>
              <a:rPr lang="en-US" altLang="en-US" sz="4200" b="1" dirty="0"/>
              <a:t>Providing for Our Own </a:t>
            </a:r>
          </a:p>
          <a:p>
            <a:pPr marL="12700" indent="-12700">
              <a:spcAft>
                <a:spcPts val="1200"/>
              </a:spcAft>
            </a:pPr>
            <a:r>
              <a:rPr lang="en-US" altLang="en-US" sz="4000" b="1" dirty="0"/>
              <a:t>Diligence, not competition (Prov. 21:5) </a:t>
            </a:r>
          </a:p>
          <a:p>
            <a:pPr marL="12700" indent="-12700">
              <a:spcAft>
                <a:spcPts val="1200"/>
              </a:spcAft>
            </a:pPr>
            <a:r>
              <a:rPr lang="en-US" altLang="en-US" sz="4000" b="1" dirty="0"/>
              <a:t>Good stewards will plan well (Prov. 21:20). </a:t>
            </a:r>
          </a:p>
        </p:txBody>
      </p:sp>
    </p:spTree>
    <p:extLst>
      <p:ext uri="{BB962C8B-B14F-4D97-AF65-F5344CB8AC3E}">
        <p14:creationId xmlns:p14="http://schemas.microsoft.com/office/powerpoint/2010/main" val="3983132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7E83189-C278-C54E-BA26-192506ACE679}"/>
              </a:ext>
            </a:extLst>
          </p:cNvPr>
          <p:cNvSpPr>
            <a:spLocks noGrp="1" noChangeArrowheads="1"/>
          </p:cNvSpPr>
          <p:nvPr>
            <p:ph type="ctrTitle"/>
          </p:nvPr>
        </p:nvSpPr>
        <p:spPr>
          <a:xfrm>
            <a:off x="557213" y="228600"/>
            <a:ext cx="8189913" cy="1343026"/>
          </a:xfrm>
          <a:solidFill>
            <a:schemeClr val="bg1">
              <a:alpha val="55000"/>
            </a:schemeClr>
          </a:solidFill>
        </p:spPr>
        <p:txBody>
          <a:bodyPr bIns="182880" anchor="b">
            <a:noAutofit/>
          </a:bodyPr>
          <a:lstStyle/>
          <a:p>
            <a:pPr>
              <a:lnSpc>
                <a:spcPct val="70000"/>
              </a:lnSpc>
            </a:pPr>
            <a:r>
              <a:rPr lang="en-US" altLang="en-US" sz="4400" dirty="0">
                <a:latin typeface="Cambria" panose="02040503050406030204" pitchFamily="18" charset="0"/>
                <a:cs typeface="Arial Narrow" panose="020B0604020202020204" pitchFamily="34" charset="0"/>
              </a:rPr>
              <a:t>Stewards of Money </a:t>
            </a:r>
            <a:br>
              <a:rPr lang="en-US" altLang="en-US" sz="4400" dirty="0">
                <a:latin typeface="Cambria" panose="02040503050406030204" pitchFamily="18" charset="0"/>
                <a:cs typeface="Arial Narrow" panose="020B0604020202020204" pitchFamily="34" charset="0"/>
              </a:rPr>
            </a:br>
            <a:r>
              <a:rPr lang="en-US" altLang="en-US" sz="4400" dirty="0">
                <a:latin typeface="Cambria" panose="02040503050406030204" pitchFamily="18" charset="0"/>
                <a:cs typeface="Arial Narrow" panose="020B0604020202020204" pitchFamily="34" charset="0"/>
              </a:rPr>
              <a:t>and Material Things</a:t>
            </a:r>
          </a:p>
        </p:txBody>
      </p:sp>
      <p:sp>
        <p:nvSpPr>
          <p:cNvPr id="5" name="Rectangle 3">
            <a:extLst>
              <a:ext uri="{FF2B5EF4-FFF2-40B4-BE49-F238E27FC236}">
                <a16:creationId xmlns:a16="http://schemas.microsoft.com/office/drawing/2014/main" id="{6BF7B549-5ED3-954A-B786-74396C0AD07E}"/>
              </a:ext>
            </a:extLst>
          </p:cNvPr>
          <p:cNvSpPr>
            <a:spLocks noGrp="1" noChangeArrowheads="1"/>
          </p:cNvSpPr>
          <p:nvPr>
            <p:ph type="subTitle" idx="1"/>
          </p:nvPr>
        </p:nvSpPr>
        <p:spPr>
          <a:xfrm>
            <a:off x="1773382" y="1814513"/>
            <a:ext cx="6876907" cy="3221313"/>
          </a:xfrm>
        </p:spPr>
        <p:txBody>
          <a:bodyPr anchor="t">
            <a:noAutofit/>
          </a:bodyPr>
          <a:lstStyle/>
          <a:p>
            <a:pPr marL="12700" indent="-12700">
              <a:spcAft>
                <a:spcPts val="1200"/>
              </a:spcAft>
            </a:pPr>
            <a:r>
              <a:rPr lang="en-US" altLang="en-US" sz="4200" b="1" dirty="0"/>
              <a:t>Good Stewards Are Generous </a:t>
            </a:r>
          </a:p>
          <a:p>
            <a:pPr marL="12700" indent="-12700">
              <a:spcAft>
                <a:spcPts val="1200"/>
              </a:spcAft>
            </a:pPr>
            <a:r>
              <a:rPr lang="en-US" altLang="en-US" sz="3600" b="1" dirty="0"/>
              <a:t>Willing to give and ready to share (1 Tim. 6:18) </a:t>
            </a:r>
          </a:p>
          <a:p>
            <a:pPr marL="12700" indent="-12700">
              <a:spcAft>
                <a:spcPts val="1200"/>
              </a:spcAft>
            </a:pPr>
            <a:r>
              <a:rPr lang="en-US" altLang="en-US" sz="3600" b="1" dirty="0"/>
              <a:t>Good stewardship and those taking advantage (Prov. 21:25-26) </a:t>
            </a:r>
          </a:p>
        </p:txBody>
      </p:sp>
    </p:spTree>
    <p:extLst>
      <p:ext uri="{BB962C8B-B14F-4D97-AF65-F5344CB8AC3E}">
        <p14:creationId xmlns:p14="http://schemas.microsoft.com/office/powerpoint/2010/main" val="3442564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7E83189-C278-C54E-BA26-192506ACE679}"/>
              </a:ext>
            </a:extLst>
          </p:cNvPr>
          <p:cNvSpPr>
            <a:spLocks noGrp="1" noChangeArrowheads="1"/>
          </p:cNvSpPr>
          <p:nvPr>
            <p:ph type="ctrTitle"/>
          </p:nvPr>
        </p:nvSpPr>
        <p:spPr>
          <a:xfrm>
            <a:off x="557213" y="228600"/>
            <a:ext cx="8189913" cy="1343026"/>
          </a:xfrm>
          <a:solidFill>
            <a:schemeClr val="bg1">
              <a:alpha val="55000"/>
            </a:schemeClr>
          </a:solidFill>
        </p:spPr>
        <p:txBody>
          <a:bodyPr bIns="182880" anchor="b">
            <a:noAutofit/>
          </a:bodyPr>
          <a:lstStyle/>
          <a:p>
            <a:pPr>
              <a:lnSpc>
                <a:spcPct val="70000"/>
              </a:lnSpc>
            </a:pPr>
            <a:r>
              <a:rPr lang="en-US" altLang="en-US" sz="4400" dirty="0">
                <a:latin typeface="Cambria" panose="02040503050406030204" pitchFamily="18" charset="0"/>
                <a:cs typeface="Arial Narrow" panose="020B0604020202020204" pitchFamily="34" charset="0"/>
              </a:rPr>
              <a:t>Stewards of Money </a:t>
            </a:r>
            <a:br>
              <a:rPr lang="en-US" altLang="en-US" sz="4400" dirty="0">
                <a:latin typeface="Cambria" panose="02040503050406030204" pitchFamily="18" charset="0"/>
                <a:cs typeface="Arial Narrow" panose="020B0604020202020204" pitchFamily="34" charset="0"/>
              </a:rPr>
            </a:br>
            <a:r>
              <a:rPr lang="en-US" altLang="en-US" sz="4400" dirty="0">
                <a:latin typeface="Cambria" panose="02040503050406030204" pitchFamily="18" charset="0"/>
                <a:cs typeface="Arial Narrow" panose="020B0604020202020204" pitchFamily="34" charset="0"/>
              </a:rPr>
              <a:t>and Material Things</a:t>
            </a:r>
          </a:p>
        </p:txBody>
      </p:sp>
      <p:sp>
        <p:nvSpPr>
          <p:cNvPr id="5" name="Rectangle 3">
            <a:extLst>
              <a:ext uri="{FF2B5EF4-FFF2-40B4-BE49-F238E27FC236}">
                <a16:creationId xmlns:a16="http://schemas.microsoft.com/office/drawing/2014/main" id="{6BF7B549-5ED3-954A-B786-74396C0AD07E}"/>
              </a:ext>
            </a:extLst>
          </p:cNvPr>
          <p:cNvSpPr>
            <a:spLocks noGrp="1" noChangeArrowheads="1"/>
          </p:cNvSpPr>
          <p:nvPr>
            <p:ph type="subTitle" idx="1"/>
          </p:nvPr>
        </p:nvSpPr>
        <p:spPr>
          <a:xfrm>
            <a:off x="1773382" y="1814513"/>
            <a:ext cx="6876907" cy="3221313"/>
          </a:xfrm>
        </p:spPr>
        <p:txBody>
          <a:bodyPr anchor="t">
            <a:noAutofit/>
          </a:bodyPr>
          <a:lstStyle/>
          <a:p>
            <a:pPr marL="12700" indent="-12700">
              <a:spcAft>
                <a:spcPts val="1200"/>
              </a:spcAft>
            </a:pPr>
            <a:r>
              <a:rPr lang="en-US" altLang="en-US" sz="4200" b="1" dirty="0"/>
              <a:t>Good Stewards Are Generous </a:t>
            </a:r>
          </a:p>
          <a:p>
            <a:pPr marL="12700" indent="-12700">
              <a:spcAft>
                <a:spcPts val="1200"/>
              </a:spcAft>
            </a:pPr>
            <a:r>
              <a:rPr lang="en-US" altLang="en-US" sz="3300" b="1" dirty="0"/>
              <a:t>“Do all the good you can, by all the means you can, in all the ways you can, in all the places you can, at all the times you can, to all the people you can, as long as you ever can” (John Wesley). </a:t>
            </a:r>
          </a:p>
        </p:txBody>
      </p:sp>
    </p:spTree>
    <p:extLst>
      <p:ext uri="{BB962C8B-B14F-4D97-AF65-F5344CB8AC3E}">
        <p14:creationId xmlns:p14="http://schemas.microsoft.com/office/powerpoint/2010/main" val="1108423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7E83189-C278-C54E-BA26-192506ACE679}"/>
              </a:ext>
            </a:extLst>
          </p:cNvPr>
          <p:cNvSpPr>
            <a:spLocks noGrp="1" noChangeArrowheads="1"/>
          </p:cNvSpPr>
          <p:nvPr>
            <p:ph type="ctrTitle"/>
          </p:nvPr>
        </p:nvSpPr>
        <p:spPr>
          <a:xfrm>
            <a:off x="557213" y="228600"/>
            <a:ext cx="8189913" cy="1343026"/>
          </a:xfrm>
          <a:solidFill>
            <a:schemeClr val="bg1">
              <a:alpha val="55000"/>
            </a:schemeClr>
          </a:solidFill>
        </p:spPr>
        <p:txBody>
          <a:bodyPr bIns="182880" anchor="b">
            <a:noAutofit/>
          </a:bodyPr>
          <a:lstStyle/>
          <a:p>
            <a:pPr>
              <a:lnSpc>
                <a:spcPct val="70000"/>
              </a:lnSpc>
            </a:pPr>
            <a:r>
              <a:rPr lang="en-US" altLang="en-US" sz="4400" dirty="0">
                <a:latin typeface="Cambria" panose="02040503050406030204" pitchFamily="18" charset="0"/>
                <a:cs typeface="Arial Narrow" panose="020B0604020202020204" pitchFamily="34" charset="0"/>
              </a:rPr>
              <a:t>Stewards of Money </a:t>
            </a:r>
            <a:br>
              <a:rPr lang="en-US" altLang="en-US" sz="4400" dirty="0">
                <a:latin typeface="Cambria" panose="02040503050406030204" pitchFamily="18" charset="0"/>
                <a:cs typeface="Arial Narrow" panose="020B0604020202020204" pitchFamily="34" charset="0"/>
              </a:rPr>
            </a:br>
            <a:r>
              <a:rPr lang="en-US" altLang="en-US" sz="4400" dirty="0">
                <a:latin typeface="Cambria" panose="02040503050406030204" pitchFamily="18" charset="0"/>
                <a:cs typeface="Arial Narrow" panose="020B0604020202020204" pitchFamily="34" charset="0"/>
              </a:rPr>
              <a:t>and Material Things</a:t>
            </a:r>
          </a:p>
        </p:txBody>
      </p:sp>
      <p:sp>
        <p:nvSpPr>
          <p:cNvPr id="5" name="Rectangle 3">
            <a:extLst>
              <a:ext uri="{FF2B5EF4-FFF2-40B4-BE49-F238E27FC236}">
                <a16:creationId xmlns:a16="http://schemas.microsoft.com/office/drawing/2014/main" id="{6BF7B549-5ED3-954A-B786-74396C0AD07E}"/>
              </a:ext>
            </a:extLst>
          </p:cNvPr>
          <p:cNvSpPr>
            <a:spLocks noGrp="1" noChangeArrowheads="1"/>
          </p:cNvSpPr>
          <p:nvPr>
            <p:ph type="subTitle" idx="1"/>
          </p:nvPr>
        </p:nvSpPr>
        <p:spPr>
          <a:xfrm>
            <a:off x="1773382" y="1814513"/>
            <a:ext cx="6876907" cy="3221313"/>
          </a:xfrm>
        </p:spPr>
        <p:txBody>
          <a:bodyPr anchor="t">
            <a:noAutofit/>
          </a:bodyPr>
          <a:lstStyle/>
          <a:p>
            <a:pPr marL="12700" indent="-12700">
              <a:spcAft>
                <a:spcPts val="1200"/>
              </a:spcAft>
            </a:pPr>
            <a:r>
              <a:rPr lang="en-US" altLang="en-US" sz="4200" b="1" dirty="0"/>
              <a:t>Good Stewards Are Generous </a:t>
            </a:r>
          </a:p>
          <a:p>
            <a:pPr marL="12700" indent="-12700">
              <a:spcAft>
                <a:spcPts val="1200"/>
              </a:spcAft>
            </a:pPr>
            <a:r>
              <a:rPr lang="en-US" altLang="en-US" sz="3300" b="1" dirty="0"/>
              <a:t>As you have opportunity (Gal. 6:10) </a:t>
            </a:r>
          </a:p>
          <a:p>
            <a:pPr marL="12700" indent="-12700">
              <a:spcAft>
                <a:spcPts val="1200"/>
              </a:spcAft>
            </a:pPr>
            <a:r>
              <a:rPr lang="en-US" altLang="en-US" sz="3300" b="1" dirty="0"/>
              <a:t>Not with “lip service” (1 John 3:17-18; Jas. 2:14-17)</a:t>
            </a:r>
          </a:p>
          <a:p>
            <a:pPr marL="12700" indent="-12700">
              <a:spcAft>
                <a:spcPts val="1200"/>
              </a:spcAft>
            </a:pPr>
            <a:r>
              <a:rPr lang="en-US" altLang="en-US" sz="3300" b="1" dirty="0"/>
              <a:t>The greatest treasure (Matt 25:21)</a:t>
            </a:r>
          </a:p>
        </p:txBody>
      </p:sp>
    </p:spTree>
    <p:extLst>
      <p:ext uri="{BB962C8B-B14F-4D97-AF65-F5344CB8AC3E}">
        <p14:creationId xmlns:p14="http://schemas.microsoft.com/office/powerpoint/2010/main" val="1799811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fade">
                                      <p:cBhvr>
                                        <p:cTn id="21" dur="1000"/>
                                        <p:tgtEl>
                                          <p:spTgt spid="5">
                                            <p:txEl>
                                              <p:pRg st="3" end="3"/>
                                            </p:txEl>
                                          </p:spTgt>
                                        </p:tgtEl>
                                      </p:cBhvr>
                                    </p:animEffect>
                                    <p:anim calcmode="lin" valueType="num">
                                      <p:cBhvr>
                                        <p:cTn id="22"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7E83189-C278-C54E-BA26-192506ACE679}"/>
              </a:ext>
            </a:extLst>
          </p:cNvPr>
          <p:cNvSpPr>
            <a:spLocks noGrp="1" noChangeArrowheads="1"/>
          </p:cNvSpPr>
          <p:nvPr>
            <p:ph type="ctrTitle"/>
          </p:nvPr>
        </p:nvSpPr>
        <p:spPr>
          <a:xfrm>
            <a:off x="557213" y="228600"/>
            <a:ext cx="8189913" cy="1343026"/>
          </a:xfrm>
          <a:solidFill>
            <a:schemeClr val="bg1">
              <a:alpha val="55000"/>
            </a:schemeClr>
          </a:solidFill>
        </p:spPr>
        <p:txBody>
          <a:bodyPr bIns="182880" anchor="b">
            <a:noAutofit/>
          </a:bodyPr>
          <a:lstStyle/>
          <a:p>
            <a:pPr>
              <a:lnSpc>
                <a:spcPct val="70000"/>
              </a:lnSpc>
            </a:pPr>
            <a:r>
              <a:rPr lang="en-US" altLang="en-US" sz="4400" dirty="0">
                <a:latin typeface="Cambria" panose="02040503050406030204" pitchFamily="18" charset="0"/>
                <a:cs typeface="Arial Narrow" panose="020B0604020202020204" pitchFamily="34" charset="0"/>
              </a:rPr>
              <a:t>Stewards of Money </a:t>
            </a:r>
            <a:br>
              <a:rPr lang="en-US" altLang="en-US" sz="4400" dirty="0">
                <a:latin typeface="Cambria" panose="02040503050406030204" pitchFamily="18" charset="0"/>
                <a:cs typeface="Arial Narrow" panose="020B0604020202020204" pitchFamily="34" charset="0"/>
              </a:rPr>
            </a:br>
            <a:r>
              <a:rPr lang="en-US" altLang="en-US" sz="4400" dirty="0">
                <a:latin typeface="Cambria" panose="02040503050406030204" pitchFamily="18" charset="0"/>
                <a:cs typeface="Arial Narrow" panose="020B0604020202020204" pitchFamily="34" charset="0"/>
              </a:rPr>
              <a:t>and Material Things</a:t>
            </a:r>
          </a:p>
        </p:txBody>
      </p:sp>
      <p:sp>
        <p:nvSpPr>
          <p:cNvPr id="5" name="Rectangle 3">
            <a:extLst>
              <a:ext uri="{FF2B5EF4-FFF2-40B4-BE49-F238E27FC236}">
                <a16:creationId xmlns:a16="http://schemas.microsoft.com/office/drawing/2014/main" id="{6BF7B549-5ED3-954A-B786-74396C0AD07E}"/>
              </a:ext>
            </a:extLst>
          </p:cNvPr>
          <p:cNvSpPr>
            <a:spLocks noGrp="1" noChangeArrowheads="1"/>
          </p:cNvSpPr>
          <p:nvPr>
            <p:ph type="subTitle" idx="1"/>
          </p:nvPr>
        </p:nvSpPr>
        <p:spPr>
          <a:xfrm>
            <a:off x="1773382" y="1814513"/>
            <a:ext cx="6876907" cy="3221313"/>
          </a:xfrm>
        </p:spPr>
        <p:txBody>
          <a:bodyPr anchor="t">
            <a:noAutofit/>
          </a:bodyPr>
          <a:lstStyle/>
          <a:p>
            <a:pPr marL="12700" indent="-12700">
              <a:spcAft>
                <a:spcPts val="1200"/>
              </a:spcAft>
            </a:pPr>
            <a:r>
              <a:rPr lang="en-US" altLang="en-US" sz="4000" b="1" dirty="0"/>
              <a:t>Everything comes from God (Jas. 1:17).</a:t>
            </a:r>
          </a:p>
          <a:p>
            <a:pPr marL="12700" indent="-12700">
              <a:spcAft>
                <a:spcPts val="1200"/>
              </a:spcAft>
            </a:pPr>
            <a:r>
              <a:rPr lang="en-US" altLang="en-US" sz="4000" b="1" dirty="0"/>
              <a:t> Are we thankful? </a:t>
            </a:r>
          </a:p>
          <a:p>
            <a:pPr marL="12700" indent="-12700">
              <a:spcAft>
                <a:spcPts val="1200"/>
              </a:spcAft>
            </a:pPr>
            <a:r>
              <a:rPr lang="en-US" altLang="en-US" sz="4000" b="1" dirty="0"/>
              <a:t>Good stewardship requires thankfulness.</a:t>
            </a:r>
            <a:endParaRPr lang="en-US" altLang="en-US" sz="4800" b="1" dirty="0"/>
          </a:p>
        </p:txBody>
      </p:sp>
    </p:spTree>
    <p:extLst>
      <p:ext uri="{BB962C8B-B14F-4D97-AF65-F5344CB8AC3E}">
        <p14:creationId xmlns:p14="http://schemas.microsoft.com/office/powerpoint/2010/main" val="2569642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7E83189-C278-C54E-BA26-192506ACE679}"/>
              </a:ext>
            </a:extLst>
          </p:cNvPr>
          <p:cNvSpPr>
            <a:spLocks noGrp="1" noChangeArrowheads="1"/>
          </p:cNvSpPr>
          <p:nvPr>
            <p:ph type="ctrTitle"/>
          </p:nvPr>
        </p:nvSpPr>
        <p:spPr>
          <a:xfrm>
            <a:off x="557213" y="228600"/>
            <a:ext cx="8189913" cy="1343026"/>
          </a:xfrm>
          <a:solidFill>
            <a:schemeClr val="bg1">
              <a:alpha val="55000"/>
            </a:schemeClr>
          </a:solidFill>
        </p:spPr>
        <p:txBody>
          <a:bodyPr bIns="182880" anchor="b">
            <a:noAutofit/>
          </a:bodyPr>
          <a:lstStyle/>
          <a:p>
            <a:pPr>
              <a:lnSpc>
                <a:spcPct val="70000"/>
              </a:lnSpc>
            </a:pPr>
            <a:r>
              <a:rPr lang="en-US" altLang="en-US" sz="4400" dirty="0">
                <a:latin typeface="Cambria" panose="02040503050406030204" pitchFamily="18" charset="0"/>
                <a:cs typeface="Arial Narrow" panose="020B0604020202020204" pitchFamily="34" charset="0"/>
              </a:rPr>
              <a:t>Stewards of Money </a:t>
            </a:r>
            <a:br>
              <a:rPr lang="en-US" altLang="en-US" sz="4400" dirty="0">
                <a:latin typeface="Cambria" panose="02040503050406030204" pitchFamily="18" charset="0"/>
                <a:cs typeface="Arial Narrow" panose="020B0604020202020204" pitchFamily="34" charset="0"/>
              </a:rPr>
            </a:br>
            <a:r>
              <a:rPr lang="en-US" altLang="en-US" sz="4400" dirty="0">
                <a:latin typeface="Cambria" panose="02040503050406030204" pitchFamily="18" charset="0"/>
                <a:cs typeface="Arial Narrow" panose="020B0604020202020204" pitchFamily="34" charset="0"/>
              </a:rPr>
              <a:t>and Material Things</a:t>
            </a:r>
          </a:p>
        </p:txBody>
      </p:sp>
      <p:sp>
        <p:nvSpPr>
          <p:cNvPr id="5" name="Rectangle 3">
            <a:extLst>
              <a:ext uri="{FF2B5EF4-FFF2-40B4-BE49-F238E27FC236}">
                <a16:creationId xmlns:a16="http://schemas.microsoft.com/office/drawing/2014/main" id="{6BF7B549-5ED3-954A-B786-74396C0AD07E}"/>
              </a:ext>
            </a:extLst>
          </p:cNvPr>
          <p:cNvSpPr>
            <a:spLocks noGrp="1" noChangeArrowheads="1"/>
          </p:cNvSpPr>
          <p:nvPr>
            <p:ph type="subTitle" idx="1"/>
          </p:nvPr>
        </p:nvSpPr>
        <p:spPr>
          <a:xfrm>
            <a:off x="1773382" y="1814513"/>
            <a:ext cx="6876907" cy="3221313"/>
          </a:xfrm>
        </p:spPr>
        <p:txBody>
          <a:bodyPr anchor="t">
            <a:noAutofit/>
          </a:bodyPr>
          <a:lstStyle/>
          <a:p>
            <a:pPr marL="12700" indent="-12700">
              <a:spcAft>
                <a:spcPts val="1200"/>
              </a:spcAft>
            </a:pPr>
            <a:r>
              <a:rPr lang="en-US" altLang="en-US" sz="4200" b="1" dirty="0"/>
              <a:t>The Problem of Indebtedness </a:t>
            </a:r>
          </a:p>
          <a:p>
            <a:pPr marL="12700" indent="-12700">
              <a:spcAft>
                <a:spcPts val="1200"/>
              </a:spcAft>
            </a:pPr>
            <a:r>
              <a:rPr lang="en-US" altLang="en-US" sz="3300" b="1" dirty="0"/>
              <a:t>Good stewards should avoid covetousness and greed (Prov. 15:27). </a:t>
            </a:r>
          </a:p>
          <a:p>
            <a:pPr marL="12700" indent="-12700">
              <a:spcAft>
                <a:spcPts val="1200"/>
              </a:spcAft>
            </a:pPr>
            <a:r>
              <a:rPr lang="en-US" altLang="en-US" sz="3300" b="1" dirty="0"/>
              <a:t>Those greedy for gain trouble their own house (Eccl. 5:10).</a:t>
            </a:r>
            <a:endParaRPr lang="en-US" altLang="en-US" sz="3600" b="1" dirty="0"/>
          </a:p>
        </p:txBody>
      </p:sp>
    </p:spTree>
    <p:extLst>
      <p:ext uri="{BB962C8B-B14F-4D97-AF65-F5344CB8AC3E}">
        <p14:creationId xmlns:p14="http://schemas.microsoft.com/office/powerpoint/2010/main" val="4254420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7E83189-C278-C54E-BA26-192506ACE679}"/>
              </a:ext>
            </a:extLst>
          </p:cNvPr>
          <p:cNvSpPr>
            <a:spLocks noGrp="1" noChangeArrowheads="1"/>
          </p:cNvSpPr>
          <p:nvPr>
            <p:ph type="ctrTitle"/>
          </p:nvPr>
        </p:nvSpPr>
        <p:spPr>
          <a:xfrm>
            <a:off x="557213" y="228600"/>
            <a:ext cx="8189913" cy="1343026"/>
          </a:xfrm>
          <a:solidFill>
            <a:schemeClr val="bg1">
              <a:alpha val="55000"/>
            </a:schemeClr>
          </a:solidFill>
        </p:spPr>
        <p:txBody>
          <a:bodyPr bIns="182880" anchor="b">
            <a:noAutofit/>
          </a:bodyPr>
          <a:lstStyle/>
          <a:p>
            <a:pPr>
              <a:lnSpc>
                <a:spcPct val="70000"/>
              </a:lnSpc>
            </a:pPr>
            <a:r>
              <a:rPr lang="en-US" altLang="en-US" sz="4400" dirty="0">
                <a:latin typeface="Cambria" panose="02040503050406030204" pitchFamily="18" charset="0"/>
                <a:cs typeface="Arial Narrow" panose="020B0604020202020204" pitchFamily="34" charset="0"/>
              </a:rPr>
              <a:t>Stewards of Money </a:t>
            </a:r>
            <a:br>
              <a:rPr lang="en-US" altLang="en-US" sz="4400" dirty="0">
                <a:latin typeface="Cambria" panose="02040503050406030204" pitchFamily="18" charset="0"/>
                <a:cs typeface="Arial Narrow" panose="020B0604020202020204" pitchFamily="34" charset="0"/>
              </a:rPr>
            </a:br>
            <a:r>
              <a:rPr lang="en-US" altLang="en-US" sz="4400" dirty="0">
                <a:latin typeface="Cambria" panose="02040503050406030204" pitchFamily="18" charset="0"/>
                <a:cs typeface="Arial Narrow" panose="020B0604020202020204" pitchFamily="34" charset="0"/>
              </a:rPr>
              <a:t>and Material Things</a:t>
            </a:r>
          </a:p>
        </p:txBody>
      </p:sp>
      <p:sp>
        <p:nvSpPr>
          <p:cNvPr id="5" name="Rectangle 3">
            <a:extLst>
              <a:ext uri="{FF2B5EF4-FFF2-40B4-BE49-F238E27FC236}">
                <a16:creationId xmlns:a16="http://schemas.microsoft.com/office/drawing/2014/main" id="{6BF7B549-5ED3-954A-B786-74396C0AD07E}"/>
              </a:ext>
            </a:extLst>
          </p:cNvPr>
          <p:cNvSpPr>
            <a:spLocks noGrp="1" noChangeArrowheads="1"/>
          </p:cNvSpPr>
          <p:nvPr>
            <p:ph type="subTitle" idx="1"/>
          </p:nvPr>
        </p:nvSpPr>
        <p:spPr>
          <a:xfrm>
            <a:off x="1773382" y="1814513"/>
            <a:ext cx="6876907" cy="3221313"/>
          </a:xfrm>
        </p:spPr>
        <p:txBody>
          <a:bodyPr anchor="t">
            <a:noAutofit/>
          </a:bodyPr>
          <a:lstStyle/>
          <a:p>
            <a:pPr marL="12700" indent="-12700">
              <a:spcAft>
                <a:spcPts val="1200"/>
              </a:spcAft>
            </a:pPr>
            <a:r>
              <a:rPr lang="en-US" altLang="en-US" sz="4200" b="1" dirty="0"/>
              <a:t>The Problem of Indebtedness </a:t>
            </a:r>
          </a:p>
          <a:p>
            <a:pPr marL="12700" indent="-12700">
              <a:spcBef>
                <a:spcPts val="0"/>
              </a:spcBef>
              <a:spcAft>
                <a:spcPts val="600"/>
              </a:spcAft>
            </a:pPr>
            <a:r>
              <a:rPr lang="en-US" altLang="en-US" sz="3300" b="1" dirty="0"/>
              <a:t>Easy credit can cause many problems.</a:t>
            </a:r>
          </a:p>
          <a:p>
            <a:pPr marL="12700" indent="-12700">
              <a:spcBef>
                <a:spcPts val="0"/>
              </a:spcBef>
              <a:spcAft>
                <a:spcPts val="600"/>
              </a:spcAft>
            </a:pPr>
            <a:r>
              <a:rPr lang="en-US" altLang="en-US" sz="3300" b="1" dirty="0"/>
              <a:t>Allows us to get whatever we want without any delay.</a:t>
            </a:r>
          </a:p>
          <a:p>
            <a:pPr marL="12700" indent="-12700">
              <a:spcBef>
                <a:spcPts val="0"/>
              </a:spcBef>
              <a:spcAft>
                <a:spcPts val="600"/>
              </a:spcAft>
            </a:pPr>
            <a:r>
              <a:rPr lang="en-US" altLang="en-US" sz="3300" b="1" dirty="0"/>
              <a:t>Can easily cause many problems.</a:t>
            </a:r>
          </a:p>
          <a:p>
            <a:pPr marL="12700" indent="-12700">
              <a:spcBef>
                <a:spcPts val="0"/>
              </a:spcBef>
              <a:spcAft>
                <a:spcPts val="600"/>
              </a:spcAft>
            </a:pPr>
            <a:r>
              <a:rPr lang="en-US" altLang="en-US" sz="3300" b="1" dirty="0"/>
              <a:t>Can lead us to neglect spiritual responsibilities.</a:t>
            </a:r>
          </a:p>
        </p:txBody>
      </p:sp>
    </p:spTree>
    <p:extLst>
      <p:ext uri="{BB962C8B-B14F-4D97-AF65-F5344CB8AC3E}">
        <p14:creationId xmlns:p14="http://schemas.microsoft.com/office/powerpoint/2010/main" val="195039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fade">
                                      <p:cBhvr>
                                        <p:cTn id="21" dur="1000"/>
                                        <p:tgtEl>
                                          <p:spTgt spid="5">
                                            <p:txEl>
                                              <p:pRg st="3" end="3"/>
                                            </p:txEl>
                                          </p:spTgt>
                                        </p:tgtEl>
                                      </p:cBhvr>
                                    </p:animEffect>
                                    <p:anim calcmode="lin" valueType="num">
                                      <p:cBhvr>
                                        <p:cTn id="22"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Effect transition="in" filter="fade">
                                      <p:cBhvr>
                                        <p:cTn id="28" dur="1000"/>
                                        <p:tgtEl>
                                          <p:spTgt spid="5">
                                            <p:txEl>
                                              <p:pRg st="4" end="4"/>
                                            </p:txEl>
                                          </p:spTgt>
                                        </p:tgtEl>
                                      </p:cBhvr>
                                    </p:animEffect>
                                    <p:anim calcmode="lin" valueType="num">
                                      <p:cBhvr>
                                        <p:cTn id="29"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7E83189-C278-C54E-BA26-192506ACE679}"/>
              </a:ext>
            </a:extLst>
          </p:cNvPr>
          <p:cNvSpPr>
            <a:spLocks noGrp="1" noChangeArrowheads="1"/>
          </p:cNvSpPr>
          <p:nvPr>
            <p:ph type="ctrTitle"/>
          </p:nvPr>
        </p:nvSpPr>
        <p:spPr>
          <a:xfrm>
            <a:off x="557213" y="228600"/>
            <a:ext cx="8189913" cy="1343026"/>
          </a:xfrm>
          <a:solidFill>
            <a:schemeClr val="bg1">
              <a:alpha val="55000"/>
            </a:schemeClr>
          </a:solidFill>
        </p:spPr>
        <p:txBody>
          <a:bodyPr bIns="182880" anchor="b">
            <a:noAutofit/>
          </a:bodyPr>
          <a:lstStyle/>
          <a:p>
            <a:pPr>
              <a:lnSpc>
                <a:spcPct val="70000"/>
              </a:lnSpc>
            </a:pPr>
            <a:r>
              <a:rPr lang="en-US" altLang="en-US" sz="4400" dirty="0">
                <a:latin typeface="Cambria" panose="02040503050406030204" pitchFamily="18" charset="0"/>
                <a:cs typeface="Arial Narrow" panose="020B0604020202020204" pitchFamily="34" charset="0"/>
              </a:rPr>
              <a:t>Stewards of Money </a:t>
            </a:r>
            <a:br>
              <a:rPr lang="en-US" altLang="en-US" sz="4400" dirty="0">
                <a:latin typeface="Cambria" panose="02040503050406030204" pitchFamily="18" charset="0"/>
                <a:cs typeface="Arial Narrow" panose="020B0604020202020204" pitchFamily="34" charset="0"/>
              </a:rPr>
            </a:br>
            <a:r>
              <a:rPr lang="en-US" altLang="en-US" sz="4400" dirty="0">
                <a:latin typeface="Cambria" panose="02040503050406030204" pitchFamily="18" charset="0"/>
                <a:cs typeface="Arial Narrow" panose="020B0604020202020204" pitchFamily="34" charset="0"/>
              </a:rPr>
              <a:t>and Material Things</a:t>
            </a:r>
          </a:p>
        </p:txBody>
      </p:sp>
      <p:sp>
        <p:nvSpPr>
          <p:cNvPr id="5" name="Rectangle 3">
            <a:extLst>
              <a:ext uri="{FF2B5EF4-FFF2-40B4-BE49-F238E27FC236}">
                <a16:creationId xmlns:a16="http://schemas.microsoft.com/office/drawing/2014/main" id="{6BF7B549-5ED3-954A-B786-74396C0AD07E}"/>
              </a:ext>
            </a:extLst>
          </p:cNvPr>
          <p:cNvSpPr>
            <a:spLocks noGrp="1" noChangeArrowheads="1"/>
          </p:cNvSpPr>
          <p:nvPr>
            <p:ph type="subTitle" idx="1"/>
          </p:nvPr>
        </p:nvSpPr>
        <p:spPr>
          <a:xfrm>
            <a:off x="1773382" y="1814513"/>
            <a:ext cx="6876907" cy="3221313"/>
          </a:xfrm>
        </p:spPr>
        <p:txBody>
          <a:bodyPr anchor="t">
            <a:noAutofit/>
          </a:bodyPr>
          <a:lstStyle/>
          <a:p>
            <a:pPr marL="12700" indent="-12700">
              <a:spcAft>
                <a:spcPts val="1200"/>
              </a:spcAft>
            </a:pPr>
            <a:r>
              <a:rPr lang="en-US" altLang="en-US" sz="4200" b="1" dirty="0"/>
              <a:t>The Problem of Indebtedness </a:t>
            </a:r>
          </a:p>
          <a:p>
            <a:pPr marL="12700" indent="-12700">
              <a:spcBef>
                <a:spcPts val="0"/>
              </a:spcBef>
              <a:spcAft>
                <a:spcPts val="600"/>
              </a:spcAft>
            </a:pPr>
            <a:r>
              <a:rPr lang="en-US" altLang="en-US" sz="3300" b="1" dirty="0"/>
              <a:t>Worldly attitude: ambition, get all you want!</a:t>
            </a:r>
          </a:p>
          <a:p>
            <a:pPr marL="12700" indent="-12700">
              <a:spcBef>
                <a:spcPts val="0"/>
              </a:spcBef>
              <a:spcAft>
                <a:spcPts val="600"/>
              </a:spcAft>
            </a:pPr>
            <a:r>
              <a:rPr lang="en-US" altLang="en-US" sz="3300" b="1" dirty="0"/>
              <a:t>We are to be industrious (Col. 3:23). </a:t>
            </a:r>
          </a:p>
          <a:p>
            <a:pPr marL="12700" indent="-12700">
              <a:spcBef>
                <a:spcPts val="0"/>
              </a:spcBef>
              <a:spcAft>
                <a:spcPts val="600"/>
              </a:spcAft>
            </a:pPr>
            <a:r>
              <a:rPr lang="en-US" altLang="en-US" sz="3300" b="1" dirty="0"/>
              <a:t>We should not live to “get it all!”</a:t>
            </a:r>
          </a:p>
          <a:p>
            <a:pPr marL="12700" indent="-12700">
              <a:spcBef>
                <a:spcPts val="0"/>
              </a:spcBef>
              <a:spcAft>
                <a:spcPts val="600"/>
              </a:spcAft>
            </a:pPr>
            <a:r>
              <a:rPr lang="en-US" altLang="en-US" sz="3300" b="1" dirty="0"/>
              <a:t>The number one reason for divorce is financial problems.</a:t>
            </a:r>
          </a:p>
        </p:txBody>
      </p:sp>
    </p:spTree>
    <p:extLst>
      <p:ext uri="{BB962C8B-B14F-4D97-AF65-F5344CB8AC3E}">
        <p14:creationId xmlns:p14="http://schemas.microsoft.com/office/powerpoint/2010/main" val="3114280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fade">
                                      <p:cBhvr>
                                        <p:cTn id="21" dur="1000"/>
                                        <p:tgtEl>
                                          <p:spTgt spid="5">
                                            <p:txEl>
                                              <p:pRg st="3" end="3"/>
                                            </p:txEl>
                                          </p:spTgt>
                                        </p:tgtEl>
                                      </p:cBhvr>
                                    </p:animEffect>
                                    <p:anim calcmode="lin" valueType="num">
                                      <p:cBhvr>
                                        <p:cTn id="22"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Effect transition="in" filter="fade">
                                      <p:cBhvr>
                                        <p:cTn id="28" dur="1000"/>
                                        <p:tgtEl>
                                          <p:spTgt spid="5">
                                            <p:txEl>
                                              <p:pRg st="4" end="4"/>
                                            </p:txEl>
                                          </p:spTgt>
                                        </p:tgtEl>
                                      </p:cBhvr>
                                    </p:animEffect>
                                    <p:anim calcmode="lin" valueType="num">
                                      <p:cBhvr>
                                        <p:cTn id="29"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7E83189-C278-C54E-BA26-192506ACE679}"/>
              </a:ext>
            </a:extLst>
          </p:cNvPr>
          <p:cNvSpPr>
            <a:spLocks noGrp="1" noChangeArrowheads="1"/>
          </p:cNvSpPr>
          <p:nvPr>
            <p:ph type="ctrTitle"/>
          </p:nvPr>
        </p:nvSpPr>
        <p:spPr>
          <a:xfrm>
            <a:off x="557213" y="228600"/>
            <a:ext cx="8189913" cy="1343026"/>
          </a:xfrm>
          <a:solidFill>
            <a:schemeClr val="bg1">
              <a:alpha val="55000"/>
            </a:schemeClr>
          </a:solidFill>
        </p:spPr>
        <p:txBody>
          <a:bodyPr bIns="182880" anchor="b">
            <a:noAutofit/>
          </a:bodyPr>
          <a:lstStyle/>
          <a:p>
            <a:pPr>
              <a:lnSpc>
                <a:spcPct val="70000"/>
              </a:lnSpc>
            </a:pPr>
            <a:r>
              <a:rPr lang="en-US" altLang="en-US" sz="4400" dirty="0">
                <a:latin typeface="Cambria" panose="02040503050406030204" pitchFamily="18" charset="0"/>
                <a:cs typeface="Arial Narrow" panose="020B0604020202020204" pitchFamily="34" charset="0"/>
              </a:rPr>
              <a:t>Stewards of Money </a:t>
            </a:r>
            <a:br>
              <a:rPr lang="en-US" altLang="en-US" sz="4400" dirty="0">
                <a:latin typeface="Cambria" panose="02040503050406030204" pitchFamily="18" charset="0"/>
                <a:cs typeface="Arial Narrow" panose="020B0604020202020204" pitchFamily="34" charset="0"/>
              </a:rPr>
            </a:br>
            <a:r>
              <a:rPr lang="en-US" altLang="en-US" sz="4400" dirty="0">
                <a:latin typeface="Cambria" panose="02040503050406030204" pitchFamily="18" charset="0"/>
                <a:cs typeface="Arial Narrow" panose="020B0604020202020204" pitchFamily="34" charset="0"/>
              </a:rPr>
              <a:t>and Material Things</a:t>
            </a:r>
          </a:p>
        </p:txBody>
      </p:sp>
      <p:sp>
        <p:nvSpPr>
          <p:cNvPr id="5" name="Rectangle 3">
            <a:extLst>
              <a:ext uri="{FF2B5EF4-FFF2-40B4-BE49-F238E27FC236}">
                <a16:creationId xmlns:a16="http://schemas.microsoft.com/office/drawing/2014/main" id="{6BF7B549-5ED3-954A-B786-74396C0AD07E}"/>
              </a:ext>
            </a:extLst>
          </p:cNvPr>
          <p:cNvSpPr>
            <a:spLocks noGrp="1" noChangeArrowheads="1"/>
          </p:cNvSpPr>
          <p:nvPr>
            <p:ph type="subTitle" idx="1"/>
          </p:nvPr>
        </p:nvSpPr>
        <p:spPr>
          <a:xfrm>
            <a:off x="1773382" y="1814513"/>
            <a:ext cx="6876907" cy="3221313"/>
          </a:xfrm>
        </p:spPr>
        <p:txBody>
          <a:bodyPr anchor="t">
            <a:noAutofit/>
          </a:bodyPr>
          <a:lstStyle/>
          <a:p>
            <a:pPr marL="12700" indent="-12700">
              <a:spcAft>
                <a:spcPts val="1200"/>
              </a:spcAft>
            </a:pPr>
            <a:r>
              <a:rPr lang="en-US" altLang="en-US" sz="4200" b="1" dirty="0"/>
              <a:t>The Problem of Indebtedness </a:t>
            </a:r>
          </a:p>
          <a:p>
            <a:pPr marL="12700" indent="-12700">
              <a:spcBef>
                <a:spcPts val="0"/>
              </a:spcBef>
              <a:spcAft>
                <a:spcPts val="600"/>
              </a:spcAft>
            </a:pPr>
            <a:r>
              <a:rPr lang="en-US" altLang="en-US" sz="3300" b="1" dirty="0"/>
              <a:t>The average credit card holder has seven cards with an average of $1,642 per card.</a:t>
            </a:r>
          </a:p>
          <a:p>
            <a:pPr marL="12700" indent="-12700">
              <a:spcBef>
                <a:spcPts val="0"/>
              </a:spcBef>
              <a:spcAft>
                <a:spcPts val="600"/>
              </a:spcAft>
            </a:pPr>
            <a:r>
              <a:rPr lang="en-US" altLang="en-US" sz="3300" b="1" dirty="0"/>
              <a:t>That is over $11,000 in debt </a:t>
            </a:r>
          </a:p>
          <a:p>
            <a:pPr marL="12700" indent="-12700" algn="r">
              <a:spcBef>
                <a:spcPts val="0"/>
              </a:spcBef>
              <a:spcAft>
                <a:spcPts val="600"/>
              </a:spcAft>
            </a:pPr>
            <a:r>
              <a:rPr lang="en-US" altLang="en-US" sz="3300" b="1" dirty="0"/>
              <a:t>(</a:t>
            </a:r>
            <a:r>
              <a:rPr lang="en-US" altLang="en-US" sz="3300" b="1" i="1" dirty="0"/>
              <a:t>USA Today</a:t>
            </a:r>
            <a:r>
              <a:rPr lang="en-US" altLang="en-US" sz="3300" b="1" dirty="0"/>
              <a:t>)</a:t>
            </a:r>
          </a:p>
        </p:txBody>
      </p:sp>
    </p:spTree>
    <p:extLst>
      <p:ext uri="{BB962C8B-B14F-4D97-AF65-F5344CB8AC3E}">
        <p14:creationId xmlns:p14="http://schemas.microsoft.com/office/powerpoint/2010/main" val="3984224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1000"/>
                                        <p:tgtEl>
                                          <p:spTgt spid="5">
                                            <p:txEl>
                                              <p:pRg st="2" end="2"/>
                                            </p:txEl>
                                          </p:spTgt>
                                        </p:tgtEl>
                                      </p:cBhvr>
                                    </p:animEffect>
                                    <p:anim calcmode="lin" valueType="num">
                                      <p:cBhvr>
                                        <p:cTn id="13"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1000"/>
                                        <p:tgtEl>
                                          <p:spTgt spid="5">
                                            <p:txEl>
                                              <p:pRg st="3" end="3"/>
                                            </p:txEl>
                                          </p:spTgt>
                                        </p:tgtEl>
                                      </p:cBhvr>
                                    </p:animEffect>
                                    <p:anim calcmode="lin" valueType="num">
                                      <p:cBhvr>
                                        <p:cTn id="18"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7E83189-C278-C54E-BA26-192506ACE679}"/>
              </a:ext>
            </a:extLst>
          </p:cNvPr>
          <p:cNvSpPr>
            <a:spLocks noGrp="1" noChangeArrowheads="1"/>
          </p:cNvSpPr>
          <p:nvPr>
            <p:ph type="ctrTitle"/>
          </p:nvPr>
        </p:nvSpPr>
        <p:spPr>
          <a:xfrm>
            <a:off x="557213" y="228600"/>
            <a:ext cx="8189913" cy="1343026"/>
          </a:xfrm>
          <a:solidFill>
            <a:schemeClr val="bg1">
              <a:alpha val="55000"/>
            </a:schemeClr>
          </a:solidFill>
        </p:spPr>
        <p:txBody>
          <a:bodyPr bIns="182880" anchor="b">
            <a:noAutofit/>
          </a:bodyPr>
          <a:lstStyle/>
          <a:p>
            <a:pPr>
              <a:lnSpc>
                <a:spcPct val="70000"/>
              </a:lnSpc>
            </a:pPr>
            <a:r>
              <a:rPr lang="en-US" altLang="en-US" sz="4400" dirty="0">
                <a:latin typeface="Cambria" panose="02040503050406030204" pitchFamily="18" charset="0"/>
                <a:cs typeface="Arial Narrow" panose="020B0604020202020204" pitchFamily="34" charset="0"/>
              </a:rPr>
              <a:t>Stewards of Money </a:t>
            </a:r>
            <a:br>
              <a:rPr lang="en-US" altLang="en-US" sz="4400" dirty="0">
                <a:latin typeface="Cambria" panose="02040503050406030204" pitchFamily="18" charset="0"/>
                <a:cs typeface="Arial Narrow" panose="020B0604020202020204" pitchFamily="34" charset="0"/>
              </a:rPr>
            </a:br>
            <a:r>
              <a:rPr lang="en-US" altLang="en-US" sz="4400" dirty="0">
                <a:latin typeface="Cambria" panose="02040503050406030204" pitchFamily="18" charset="0"/>
                <a:cs typeface="Arial Narrow" panose="020B0604020202020204" pitchFamily="34" charset="0"/>
              </a:rPr>
              <a:t>and Material Things</a:t>
            </a:r>
          </a:p>
        </p:txBody>
      </p:sp>
      <p:sp>
        <p:nvSpPr>
          <p:cNvPr id="5" name="Rectangle 3">
            <a:extLst>
              <a:ext uri="{FF2B5EF4-FFF2-40B4-BE49-F238E27FC236}">
                <a16:creationId xmlns:a16="http://schemas.microsoft.com/office/drawing/2014/main" id="{6BF7B549-5ED3-954A-B786-74396C0AD07E}"/>
              </a:ext>
            </a:extLst>
          </p:cNvPr>
          <p:cNvSpPr>
            <a:spLocks noGrp="1" noChangeArrowheads="1"/>
          </p:cNvSpPr>
          <p:nvPr>
            <p:ph type="subTitle" idx="1"/>
          </p:nvPr>
        </p:nvSpPr>
        <p:spPr>
          <a:xfrm>
            <a:off x="1773382" y="1814513"/>
            <a:ext cx="6876907" cy="3221313"/>
          </a:xfrm>
        </p:spPr>
        <p:txBody>
          <a:bodyPr anchor="t">
            <a:noAutofit/>
          </a:bodyPr>
          <a:lstStyle/>
          <a:p>
            <a:pPr marL="12700" indent="-12700">
              <a:spcAft>
                <a:spcPts val="1200"/>
              </a:spcAft>
            </a:pPr>
            <a:r>
              <a:rPr lang="en-US" altLang="en-US" sz="4200" b="1" dirty="0"/>
              <a:t>The Problem of Indebtedness </a:t>
            </a:r>
          </a:p>
          <a:p>
            <a:pPr marL="12700" indent="-12700">
              <a:spcBef>
                <a:spcPts val="0"/>
              </a:spcBef>
              <a:spcAft>
                <a:spcPts val="600"/>
              </a:spcAft>
            </a:pPr>
            <a:r>
              <a:rPr lang="en-US" altLang="en-US" sz="3300" b="1" dirty="0"/>
              <a:t>Debt is like slavery (Prov. 22:7).</a:t>
            </a:r>
          </a:p>
          <a:p>
            <a:pPr marL="12700" indent="-12700">
              <a:spcBef>
                <a:spcPts val="0"/>
              </a:spcBef>
              <a:spcAft>
                <a:spcPts val="600"/>
              </a:spcAft>
            </a:pPr>
            <a:r>
              <a:rPr lang="en-US" altLang="en-US" sz="3300" b="1" dirty="0"/>
              <a:t>It made people slaves in Bible days (2 Kings 4:1). </a:t>
            </a:r>
          </a:p>
          <a:p>
            <a:pPr marL="12700" indent="-12700">
              <a:spcBef>
                <a:spcPts val="0"/>
              </a:spcBef>
              <a:spcAft>
                <a:spcPts val="600"/>
              </a:spcAft>
            </a:pPr>
            <a:r>
              <a:rPr lang="en-US" altLang="en-US" sz="3300" b="1" dirty="0"/>
              <a:t>“Owe no man anything” (Rom. 13:8).</a:t>
            </a:r>
          </a:p>
          <a:p>
            <a:pPr marL="12700" indent="-12700">
              <a:spcBef>
                <a:spcPts val="0"/>
              </a:spcBef>
              <a:spcAft>
                <a:spcPts val="600"/>
              </a:spcAft>
            </a:pPr>
            <a:r>
              <a:rPr lang="en-US" altLang="en-US" sz="3300" b="1" dirty="0"/>
              <a:t>Is Debt Sinful?</a:t>
            </a:r>
          </a:p>
        </p:txBody>
      </p:sp>
    </p:spTree>
    <p:extLst>
      <p:ext uri="{BB962C8B-B14F-4D97-AF65-F5344CB8AC3E}">
        <p14:creationId xmlns:p14="http://schemas.microsoft.com/office/powerpoint/2010/main" val="490839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fade">
                                      <p:cBhvr>
                                        <p:cTn id="21" dur="1000"/>
                                        <p:tgtEl>
                                          <p:spTgt spid="5">
                                            <p:txEl>
                                              <p:pRg st="3" end="3"/>
                                            </p:txEl>
                                          </p:spTgt>
                                        </p:tgtEl>
                                      </p:cBhvr>
                                    </p:animEffect>
                                    <p:anim calcmode="lin" valueType="num">
                                      <p:cBhvr>
                                        <p:cTn id="22"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Effect transition="in" filter="fade">
                                      <p:cBhvr>
                                        <p:cTn id="28" dur="1000"/>
                                        <p:tgtEl>
                                          <p:spTgt spid="5">
                                            <p:txEl>
                                              <p:pRg st="4" end="4"/>
                                            </p:txEl>
                                          </p:spTgt>
                                        </p:tgtEl>
                                      </p:cBhvr>
                                    </p:animEffect>
                                    <p:anim calcmode="lin" valueType="num">
                                      <p:cBhvr>
                                        <p:cTn id="29"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7E83189-C278-C54E-BA26-192506ACE679}"/>
              </a:ext>
            </a:extLst>
          </p:cNvPr>
          <p:cNvSpPr>
            <a:spLocks noGrp="1" noChangeArrowheads="1"/>
          </p:cNvSpPr>
          <p:nvPr>
            <p:ph type="ctrTitle"/>
          </p:nvPr>
        </p:nvSpPr>
        <p:spPr>
          <a:xfrm>
            <a:off x="557213" y="228600"/>
            <a:ext cx="8189913" cy="1343026"/>
          </a:xfrm>
          <a:solidFill>
            <a:schemeClr val="bg1">
              <a:alpha val="55000"/>
            </a:schemeClr>
          </a:solidFill>
        </p:spPr>
        <p:txBody>
          <a:bodyPr bIns="182880" anchor="b">
            <a:noAutofit/>
          </a:bodyPr>
          <a:lstStyle/>
          <a:p>
            <a:pPr>
              <a:lnSpc>
                <a:spcPct val="70000"/>
              </a:lnSpc>
            </a:pPr>
            <a:r>
              <a:rPr lang="en-US" altLang="en-US" sz="4400" dirty="0">
                <a:latin typeface="Cambria" panose="02040503050406030204" pitchFamily="18" charset="0"/>
                <a:cs typeface="Arial Narrow" panose="020B0604020202020204" pitchFamily="34" charset="0"/>
              </a:rPr>
              <a:t>Stewards of Money </a:t>
            </a:r>
            <a:br>
              <a:rPr lang="en-US" altLang="en-US" sz="4400" dirty="0">
                <a:latin typeface="Cambria" panose="02040503050406030204" pitchFamily="18" charset="0"/>
                <a:cs typeface="Arial Narrow" panose="020B0604020202020204" pitchFamily="34" charset="0"/>
              </a:rPr>
            </a:br>
            <a:r>
              <a:rPr lang="en-US" altLang="en-US" sz="4400" dirty="0">
                <a:latin typeface="Cambria" panose="02040503050406030204" pitchFamily="18" charset="0"/>
                <a:cs typeface="Arial Narrow" panose="020B0604020202020204" pitchFamily="34" charset="0"/>
              </a:rPr>
              <a:t>and Material Things</a:t>
            </a:r>
          </a:p>
        </p:txBody>
      </p:sp>
      <p:sp>
        <p:nvSpPr>
          <p:cNvPr id="5" name="Rectangle 3">
            <a:extLst>
              <a:ext uri="{FF2B5EF4-FFF2-40B4-BE49-F238E27FC236}">
                <a16:creationId xmlns:a16="http://schemas.microsoft.com/office/drawing/2014/main" id="{6BF7B549-5ED3-954A-B786-74396C0AD07E}"/>
              </a:ext>
            </a:extLst>
          </p:cNvPr>
          <p:cNvSpPr>
            <a:spLocks noGrp="1" noChangeArrowheads="1"/>
          </p:cNvSpPr>
          <p:nvPr>
            <p:ph type="subTitle" idx="1"/>
          </p:nvPr>
        </p:nvSpPr>
        <p:spPr>
          <a:xfrm>
            <a:off x="1773382" y="1814513"/>
            <a:ext cx="6876907" cy="3221313"/>
          </a:xfrm>
        </p:spPr>
        <p:txBody>
          <a:bodyPr anchor="t">
            <a:noAutofit/>
          </a:bodyPr>
          <a:lstStyle/>
          <a:p>
            <a:pPr marL="12700" indent="-12700">
              <a:spcAft>
                <a:spcPts val="1200"/>
              </a:spcAft>
            </a:pPr>
            <a:r>
              <a:rPr lang="en-US" altLang="en-US" sz="4200" b="1" dirty="0"/>
              <a:t>The Problem of Indebtedness </a:t>
            </a:r>
          </a:p>
          <a:p>
            <a:pPr marL="12700" indent="-12700">
              <a:spcBef>
                <a:spcPts val="0"/>
              </a:spcBef>
              <a:spcAft>
                <a:spcPts val="600"/>
              </a:spcAft>
            </a:pPr>
            <a:r>
              <a:rPr lang="en-US" altLang="en-US" sz="3300" b="1" dirty="0"/>
              <a:t>Debt is like slavery (Prov. 22:7).</a:t>
            </a:r>
          </a:p>
          <a:p>
            <a:pPr marL="12700" indent="-12700">
              <a:spcBef>
                <a:spcPts val="0"/>
              </a:spcBef>
              <a:spcAft>
                <a:spcPts val="600"/>
              </a:spcAft>
            </a:pPr>
            <a:r>
              <a:rPr lang="en-US" altLang="en-US" sz="3300" b="1" dirty="0"/>
              <a:t>It made people slaves in Bible days (2 Kings 4:1). </a:t>
            </a:r>
          </a:p>
          <a:p>
            <a:pPr marL="12700" indent="-12700">
              <a:spcBef>
                <a:spcPts val="0"/>
              </a:spcBef>
              <a:spcAft>
                <a:spcPts val="600"/>
              </a:spcAft>
            </a:pPr>
            <a:r>
              <a:rPr lang="en-US" altLang="en-US" sz="3300" b="1" dirty="0"/>
              <a:t>“Owe no man anything” (Rom. 13:8).</a:t>
            </a:r>
          </a:p>
          <a:p>
            <a:pPr marL="12700" indent="-12700">
              <a:spcBef>
                <a:spcPts val="0"/>
              </a:spcBef>
              <a:spcAft>
                <a:spcPts val="600"/>
              </a:spcAft>
            </a:pPr>
            <a:r>
              <a:rPr lang="en-US" altLang="en-US" sz="3300" b="1" dirty="0"/>
              <a:t>Is Debt Sinful?</a:t>
            </a:r>
          </a:p>
        </p:txBody>
      </p:sp>
    </p:spTree>
    <p:extLst>
      <p:ext uri="{BB962C8B-B14F-4D97-AF65-F5344CB8AC3E}">
        <p14:creationId xmlns:p14="http://schemas.microsoft.com/office/powerpoint/2010/main" val="2709442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Effect transition="in" filter="fade">
                                      <p:cBhvr>
                                        <p:cTn id="14" dur="1000"/>
                                        <p:tgtEl>
                                          <p:spTgt spid="5">
                                            <p:txEl>
                                              <p:pRg st="2" end="2"/>
                                            </p:txEl>
                                          </p:spTgt>
                                        </p:tgtEl>
                                      </p:cBhvr>
                                    </p:animEffect>
                                    <p:anim calcmode="lin" valueType="num">
                                      <p:cBhvr>
                                        <p:cTn id="1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fade">
                                      <p:cBhvr>
                                        <p:cTn id="21" dur="1000"/>
                                        <p:tgtEl>
                                          <p:spTgt spid="5">
                                            <p:txEl>
                                              <p:pRg st="3" end="3"/>
                                            </p:txEl>
                                          </p:spTgt>
                                        </p:tgtEl>
                                      </p:cBhvr>
                                    </p:animEffect>
                                    <p:anim calcmode="lin" valueType="num">
                                      <p:cBhvr>
                                        <p:cTn id="22"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Effect transition="in" filter="fade">
                                      <p:cBhvr>
                                        <p:cTn id="28" dur="1000"/>
                                        <p:tgtEl>
                                          <p:spTgt spid="5">
                                            <p:txEl>
                                              <p:pRg st="4" end="4"/>
                                            </p:txEl>
                                          </p:spTgt>
                                        </p:tgtEl>
                                      </p:cBhvr>
                                    </p:animEffect>
                                    <p:anim calcmode="lin" valueType="num">
                                      <p:cBhvr>
                                        <p:cTn id="29"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7E83189-C278-C54E-BA26-192506ACE679}"/>
              </a:ext>
            </a:extLst>
          </p:cNvPr>
          <p:cNvSpPr>
            <a:spLocks noGrp="1" noChangeArrowheads="1"/>
          </p:cNvSpPr>
          <p:nvPr>
            <p:ph type="ctrTitle"/>
          </p:nvPr>
        </p:nvSpPr>
        <p:spPr>
          <a:xfrm>
            <a:off x="557213" y="228600"/>
            <a:ext cx="8189913" cy="1343026"/>
          </a:xfrm>
          <a:solidFill>
            <a:schemeClr val="bg1">
              <a:alpha val="55000"/>
            </a:schemeClr>
          </a:solidFill>
        </p:spPr>
        <p:txBody>
          <a:bodyPr bIns="182880" anchor="b">
            <a:noAutofit/>
          </a:bodyPr>
          <a:lstStyle/>
          <a:p>
            <a:pPr>
              <a:lnSpc>
                <a:spcPct val="70000"/>
              </a:lnSpc>
            </a:pPr>
            <a:r>
              <a:rPr lang="en-US" altLang="en-US" sz="4400" dirty="0">
                <a:latin typeface="Cambria" panose="02040503050406030204" pitchFamily="18" charset="0"/>
                <a:cs typeface="Arial Narrow" panose="020B0604020202020204" pitchFamily="34" charset="0"/>
              </a:rPr>
              <a:t>Stewards of Money </a:t>
            </a:r>
            <a:br>
              <a:rPr lang="en-US" altLang="en-US" sz="4400" dirty="0">
                <a:latin typeface="Cambria" panose="02040503050406030204" pitchFamily="18" charset="0"/>
                <a:cs typeface="Arial Narrow" panose="020B0604020202020204" pitchFamily="34" charset="0"/>
              </a:rPr>
            </a:br>
            <a:r>
              <a:rPr lang="en-US" altLang="en-US" sz="4400" dirty="0">
                <a:latin typeface="Cambria" panose="02040503050406030204" pitchFamily="18" charset="0"/>
                <a:cs typeface="Arial Narrow" panose="020B0604020202020204" pitchFamily="34" charset="0"/>
              </a:rPr>
              <a:t>and Material Things</a:t>
            </a:r>
          </a:p>
        </p:txBody>
      </p:sp>
      <p:sp>
        <p:nvSpPr>
          <p:cNvPr id="5" name="Rectangle 3">
            <a:extLst>
              <a:ext uri="{FF2B5EF4-FFF2-40B4-BE49-F238E27FC236}">
                <a16:creationId xmlns:a16="http://schemas.microsoft.com/office/drawing/2014/main" id="{6BF7B549-5ED3-954A-B786-74396C0AD07E}"/>
              </a:ext>
            </a:extLst>
          </p:cNvPr>
          <p:cNvSpPr>
            <a:spLocks noGrp="1" noChangeArrowheads="1"/>
          </p:cNvSpPr>
          <p:nvPr>
            <p:ph type="subTitle" idx="1"/>
          </p:nvPr>
        </p:nvSpPr>
        <p:spPr>
          <a:xfrm>
            <a:off x="1773382" y="1814513"/>
            <a:ext cx="6876907" cy="3221313"/>
          </a:xfrm>
        </p:spPr>
        <p:txBody>
          <a:bodyPr anchor="t">
            <a:noAutofit/>
          </a:bodyPr>
          <a:lstStyle/>
          <a:p>
            <a:pPr marL="12700" indent="-12700">
              <a:spcAft>
                <a:spcPts val="1200"/>
              </a:spcAft>
            </a:pPr>
            <a:r>
              <a:rPr lang="en-US" altLang="en-US" sz="4200" b="1" dirty="0"/>
              <a:t>Giving on the Lord’s Day </a:t>
            </a:r>
          </a:p>
          <a:p>
            <a:pPr marL="12700" indent="-12700">
              <a:spcAft>
                <a:spcPts val="1200"/>
              </a:spcAft>
            </a:pPr>
            <a:r>
              <a:rPr lang="en-US" altLang="en-US" sz="3600" b="1" dirty="0"/>
              <a:t>1 Corinthians 16:1-2</a:t>
            </a:r>
            <a:endParaRPr lang="en-US" altLang="en-US" sz="4000" b="1" dirty="0"/>
          </a:p>
        </p:txBody>
      </p:sp>
    </p:spTree>
    <p:extLst>
      <p:ext uri="{BB962C8B-B14F-4D97-AF65-F5344CB8AC3E}">
        <p14:creationId xmlns:p14="http://schemas.microsoft.com/office/powerpoint/2010/main" val="1522638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mp:transition xmlns:mp="http://schemas.microsoft.com/office/mac/powerpoint/2008/main" spd="med"/>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82</TotalTime>
  <Words>699</Words>
  <Application>Microsoft Macintosh PowerPoint</Application>
  <PresentationFormat>On-screen Show (16:10)</PresentationFormat>
  <Paragraphs>77</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Cambria</vt:lpstr>
      <vt:lpstr>Office Theme</vt:lpstr>
      <vt:lpstr>Stewards of Money  and Material Things</vt:lpstr>
      <vt:lpstr>Stewards of Money  and Material Things</vt:lpstr>
      <vt:lpstr>Stewards of Money  and Material Things</vt:lpstr>
      <vt:lpstr>Stewards of Money  and Material Things</vt:lpstr>
      <vt:lpstr>Stewards of Money  and Material Things</vt:lpstr>
      <vt:lpstr>Stewards of Money  and Material Things</vt:lpstr>
      <vt:lpstr>Stewards of Money  and Material Things</vt:lpstr>
      <vt:lpstr>Stewards of Money  and Material Things</vt:lpstr>
      <vt:lpstr>Stewards of Money  and Material Things</vt:lpstr>
      <vt:lpstr>Stewards of Money  and Material Things</vt:lpstr>
      <vt:lpstr>Stewards of Money  and Material Things</vt:lpstr>
      <vt:lpstr>Stewards of Money  and Material Things</vt:lpstr>
      <vt:lpstr>Stewards of Money  and Material Things</vt:lpstr>
      <vt:lpstr>Stewards of Money  and Material Things</vt:lpstr>
      <vt:lpstr>Stewards of Money  and Material Things</vt:lpstr>
      <vt:lpstr>Stewards of Money  and Material Things</vt:lpstr>
      <vt:lpstr>Stewards of Money  and Material Things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11:1-4</dc:title>
  <dc:creator>Kyle Pope</dc:creator>
  <cp:lastModifiedBy>Kyle Pope</cp:lastModifiedBy>
  <cp:revision>15</cp:revision>
  <cp:lastPrinted>2020-05-06T21:42:57Z</cp:lastPrinted>
  <dcterms:created xsi:type="dcterms:W3CDTF">2020-05-06T21:50:13Z</dcterms:created>
  <dcterms:modified xsi:type="dcterms:W3CDTF">2022-02-08T06:35:08Z</dcterms:modified>
</cp:coreProperties>
</file>