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8236" autoAdjust="0"/>
  </p:normalViewPr>
  <p:slideViewPr>
    <p:cSldViewPr>
      <p:cViewPr varScale="1">
        <p:scale>
          <a:sx n="85" d="100"/>
          <a:sy n="85" d="100"/>
        </p:scale>
        <p:origin x="13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095D262-68D0-EE4F-BA9E-CC810BBA509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DF65F4A-7F5B-1246-BB8B-B700294D487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A1CA9-3878-8D41-95C7-542ACBC17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F07596-C86C-174F-AFA2-4DF25689F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0742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D8D9F-9636-C549-9AFC-04D58812D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7E2612-ABAB-0A42-B9DE-7EDEA6CE5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0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599A30-68DF-0C45-A1B5-A8D4838E32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428C87-8E53-234A-A62D-BA79DDA9A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406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8CC37-034B-1341-BF76-6AA16DF9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D8DF-1312-2342-BE00-4328A75B8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683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55876-748A-0A4F-9367-7AE05E4BB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F44087-5CC3-524D-813B-0B14EE4BB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232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3517C-4885-7F41-B83F-49FFD6760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A5BA4-67F2-1448-AFA7-1135E86E5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58C58-988B-8746-A7D4-EE3584C02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60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7EC19-8375-C24B-A325-391EF04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C3266-BDBB-F145-9968-125B631E6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5DB87-F651-0449-9DD9-7F0630B1B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5819A5-7126-8745-AC7B-777D774174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2DC8C2-6C9E-784C-8FD8-31F4D6A48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9876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49D8-714A-174C-BE96-C8DEA5C13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8307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78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ADD5-F857-4B46-AD18-ED2EBA939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D537A-3EED-3843-9BF4-A97E4EF52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D75C0-926C-0049-9B90-0DEFC49DD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6069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E417D-CF12-2B48-8A2B-C406E9068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9D5522-71D5-1A48-BE3D-1C421D2B19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F237D3-7E69-334B-92CB-FFB71FC9C7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789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29804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78AD4D5-A3FD-8A45-A243-6D3BA799AC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7FDE96C-3767-A04E-B3F9-554E05CC72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C4DCF8-513C-8145-BA3D-98370CE5D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07"/>
            <a:ext cx="9144000" cy="2400300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E91A0E2-47C1-D14B-B840-1F747CCD7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421963" cy="1033669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altLang="en-US" sz="6700" b="1" dirty="0">
                <a:solidFill>
                  <a:srgbClr val="FFFFFF"/>
                </a:solidFill>
                <a:latin typeface="Cambria" panose="02040503050406030204" pitchFamily="18" charset="0"/>
              </a:rPr>
              <a:t>“Taken Captive”</a:t>
            </a:r>
            <a:br>
              <a:rPr lang="en-US" altLang="en-US" sz="4900" dirty="0">
                <a:solidFill>
                  <a:srgbClr val="FFFFFF"/>
                </a:solidFill>
                <a:latin typeface="Cambria" panose="02040503050406030204" pitchFamily="18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mbria" panose="02040503050406030204" pitchFamily="18" charset="0"/>
              </a:rPr>
              <a:t>(2 Tim. 2:24-26)</a:t>
            </a:r>
            <a:endParaRPr lang="en-US" altLang="en-US" sz="3200" dirty="0">
              <a:solidFill>
                <a:srgbClr val="FFFFFF"/>
              </a:solidFill>
              <a:latin typeface="Cambria" panose="020405030504060302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CB0C20-7A9D-BF48-96A3-FCE67E63F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514600"/>
            <a:ext cx="8001000" cy="3683358"/>
          </a:xfrm>
        </p:spPr>
        <p:txBody>
          <a:bodyPr anchor="ctr">
            <a:noAutofit/>
          </a:bodyPr>
          <a:lstStyle/>
          <a:p>
            <a:pPr>
              <a:buFontTx/>
              <a:buNone/>
            </a:pPr>
            <a:r>
              <a:rPr lang="en-US" altLang="en-US" sz="3600" b="1" dirty="0">
                <a:solidFill>
                  <a:srgbClr val="FFFFFF"/>
                </a:solidFill>
                <a:latin typeface="Cambria" panose="02040503050406030204" pitchFamily="18" charset="0"/>
              </a:rPr>
              <a:t>I.  “Come to their Senses” (2:26a).</a:t>
            </a:r>
            <a:endParaRPr lang="en-US" altLang="en-US" sz="3600" dirty="0">
              <a:solidFill>
                <a:srgbClr val="FFFFFF"/>
              </a:solidFill>
              <a:latin typeface="Cambria" panose="02040503050406030204" pitchFamily="18" charset="0"/>
            </a:endParaRPr>
          </a:p>
          <a:p>
            <a:pPr marL="925513" indent="-493713">
              <a:buFontTx/>
              <a:buNone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A.  We can allow ourselves to be controlled by sin to the point that we lose rational thought (Luke 22:54-62).  </a:t>
            </a:r>
          </a:p>
          <a:p>
            <a:pPr marL="925513" indent="-493713">
              <a:buFontTx/>
              <a:buNone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B.  The only way out of this is to “come to our senses” (Luke 15:11-24; Heb. 3:12-13).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C4DCF8-513C-8145-BA3D-98370CE5D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07"/>
            <a:ext cx="9144000" cy="2400300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E91A0E2-47C1-D14B-B840-1F747CCD7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421963" cy="1033669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altLang="en-US" sz="6700" b="1" dirty="0">
                <a:solidFill>
                  <a:srgbClr val="FFFFFF"/>
                </a:solidFill>
                <a:latin typeface="Cambria" panose="02040503050406030204" pitchFamily="18" charset="0"/>
              </a:rPr>
              <a:t>“Taken Captive”</a:t>
            </a:r>
            <a:br>
              <a:rPr lang="en-US" altLang="en-US" sz="4900" dirty="0">
                <a:solidFill>
                  <a:srgbClr val="FFFFFF"/>
                </a:solidFill>
                <a:latin typeface="Cambria" panose="02040503050406030204" pitchFamily="18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mbria" panose="02040503050406030204" pitchFamily="18" charset="0"/>
              </a:rPr>
              <a:t>(2 Tim. 2:24-26)</a:t>
            </a:r>
            <a:endParaRPr lang="en-US" altLang="en-US" sz="3200" dirty="0">
              <a:solidFill>
                <a:srgbClr val="FFFFFF"/>
              </a:solidFill>
              <a:latin typeface="Cambria" panose="020405030504060302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CB0C20-7A9D-BF48-96A3-FCE67E63F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667000"/>
            <a:ext cx="8610600" cy="3683358"/>
          </a:xfrm>
        </p:spPr>
        <p:txBody>
          <a:bodyPr anchor="ctr">
            <a:noAutofit/>
          </a:bodyPr>
          <a:lstStyle/>
          <a:p>
            <a:pPr marL="698500" indent="-698500">
              <a:buFontTx/>
              <a:buNone/>
            </a:pPr>
            <a:r>
              <a:rPr lang="en-US" altLang="en-US" sz="3400" b="1" dirty="0">
                <a:solidFill>
                  <a:srgbClr val="FFFFFF"/>
                </a:solidFill>
                <a:latin typeface="Cambria" panose="02040503050406030204" pitchFamily="18" charset="0"/>
              </a:rPr>
              <a:t>II.	“Escape the Snare of the Devil” (2:26b).</a:t>
            </a:r>
            <a:endParaRPr lang="en-US" altLang="en-US" sz="3400" dirty="0">
              <a:solidFill>
                <a:srgbClr val="FFFFFF"/>
              </a:solidFill>
              <a:latin typeface="Cambria" panose="02040503050406030204" pitchFamily="18" charset="0"/>
            </a:endParaRPr>
          </a:p>
          <a:p>
            <a:pPr marL="946150" indent="-514350">
              <a:buFontTx/>
              <a:buAutoNum type="alphaUcPeriod"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Satan wants to ensnare us with sin and disobedience.  </a:t>
            </a:r>
          </a:p>
          <a:p>
            <a:pPr marL="1346200" lvl="1" indent="-514350">
              <a:buFont typeface="+mj-lt"/>
              <a:buAutoNum type="arabicPeriod"/>
            </a:pPr>
            <a:r>
              <a:rPr lang="en-US" altLang="en-US" sz="2600" dirty="0">
                <a:solidFill>
                  <a:srgbClr val="FFFFFF"/>
                </a:solidFill>
                <a:latin typeface="Cambria" panose="02040503050406030204" pitchFamily="18" charset="0"/>
              </a:rPr>
              <a:t>He wants to adopt us for himself and make us like him (John 8:42-44).</a:t>
            </a:r>
          </a:p>
          <a:p>
            <a:pPr marL="925513" indent="-493713">
              <a:buFontTx/>
              <a:buNone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B.  The gospel offers an escape. In baptism we are freed from sin. (Rom. 6:1-7).  </a:t>
            </a:r>
          </a:p>
        </p:txBody>
      </p:sp>
    </p:spTree>
    <p:extLst>
      <p:ext uri="{BB962C8B-B14F-4D97-AF65-F5344CB8AC3E}">
        <p14:creationId xmlns:p14="http://schemas.microsoft.com/office/powerpoint/2010/main" val="164091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C4DCF8-513C-8145-BA3D-98370CE5D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07"/>
            <a:ext cx="9144000" cy="2400300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E91A0E2-47C1-D14B-B840-1F747CCD7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421963" cy="1033669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altLang="en-US" sz="6700" b="1" dirty="0">
                <a:solidFill>
                  <a:srgbClr val="FFFFFF"/>
                </a:solidFill>
                <a:latin typeface="Cambria" panose="02040503050406030204" pitchFamily="18" charset="0"/>
              </a:rPr>
              <a:t>“Taken Captive”</a:t>
            </a:r>
            <a:br>
              <a:rPr lang="en-US" altLang="en-US" sz="4900" dirty="0">
                <a:solidFill>
                  <a:srgbClr val="FFFFFF"/>
                </a:solidFill>
                <a:latin typeface="Cambria" panose="02040503050406030204" pitchFamily="18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mbria" panose="02040503050406030204" pitchFamily="18" charset="0"/>
              </a:rPr>
              <a:t>(2 Tim. 2:24-26)</a:t>
            </a:r>
            <a:endParaRPr lang="en-US" altLang="en-US" sz="3200" dirty="0">
              <a:solidFill>
                <a:srgbClr val="FFFFFF"/>
              </a:solidFill>
              <a:latin typeface="Cambria" panose="020405030504060302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CB0C20-7A9D-BF48-96A3-FCE67E63F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8610600" cy="3683358"/>
          </a:xfrm>
        </p:spPr>
        <p:txBody>
          <a:bodyPr anchor="ctr">
            <a:noAutofit/>
          </a:bodyPr>
          <a:lstStyle/>
          <a:p>
            <a:pPr marL="698500" indent="-698500">
              <a:buFontTx/>
              <a:buNone/>
            </a:pPr>
            <a:r>
              <a:rPr lang="en-US" altLang="en-US" sz="3400" b="1" dirty="0">
                <a:solidFill>
                  <a:srgbClr val="FFFFFF"/>
                </a:solidFill>
                <a:latin typeface="Cambria" panose="02040503050406030204" pitchFamily="18" charset="0"/>
              </a:rPr>
              <a:t>II.	“Escape the Snare of the Devil” (2:26b).</a:t>
            </a:r>
            <a:endParaRPr lang="en-US" altLang="en-US" sz="3400" dirty="0">
              <a:solidFill>
                <a:srgbClr val="FFFFFF"/>
              </a:solidFill>
              <a:latin typeface="Cambria" panose="02040503050406030204" pitchFamily="18" charset="0"/>
            </a:endParaRPr>
          </a:p>
          <a:p>
            <a:pPr marL="925513" indent="-493713">
              <a:buFontTx/>
              <a:buNone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C.  This escape does not remove us from any danger of future entrapment, but offers security through submission to God (1 John 1:5-9).</a:t>
            </a:r>
          </a:p>
          <a:p>
            <a:pPr marL="925513" indent="-493713">
              <a:buFontTx/>
              <a:buNone/>
            </a:pPr>
            <a:endParaRPr lang="en-US" altLang="en-US" sz="3000" dirty="0">
              <a:solidFill>
                <a:srgbClr val="FFFFFF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37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C4DCF8-513C-8145-BA3D-98370CE5D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07"/>
            <a:ext cx="9144000" cy="2400300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E91A0E2-47C1-D14B-B840-1F747CCD7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421963" cy="1033669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altLang="en-US" sz="6700" b="1" dirty="0">
                <a:solidFill>
                  <a:srgbClr val="FFFFFF"/>
                </a:solidFill>
                <a:latin typeface="Cambria" panose="02040503050406030204" pitchFamily="18" charset="0"/>
              </a:rPr>
              <a:t>“Taken Captive”</a:t>
            </a:r>
            <a:br>
              <a:rPr lang="en-US" altLang="en-US" sz="4900" dirty="0">
                <a:solidFill>
                  <a:srgbClr val="FFFFFF"/>
                </a:solidFill>
                <a:latin typeface="Cambria" panose="02040503050406030204" pitchFamily="18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mbria" panose="02040503050406030204" pitchFamily="18" charset="0"/>
              </a:rPr>
              <a:t>(2 Tim. 2:24-26)</a:t>
            </a:r>
            <a:endParaRPr lang="en-US" altLang="en-US" sz="3200" dirty="0">
              <a:solidFill>
                <a:srgbClr val="FFFFFF"/>
              </a:solidFill>
              <a:latin typeface="Cambria" panose="020405030504060302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CB0C20-7A9D-BF48-96A3-FCE67E63F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667000"/>
            <a:ext cx="8610600" cy="3683358"/>
          </a:xfrm>
        </p:spPr>
        <p:txBody>
          <a:bodyPr anchor="ctr">
            <a:noAutofit/>
          </a:bodyPr>
          <a:lstStyle/>
          <a:p>
            <a:pPr marL="698500" indent="-698500">
              <a:buFontTx/>
              <a:buNone/>
            </a:pPr>
            <a:r>
              <a:rPr lang="en-US" altLang="en-US" sz="3600" b="1" dirty="0">
                <a:solidFill>
                  <a:srgbClr val="FFFFFF"/>
                </a:solidFill>
                <a:latin typeface="Cambria" panose="02040503050406030204" pitchFamily="18" charset="0"/>
              </a:rPr>
              <a:t>III.	“Taken Captive by Him” (2:26c).</a:t>
            </a:r>
            <a:endParaRPr lang="en-US" altLang="en-US" sz="3600" dirty="0">
              <a:solidFill>
                <a:srgbClr val="FFFFFF"/>
              </a:solidFill>
              <a:latin typeface="Cambria" panose="02040503050406030204" pitchFamily="18" charset="0"/>
            </a:endParaRPr>
          </a:p>
          <a:p>
            <a:pPr marL="946150" indent="-514350">
              <a:buFontTx/>
              <a:buAutoNum type="alphaUcPeriod"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When we live in sin we are captive to sin and the devil (John 8:31; 1 John 3:6-8).</a:t>
            </a:r>
          </a:p>
          <a:p>
            <a:pPr marL="946150" indent="-514350">
              <a:buFontTx/>
              <a:buAutoNum type="alphaUcPeriod"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No one likes to be in bondage, yet sometimes we surrender to it willingly (Num. 11:4-6; 2 Pet. 2:18-22).</a:t>
            </a:r>
          </a:p>
        </p:txBody>
      </p:sp>
    </p:spTree>
    <p:extLst>
      <p:ext uri="{BB962C8B-B14F-4D97-AF65-F5344CB8AC3E}">
        <p14:creationId xmlns:p14="http://schemas.microsoft.com/office/powerpoint/2010/main" val="30406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C4DCF8-513C-8145-BA3D-98370CE5D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07"/>
            <a:ext cx="9144000" cy="2400300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E91A0E2-47C1-D14B-B840-1F747CCD7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421963" cy="1033669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altLang="en-US" sz="6700" b="1" dirty="0">
                <a:solidFill>
                  <a:srgbClr val="FFFFFF"/>
                </a:solidFill>
                <a:latin typeface="Cambria" panose="02040503050406030204" pitchFamily="18" charset="0"/>
              </a:rPr>
              <a:t>“Taken Captive”</a:t>
            </a:r>
            <a:br>
              <a:rPr lang="en-US" altLang="en-US" sz="4900" dirty="0">
                <a:solidFill>
                  <a:srgbClr val="FFFFFF"/>
                </a:solidFill>
                <a:latin typeface="Cambria" panose="02040503050406030204" pitchFamily="18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mbria" panose="02040503050406030204" pitchFamily="18" charset="0"/>
              </a:rPr>
              <a:t>(2 Tim. 2:24-26)</a:t>
            </a:r>
            <a:endParaRPr lang="en-US" altLang="en-US" sz="3200" dirty="0">
              <a:solidFill>
                <a:srgbClr val="FFFFFF"/>
              </a:solidFill>
              <a:latin typeface="Cambria" panose="020405030504060302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CB0C20-7A9D-BF48-96A3-FCE67E63F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667000"/>
            <a:ext cx="8610600" cy="3683358"/>
          </a:xfrm>
        </p:spPr>
        <p:txBody>
          <a:bodyPr anchor="ctr">
            <a:noAutofit/>
          </a:bodyPr>
          <a:lstStyle/>
          <a:p>
            <a:pPr marL="698500" indent="-698500">
              <a:buFontTx/>
              <a:buNone/>
            </a:pPr>
            <a:r>
              <a:rPr lang="en-US" altLang="en-US" sz="3600" b="1" dirty="0">
                <a:solidFill>
                  <a:srgbClr val="FFFFFF"/>
                </a:solidFill>
                <a:latin typeface="Cambria" panose="02040503050406030204" pitchFamily="18" charset="0"/>
              </a:rPr>
              <a:t>III.	“Taken Captive by Him” (2:26c).</a:t>
            </a:r>
            <a:endParaRPr lang="en-US" altLang="en-US" sz="3600" dirty="0">
              <a:solidFill>
                <a:srgbClr val="FFFFFF"/>
              </a:solidFill>
              <a:latin typeface="Cambria" panose="02040503050406030204" pitchFamily="18" charset="0"/>
            </a:endParaRPr>
          </a:p>
          <a:p>
            <a:pPr marL="946150" indent="-514350">
              <a:buFont typeface="+mj-lt"/>
              <a:buAutoNum type="alphaUcPeriod" startAt="3"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Surrendering ourselves to serve to God exchanges a bondage and service which is self-destructive for one which offers peace, joy and happiness in the age to come. (Rom. 6:8-22).</a:t>
            </a:r>
          </a:p>
        </p:txBody>
      </p:sp>
    </p:spTree>
    <p:extLst>
      <p:ext uri="{BB962C8B-B14F-4D97-AF65-F5344CB8AC3E}">
        <p14:creationId xmlns:p14="http://schemas.microsoft.com/office/powerpoint/2010/main" val="201743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C4DCF8-513C-8145-BA3D-98370CE5D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07"/>
            <a:ext cx="9144000" cy="2400300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EE91A0E2-47C1-D14B-B840-1F747CCD71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421963" cy="1033669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altLang="en-US" sz="6700" b="1" dirty="0">
                <a:solidFill>
                  <a:srgbClr val="FFFFFF"/>
                </a:solidFill>
                <a:latin typeface="Cambria" panose="02040503050406030204" pitchFamily="18" charset="0"/>
              </a:rPr>
              <a:t>“Taken Captive”</a:t>
            </a:r>
            <a:br>
              <a:rPr lang="en-US" altLang="en-US" sz="4900" dirty="0">
                <a:solidFill>
                  <a:srgbClr val="FFFFFF"/>
                </a:solidFill>
                <a:latin typeface="Cambria" panose="02040503050406030204" pitchFamily="18" charset="0"/>
              </a:rPr>
            </a:br>
            <a:r>
              <a:rPr lang="en-US" altLang="en-US" sz="3600" dirty="0">
                <a:solidFill>
                  <a:srgbClr val="FFFFFF"/>
                </a:solidFill>
                <a:latin typeface="Cambria" panose="02040503050406030204" pitchFamily="18" charset="0"/>
              </a:rPr>
              <a:t>(2 Tim. 2:24-26)</a:t>
            </a:r>
            <a:endParaRPr lang="en-US" altLang="en-US" sz="3200" dirty="0">
              <a:solidFill>
                <a:srgbClr val="FFFFFF"/>
              </a:solidFill>
              <a:latin typeface="Cambria" panose="020405030504060302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CB0C20-7A9D-BF48-96A3-FCE67E63F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667000"/>
            <a:ext cx="8610600" cy="3683358"/>
          </a:xfrm>
        </p:spPr>
        <p:txBody>
          <a:bodyPr anchor="ctr">
            <a:noAutofit/>
          </a:bodyPr>
          <a:lstStyle/>
          <a:p>
            <a:pPr marL="698500" indent="-698500">
              <a:buFontTx/>
              <a:buNone/>
            </a:pPr>
            <a:r>
              <a:rPr lang="en-US" altLang="en-US" sz="3600" b="1" dirty="0">
                <a:solidFill>
                  <a:srgbClr val="FFFFFF"/>
                </a:solidFill>
                <a:latin typeface="Cambria" panose="02040503050406030204" pitchFamily="18" charset="0"/>
              </a:rPr>
              <a:t>IV.	“To Do His Will” (2:26d).</a:t>
            </a:r>
            <a:endParaRPr lang="en-US" altLang="en-US" sz="3600" dirty="0">
              <a:solidFill>
                <a:srgbClr val="FFFFFF"/>
              </a:solidFill>
              <a:latin typeface="Cambria" panose="02040503050406030204" pitchFamily="18" charset="0"/>
            </a:endParaRPr>
          </a:p>
          <a:p>
            <a:pPr marL="946150" indent="-514350">
              <a:buFontTx/>
              <a:buAutoNum type="alphaUcPeriod"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God wants us to do His will (Luke 12:42-47).</a:t>
            </a:r>
          </a:p>
          <a:p>
            <a:pPr marL="946150" indent="-514350">
              <a:buFontTx/>
              <a:buAutoNum type="alphaUcPeriod"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We cannot serve sin and the devil and please God, because in doing so we are doing Satan’s will (John 8:44).</a:t>
            </a:r>
          </a:p>
          <a:p>
            <a:pPr marL="946150" indent="-514350">
              <a:buFontTx/>
              <a:buAutoNum type="alphaUcPeriod"/>
            </a:pPr>
            <a:r>
              <a:rPr lang="en-US" altLang="en-US" sz="3000" dirty="0">
                <a:solidFill>
                  <a:srgbClr val="FFFFFF"/>
                </a:solidFill>
                <a:latin typeface="Cambria" panose="02040503050406030204" pitchFamily="18" charset="0"/>
              </a:rPr>
              <a:t>We must choose to do God’s will  (Rom. 6:17).</a:t>
            </a:r>
          </a:p>
        </p:txBody>
      </p:sp>
    </p:spTree>
    <p:extLst>
      <p:ext uri="{BB962C8B-B14F-4D97-AF65-F5344CB8AC3E}">
        <p14:creationId xmlns:p14="http://schemas.microsoft.com/office/powerpoint/2010/main" val="2214382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00279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AACC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389</Words>
  <Application>Microsoft Macintosh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Cambria</vt:lpstr>
      <vt:lpstr>Times New Roman</vt:lpstr>
      <vt:lpstr>Default Design</vt:lpstr>
      <vt:lpstr>“Taken Captive” (2 Tim. 2:24-26)</vt:lpstr>
      <vt:lpstr>“Taken Captive” (2 Tim. 2:24-26)</vt:lpstr>
      <vt:lpstr>“Taken Captive” (2 Tim. 2:24-26)</vt:lpstr>
      <vt:lpstr>“Taken Captive” (2 Tim. 2:24-26)</vt:lpstr>
      <vt:lpstr>“Taken Captive” (2 Tim. 2:24-26)</vt:lpstr>
      <vt:lpstr>“Taken Captive” (2 Tim. 2:24-26)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“Taken Captive” (2 Tim. 2:24-26)</dc:title>
  <dc:creator>Kyle Pope</dc:creator>
  <cp:lastModifiedBy>Kyle Pope</cp:lastModifiedBy>
  <cp:revision>10</cp:revision>
  <cp:lastPrinted>2022-05-22T02:24:55Z</cp:lastPrinted>
  <dcterms:created xsi:type="dcterms:W3CDTF">2022-05-22T01:57:04Z</dcterms:created>
  <dcterms:modified xsi:type="dcterms:W3CDTF">2022-05-29T02:42:45Z</dcterms:modified>
</cp:coreProperties>
</file>