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/>
    <p:restoredTop sz="94697"/>
  </p:normalViewPr>
  <p:slideViewPr>
    <p:cSldViewPr snapToGrid="0" snapToObjects="1">
      <p:cViewPr varScale="1">
        <p:scale>
          <a:sx n="80" d="100"/>
          <a:sy n="80" d="100"/>
        </p:scale>
        <p:origin x="14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03645-DCFE-47FC-8A66-F9A45A422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5863" y="1247140"/>
            <a:ext cx="5918820" cy="3450844"/>
          </a:xfrm>
        </p:spPr>
        <p:txBody>
          <a:bodyPr anchor="t"/>
          <a:lstStyle>
            <a:lvl1pPr algn="l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D509FA-7BD7-4D45-998F-0E43038F1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5863" y="4818126"/>
            <a:ext cx="5918820" cy="1268984"/>
          </a:xfrm>
        </p:spPr>
        <p:txBody>
          <a:bodyPr anchor="b"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D03A0B2-4A2F-D846-A5E6-FB7CB9A031F7}"/>
              </a:ext>
            </a:extLst>
          </p:cNvPr>
          <p:cNvSpPr/>
          <p:nvPr/>
        </p:nvSpPr>
        <p:spPr>
          <a:xfrm>
            <a:off x="1" y="1375493"/>
            <a:ext cx="2078024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573F1D-73A7-FB41-BCAD-FC9AA7DEF4F5}"/>
              </a:ext>
            </a:extLst>
          </p:cNvPr>
          <p:cNvSpPr/>
          <p:nvPr/>
        </p:nvSpPr>
        <p:spPr>
          <a:xfrm>
            <a:off x="1" y="-3"/>
            <a:ext cx="1030175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FA51C-E4FE-4BF2-A2DD-E32DE57D8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1449AA12-8195-4182-A7AC-2E7E59DFBDAF}" type="datetimeFigureOut">
              <a:rPr lang="en-US" smtClean="0"/>
              <a:pPr algn="r"/>
              <a:t>9/12/22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438448-FC2D-4A2F-B7C0-04AC50311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15863" y="6292851"/>
            <a:ext cx="3086100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B07C67E-EAD9-47D8-9559-4E091BC03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116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C53B0-59B2-4B39-93E0-DCFBB932C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783" y="455363"/>
            <a:ext cx="7143900" cy="15504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8C5F7B-98AC-425B-80BD-6C6F3032D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90783" y="2160016"/>
            <a:ext cx="7143900" cy="39261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8C2EE-2433-424A-878C-24514FF5D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EFD20-ADE2-40F3-A071-6D1E97F8F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7D1D5-5E92-48E1-9475-EC122D3FE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0FCF945-5CF3-5542-A36A-9CBB738E735E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7D61B-66C5-4341-8F2D-129A9E4D8283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179438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7FBCF-6EDB-4883-92D4-612F4D1C55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34785" y="565150"/>
            <a:ext cx="1699898" cy="5611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9D2DF8-B588-416F-AA11-9F3A0DDE6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90783" y="565150"/>
            <a:ext cx="5316697" cy="5611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F7B1D-405D-4EE7-9A23-3F21916C9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B9304-686C-431A-8E7F-D9DD19F4D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A240B-DB2E-46ED-8AC6-744B2C1C7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275F2C-778B-864A-8379-6D0726B18FDC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0051C8-76B3-384B-BCF1-60BB80301FCD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057701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C5DD8-8608-4B55-96D8-0AB848C02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CC0B-7B21-422D-937D-FBD49EE93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0EAFA-89BC-43E9-8EB9-B6B3CD136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50944-70C2-487F-A102-58CDFB94C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7B7B8-A972-455E-9D8C-9B8026A5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CC95119-6D9D-3542-9E0E-4171B33DC9CA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FC92F19-7317-314C-81B7-43B8B687F4E4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0010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087F2-AA0E-4F0C-9AD6-235302157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5863" y="1251674"/>
            <a:ext cx="5918820" cy="2914688"/>
          </a:xfrm>
        </p:spPr>
        <p:txBody>
          <a:bodyPr anchor="t"/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37807-96B8-4061-A845-1287216BF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15863" y="4818126"/>
            <a:ext cx="5918820" cy="1271524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AF346-9503-4767-BCB4-84B823E27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9605B-A39D-4BEE-B46F-16CF13FA0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15863" y="6292851"/>
            <a:ext cx="30861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5834A-942D-410B-A430-43F9E01FC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D199D5-C485-D449-9804-F755E0907B51}"/>
              </a:ext>
            </a:extLst>
          </p:cNvPr>
          <p:cNvSpPr/>
          <p:nvPr/>
        </p:nvSpPr>
        <p:spPr>
          <a:xfrm>
            <a:off x="1" y="1375493"/>
            <a:ext cx="2078024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90D1A7-C550-2540-86C9-EB0FB2EB2E71}"/>
              </a:ext>
            </a:extLst>
          </p:cNvPr>
          <p:cNvSpPr/>
          <p:nvPr/>
        </p:nvSpPr>
        <p:spPr>
          <a:xfrm>
            <a:off x="1" y="-3"/>
            <a:ext cx="1030175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724734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FCAD2-C321-4E81-AEBE-696A90E2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782" y="455363"/>
            <a:ext cx="7115018" cy="15504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20CD1-0E09-4415-911C-0F5B7341DD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90782" y="2160017"/>
            <a:ext cx="3319078" cy="39270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63EDD-031A-49CA-9130-067550BD0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86723" y="2160017"/>
            <a:ext cx="3319078" cy="39270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08E79-A0BE-49F3-AE92-7EE5CC78F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98B87C-BF1E-47CF-9A4E-FD4BE32C0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06E71-46F6-469C-A9CA-E707EBE51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2659F6-6B3B-A545-A45F-FAD238210D47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0637F8-15DE-2240-8BF8-D6E57A337B1A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405798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3B26D-64DE-4314-8BD2-25FD618FB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292" y="457200"/>
            <a:ext cx="7141391" cy="15544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77613-5CEE-4B05-A937-CD43EAAAB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3293" y="2165086"/>
            <a:ext cx="3319272" cy="823912"/>
          </a:xfrm>
        </p:spPr>
        <p:txBody>
          <a:bodyPr anchor="b">
            <a:normAutofit/>
          </a:bodyPr>
          <a:lstStyle>
            <a:lvl1pPr marL="0" indent="0">
              <a:buNone/>
              <a:defRPr sz="16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3E4779-3B5A-4993-9C7F-FB19F1633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93292" y="2988998"/>
            <a:ext cx="3319273" cy="3098112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1081A-685C-4C18-9AE9-425106A02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5411" y="2165086"/>
            <a:ext cx="3319272" cy="823912"/>
          </a:xfrm>
        </p:spPr>
        <p:txBody>
          <a:bodyPr anchor="b">
            <a:normAutofit/>
          </a:bodyPr>
          <a:lstStyle>
            <a:lvl1pPr marL="0" indent="0">
              <a:buNone/>
              <a:defRPr sz="16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80F424-FE3A-4B7D-B60C-7AEA2118A5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5411" y="2988998"/>
            <a:ext cx="3319272" cy="3098112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4D2A96-CD7D-41BC-BDBE-5E29B7C0B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9/12/22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D1471D-6DDE-4E56-84E9-48136966A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A3F451-CF28-4F57-B844-52A665440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1FA03E-7A83-AB41-BB4B-25B04946559A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7702630-3C98-A142-9D04-1D852974DC26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14548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22D7A-4502-49C3-BAFB-6D46F7A2E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B67EE-A167-43D1-9C58-7B736CF28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9/12/22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5605B7-599B-450E-9E8D-2A9AE3F30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5BD2B1-8C5F-430B-A0F2-CD5281AB7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DBA877B-B45A-BD48-8FC8-E752E7D7174F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F3343D-2AFA-B544-B40A-315F5EC680B6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1618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308016-71BA-4CD3-918D-51613F7F4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9/12/22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B24F46-0425-47C6-9FFB-F69AFFFE8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CE7A99-1593-4189-A514-8209CC32A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C15DFD-AB97-AB43-A6C9-2808708C91B4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05BA89-ECA6-2247-ABBB-3C67160202E9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050898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E933B-3FC6-4B08-9FBE-2DD48307A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784" y="455362"/>
            <a:ext cx="3032580" cy="158451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FBD4A-4514-4DCE-8F18-914DF3F4E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3424" y="565151"/>
            <a:ext cx="4018788" cy="5521960"/>
          </a:xfrm>
        </p:spPr>
        <p:txBody>
          <a:bodyPr>
            <a:normAutofit/>
          </a:bodyPr>
          <a:lstStyle>
            <a:lvl1pPr>
              <a:defRPr sz="1650"/>
            </a:lvl1pPr>
            <a:lvl2pPr>
              <a:defRPr sz="1425"/>
            </a:lvl2pPr>
            <a:lvl3pPr>
              <a:defRPr sz="1275"/>
            </a:lvl3pPr>
            <a:lvl4pPr>
              <a:defRPr sz="1125"/>
            </a:lvl4pPr>
            <a:lvl5pPr>
              <a:defRPr sz="1125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F18C85-0675-4202-B796-352766854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90784" y="2039874"/>
            <a:ext cx="3032580" cy="382911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079E5-F934-4D04-866F-F7CB5B08A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5FC94-7915-439A-B937-F02D1BB03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B69B19-4156-4584-B1DC-4F42F200B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1B6031-8ABE-F648-8E05-3D08D0D54B53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ABD855-35E6-BE4F-8B03-FD12DDB32E10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602409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E1F3B-090C-4BB5-84BE-8ED0FC598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783" y="455362"/>
            <a:ext cx="3032577" cy="158451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97C49E-9426-4B24-B2A7-C54B89DA60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03425" y="565151"/>
            <a:ext cx="4016705" cy="552267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7F011-0A5F-44E9-88CD-C95A33351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90783" y="2039874"/>
            <a:ext cx="3032577" cy="382911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721C85-27BB-4533-A21B-C379FE03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18850-01F1-4247-9BFD-1DDC5DDD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B365A9-4C28-480F-B370-2DFF234B7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0EAFF3-0A84-F84B-90E4-A596F00B3DC2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392559-3C15-B249-93C9-B0F7E9E5DDD8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02247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7ACD69-D2F4-4938-B590-C41404901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782" y="455363"/>
            <a:ext cx="7115018" cy="15504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62BD4-BA0F-4CA4-BAE3-DF2B5087C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0782" y="2160016"/>
            <a:ext cx="7115018" cy="3926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0B2FEE-249E-42F1-94D8-A8C0759EF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13974" y="6292851"/>
            <a:ext cx="23207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9AA12-8195-4182-A7AC-2E7E59DFBDAF}" type="datetimeFigureOut">
              <a:rPr lang="en-US" smtClean="0"/>
              <a:pPr/>
              <a:t>9/12/22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0C617-A890-4920-83B0-143C033490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90783" y="62928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1B4F1-B06B-4BBE-BFFF-C0B386E244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62181" y="6292851"/>
            <a:ext cx="6103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FC975-2FD7-44A5-9E78-ECBA461560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111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33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10000"/>
        </a:lnSpc>
        <a:spcBef>
          <a:spcPts val="900"/>
        </a:spcBef>
        <a:buClr>
          <a:schemeClr val="accent1"/>
        </a:buClr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71450" algn="l" defTabSz="685800" rtl="0" eaLnBrk="1" latinLnBrk="0" hangingPunct="1">
        <a:lnSpc>
          <a:spcPct val="110000"/>
        </a:lnSpc>
        <a:spcBef>
          <a:spcPts val="450"/>
        </a:spcBef>
        <a:buClr>
          <a:schemeClr val="accent1"/>
        </a:buClr>
        <a:buFont typeface="Arial" panose="020B0604020202020204" pitchFamily="34" charset="0"/>
        <a:buChar char="•"/>
        <a:defRPr sz="1425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indent="-171450" algn="l" defTabSz="685800" rtl="0" eaLnBrk="1" latinLnBrk="0" hangingPunct="1">
        <a:lnSpc>
          <a:spcPct val="110000"/>
        </a:lnSpc>
        <a:spcBef>
          <a:spcPts val="450"/>
        </a:spcBef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171450" algn="l" defTabSz="685800" rtl="0" eaLnBrk="1" latinLnBrk="0" hangingPunct="1">
        <a:lnSpc>
          <a:spcPct val="110000"/>
        </a:lnSpc>
        <a:spcBef>
          <a:spcPts val="450"/>
        </a:spcBef>
        <a:buClr>
          <a:schemeClr val="accent1"/>
        </a:buClr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857250" indent="-171450" algn="l" defTabSz="685800" rtl="0" eaLnBrk="1" latinLnBrk="0" hangingPunct="1">
        <a:lnSpc>
          <a:spcPct val="110000"/>
        </a:lnSpc>
        <a:spcBef>
          <a:spcPts val="450"/>
        </a:spcBef>
        <a:buClr>
          <a:schemeClr val="accent1"/>
        </a:buClr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Makeup brush from colored powder">
            <a:extLst>
              <a:ext uri="{FF2B5EF4-FFF2-40B4-BE49-F238E27FC236}">
                <a16:creationId xmlns:a16="http://schemas.microsoft.com/office/drawing/2014/main" id="{39992914-76D2-0496-8027-24616EA74F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41" r="5948" b="-1"/>
          <a:stretch/>
        </p:blipFill>
        <p:spPr>
          <a:xfrm>
            <a:off x="1090862" y="10"/>
            <a:ext cx="8053137" cy="68579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B1793FD-F31A-0C4C-B25A-BCCC4BD92F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620829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2AB6374-3219-2947-9567-43F36AD236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337" y="348783"/>
            <a:ext cx="5887451" cy="157627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5400" dirty="0">
                <a:latin typeface="Calibri" panose="020F0502020204030204" pitchFamily="34" charset="0"/>
                <a:cs typeface="Calibri" panose="020F0502020204030204" pitchFamily="34" charset="0"/>
              </a:rPr>
              <a:t>“The Kingdom of </a:t>
            </a:r>
            <a:r>
              <a:rPr lang="en-US" sz="5400">
                <a:latin typeface="Calibri" panose="020F0502020204030204" pitchFamily="34" charset="0"/>
                <a:cs typeface="Calibri" panose="020F0502020204030204" pitchFamily="34" charset="0"/>
              </a:rPr>
              <a:t>Heaven Is </a:t>
            </a:r>
            <a:r>
              <a:rPr lang="en-US" sz="5400" dirty="0">
                <a:latin typeface="Calibri" panose="020F0502020204030204" pitchFamily="34" charset="0"/>
                <a:cs typeface="Calibri" panose="020F0502020204030204" pitchFamily="34" charset="0"/>
              </a:rPr>
              <a:t>Like”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BED6CB-93B8-BC46-8F93-BCEA3037164C}"/>
              </a:ext>
            </a:extLst>
          </p:cNvPr>
          <p:cNvSpPr txBox="1"/>
          <p:nvPr/>
        </p:nvSpPr>
        <p:spPr>
          <a:xfrm>
            <a:off x="272715" y="2053389"/>
            <a:ext cx="5614737" cy="435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Matthew 13</a:t>
            </a:r>
          </a:p>
          <a:p>
            <a:pPr algn="ctr">
              <a:spcAft>
                <a:spcPts val="600"/>
              </a:spcAft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Major Text for Parables</a:t>
            </a:r>
          </a:p>
          <a:p>
            <a:pPr algn="ctr">
              <a:spcAft>
                <a:spcPts val="600"/>
              </a:spcAft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58 verses – 7/8 parables</a:t>
            </a:r>
          </a:p>
          <a:p>
            <a:pPr algn="ctr">
              <a:spcAft>
                <a:spcPts val="600"/>
              </a:spcAft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2/3 explanations</a:t>
            </a:r>
          </a:p>
          <a:p>
            <a:pPr algn="ctr">
              <a:spcAft>
                <a:spcPts val="600"/>
              </a:spcAft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2 purpose of parables: fulfil prophecy &amp; test hearts</a:t>
            </a:r>
          </a:p>
          <a:p>
            <a:pPr algn="ctr">
              <a:spcAft>
                <a:spcPts val="600"/>
              </a:spcAft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7 introductory phrase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D9CF951-B1C3-E244-BF52-BA4A801C7D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3589" y="0"/>
            <a:ext cx="2082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14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uiExpand="1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Makeup brush from colored powder">
            <a:extLst>
              <a:ext uri="{FF2B5EF4-FFF2-40B4-BE49-F238E27FC236}">
                <a16:creationId xmlns:a16="http://schemas.microsoft.com/office/drawing/2014/main" id="{39992914-76D2-0496-8027-24616EA74F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41" r="5948" b="-1"/>
          <a:stretch/>
        </p:blipFill>
        <p:spPr>
          <a:xfrm>
            <a:off x="1090862" y="10"/>
            <a:ext cx="8053137" cy="68579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B1793FD-F31A-0C4C-B25A-BCCC4BD92F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620829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2AB6374-3219-2947-9567-43F36AD236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337" y="348783"/>
            <a:ext cx="5887451" cy="157627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5400" dirty="0">
                <a:latin typeface="Calibri" panose="020F0502020204030204" pitchFamily="34" charset="0"/>
                <a:cs typeface="Calibri" panose="020F0502020204030204" pitchFamily="34" charset="0"/>
              </a:rPr>
              <a:t>“The Kingdom of Heaven Is Like”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BED6CB-93B8-BC46-8F93-BCEA3037164C}"/>
              </a:ext>
            </a:extLst>
          </p:cNvPr>
          <p:cNvSpPr txBox="1"/>
          <p:nvPr/>
        </p:nvSpPr>
        <p:spPr>
          <a:xfrm>
            <a:off x="272715" y="2229851"/>
            <a:ext cx="5614737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Parable of the Tares </a:t>
            </a: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Matthew 13:24-30</a:t>
            </a:r>
          </a:p>
          <a:p>
            <a:pPr algn="ctr">
              <a:spcAft>
                <a:spcPts val="1800"/>
              </a:spcAft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Matthew 13:36-43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Influence of good and evil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Patience of God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Inevitability of judgement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D9CF951-B1C3-E244-BF52-BA4A801C7D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3589" y="0"/>
            <a:ext cx="20828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C6E582-7566-7845-8961-59FF8086AF0E}"/>
              </a:ext>
            </a:extLst>
          </p:cNvPr>
          <p:cNvSpPr txBox="1"/>
          <p:nvPr/>
        </p:nvSpPr>
        <p:spPr>
          <a:xfrm>
            <a:off x="7363326" y="0"/>
            <a:ext cx="10908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latin typeface="Cambria" panose="020405030504060302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5903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2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Makeup brush from colored powder">
            <a:extLst>
              <a:ext uri="{FF2B5EF4-FFF2-40B4-BE49-F238E27FC236}">
                <a16:creationId xmlns:a16="http://schemas.microsoft.com/office/drawing/2014/main" id="{39992914-76D2-0496-8027-24616EA74F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41" r="5948" b="-1"/>
          <a:stretch/>
        </p:blipFill>
        <p:spPr>
          <a:xfrm>
            <a:off x="1090862" y="10"/>
            <a:ext cx="8053137" cy="68579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B1793FD-F31A-0C4C-B25A-BCCC4BD92F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620829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2AB6374-3219-2947-9567-43F36AD236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337" y="348783"/>
            <a:ext cx="5887451" cy="157627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5400" dirty="0">
                <a:latin typeface="Calibri" panose="020F0502020204030204" pitchFamily="34" charset="0"/>
                <a:cs typeface="Calibri" panose="020F0502020204030204" pitchFamily="34" charset="0"/>
              </a:rPr>
              <a:t>“The Kingdom of Heaven Is Like”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BED6CB-93B8-BC46-8F93-BCEA3037164C}"/>
              </a:ext>
            </a:extLst>
          </p:cNvPr>
          <p:cNvSpPr txBox="1"/>
          <p:nvPr/>
        </p:nvSpPr>
        <p:spPr>
          <a:xfrm>
            <a:off x="272715" y="2390271"/>
            <a:ext cx="5614737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Parable of Mustard Seed</a:t>
            </a: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Matthew 13:31-32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Power of gospel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Power of small things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Looks can be deceiving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D9CF951-B1C3-E244-BF52-BA4A801C7D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3589" y="0"/>
            <a:ext cx="20828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1CDF23F-F7D7-B04F-905A-A73CEE2DAB2A}"/>
              </a:ext>
            </a:extLst>
          </p:cNvPr>
          <p:cNvSpPr txBox="1"/>
          <p:nvPr/>
        </p:nvSpPr>
        <p:spPr>
          <a:xfrm>
            <a:off x="7363326" y="0"/>
            <a:ext cx="10908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latin typeface="Cambria" panose="020405030504060302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94165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2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Makeup brush from colored powder">
            <a:extLst>
              <a:ext uri="{FF2B5EF4-FFF2-40B4-BE49-F238E27FC236}">
                <a16:creationId xmlns:a16="http://schemas.microsoft.com/office/drawing/2014/main" id="{39992914-76D2-0496-8027-24616EA74F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41" r="5948" b="-1"/>
          <a:stretch/>
        </p:blipFill>
        <p:spPr>
          <a:xfrm>
            <a:off x="1090862" y="10"/>
            <a:ext cx="8053137" cy="68579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B1793FD-F31A-0C4C-B25A-BCCC4BD92F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620829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2AB6374-3219-2947-9567-43F36AD236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337" y="348783"/>
            <a:ext cx="5887451" cy="157627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5400" dirty="0">
                <a:latin typeface="Calibri" panose="020F0502020204030204" pitchFamily="34" charset="0"/>
                <a:cs typeface="Calibri" panose="020F0502020204030204" pitchFamily="34" charset="0"/>
              </a:rPr>
              <a:t>“The Kingdom of Heaven Is Like”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BED6CB-93B8-BC46-8F93-BCEA3037164C}"/>
              </a:ext>
            </a:extLst>
          </p:cNvPr>
          <p:cNvSpPr txBox="1"/>
          <p:nvPr/>
        </p:nvSpPr>
        <p:spPr>
          <a:xfrm>
            <a:off x="272715" y="2374229"/>
            <a:ext cx="5614737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Parable of the Leaven </a:t>
            </a: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Matthew 13:32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Power to change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Power of influence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Power of the unseen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D9CF951-B1C3-E244-BF52-BA4A801C7D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3589" y="0"/>
            <a:ext cx="20828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03275AA-BED4-6348-93EC-B84B65EDC847}"/>
              </a:ext>
            </a:extLst>
          </p:cNvPr>
          <p:cNvSpPr txBox="1"/>
          <p:nvPr/>
        </p:nvSpPr>
        <p:spPr>
          <a:xfrm>
            <a:off x="7363326" y="0"/>
            <a:ext cx="10908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latin typeface="Cambria" panose="020405030504060302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45614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2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Makeup brush from colored powder">
            <a:extLst>
              <a:ext uri="{FF2B5EF4-FFF2-40B4-BE49-F238E27FC236}">
                <a16:creationId xmlns:a16="http://schemas.microsoft.com/office/drawing/2014/main" id="{39992914-76D2-0496-8027-24616EA74F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41" r="5948" b="-1"/>
          <a:stretch/>
        </p:blipFill>
        <p:spPr>
          <a:xfrm>
            <a:off x="1090862" y="10"/>
            <a:ext cx="8053137" cy="68579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B1793FD-F31A-0C4C-B25A-BCCC4BD92F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620829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2AB6374-3219-2947-9567-43F36AD236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337" y="348783"/>
            <a:ext cx="5887451" cy="157627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5400" dirty="0">
                <a:latin typeface="Calibri" panose="020F0502020204030204" pitchFamily="34" charset="0"/>
                <a:cs typeface="Calibri" panose="020F0502020204030204" pitchFamily="34" charset="0"/>
              </a:rPr>
              <a:t>“The Kingdom of Heaven Is Like”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BED6CB-93B8-BC46-8F93-BCEA3037164C}"/>
              </a:ext>
            </a:extLst>
          </p:cNvPr>
          <p:cNvSpPr txBox="1"/>
          <p:nvPr/>
        </p:nvSpPr>
        <p:spPr>
          <a:xfrm>
            <a:off x="272715" y="2277977"/>
            <a:ext cx="5614737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Parable of Treasure </a:t>
            </a: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Matthew 13:44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Value of gospel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Value hidden to the world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Worth great sacrifice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Cause of great joy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D9CF951-B1C3-E244-BF52-BA4A801C7D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3589" y="0"/>
            <a:ext cx="20828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82C14E1-7937-8440-98E4-958F766867D9}"/>
              </a:ext>
            </a:extLst>
          </p:cNvPr>
          <p:cNvSpPr txBox="1"/>
          <p:nvPr/>
        </p:nvSpPr>
        <p:spPr>
          <a:xfrm>
            <a:off x="7363326" y="0"/>
            <a:ext cx="10908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latin typeface="Cambria" panose="020405030504060302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79788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2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Makeup brush from colored powder">
            <a:extLst>
              <a:ext uri="{FF2B5EF4-FFF2-40B4-BE49-F238E27FC236}">
                <a16:creationId xmlns:a16="http://schemas.microsoft.com/office/drawing/2014/main" id="{39992914-76D2-0496-8027-24616EA74F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41" r="5948" b="-1"/>
          <a:stretch/>
        </p:blipFill>
        <p:spPr>
          <a:xfrm>
            <a:off x="1090862" y="10"/>
            <a:ext cx="8053137" cy="68579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B1793FD-F31A-0C4C-B25A-BCCC4BD92F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620829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2AB6374-3219-2947-9567-43F36AD236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337" y="348783"/>
            <a:ext cx="5887451" cy="157627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5400" dirty="0">
                <a:latin typeface="Calibri" panose="020F0502020204030204" pitchFamily="34" charset="0"/>
                <a:cs typeface="Calibri" panose="020F0502020204030204" pitchFamily="34" charset="0"/>
              </a:rPr>
              <a:t>“The Kingdom of Heaven Is Like”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BED6CB-93B8-BC46-8F93-BCEA3037164C}"/>
              </a:ext>
            </a:extLst>
          </p:cNvPr>
          <p:cNvSpPr txBox="1"/>
          <p:nvPr/>
        </p:nvSpPr>
        <p:spPr>
          <a:xfrm>
            <a:off x="272715" y="2422355"/>
            <a:ext cx="5614737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Parable of the Pearl </a:t>
            </a: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Matthew 13:45-46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Importance of seeking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Beauty and value of gospel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Giving all for Christ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D9CF951-B1C3-E244-BF52-BA4A801C7D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3589" y="0"/>
            <a:ext cx="20828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EBF2CEB-C411-DD4F-A751-29D515DBBE94}"/>
              </a:ext>
            </a:extLst>
          </p:cNvPr>
          <p:cNvSpPr txBox="1"/>
          <p:nvPr/>
        </p:nvSpPr>
        <p:spPr>
          <a:xfrm>
            <a:off x="7363326" y="0"/>
            <a:ext cx="10908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latin typeface="Cambria" panose="020405030504060302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082554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2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Makeup brush from colored powder">
            <a:extLst>
              <a:ext uri="{FF2B5EF4-FFF2-40B4-BE49-F238E27FC236}">
                <a16:creationId xmlns:a16="http://schemas.microsoft.com/office/drawing/2014/main" id="{39992914-76D2-0496-8027-24616EA74F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41" r="5948" b="-1"/>
          <a:stretch/>
        </p:blipFill>
        <p:spPr>
          <a:xfrm>
            <a:off x="1090862" y="10"/>
            <a:ext cx="8053137" cy="68579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B1793FD-F31A-0C4C-B25A-BCCC4BD92F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620829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2AB6374-3219-2947-9567-43F36AD236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337" y="348783"/>
            <a:ext cx="5887451" cy="157627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5400" dirty="0">
                <a:latin typeface="Calibri" panose="020F0502020204030204" pitchFamily="34" charset="0"/>
                <a:cs typeface="Calibri" panose="020F0502020204030204" pitchFamily="34" charset="0"/>
              </a:rPr>
              <a:t>“The Kingdom of Heaven Is Like”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BED6CB-93B8-BC46-8F93-BCEA3037164C}"/>
              </a:ext>
            </a:extLst>
          </p:cNvPr>
          <p:cNvSpPr txBox="1"/>
          <p:nvPr/>
        </p:nvSpPr>
        <p:spPr>
          <a:xfrm>
            <a:off x="272715" y="2294019"/>
            <a:ext cx="5614737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Parable of the Dragnet </a:t>
            </a: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Matthew 13:47-50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Gospel offered to all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Not all will accept it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Separation and judgement  in the end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D9CF951-B1C3-E244-BF52-BA4A801C7D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3589" y="0"/>
            <a:ext cx="20828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80116DF-9426-DE43-A4EC-B91EE4126B91}"/>
              </a:ext>
            </a:extLst>
          </p:cNvPr>
          <p:cNvSpPr txBox="1"/>
          <p:nvPr/>
        </p:nvSpPr>
        <p:spPr>
          <a:xfrm>
            <a:off x="7363326" y="0"/>
            <a:ext cx="10908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latin typeface="Cambria" panose="02040503050406030204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67340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2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Makeup brush from colored powder">
            <a:extLst>
              <a:ext uri="{FF2B5EF4-FFF2-40B4-BE49-F238E27FC236}">
                <a16:creationId xmlns:a16="http://schemas.microsoft.com/office/drawing/2014/main" id="{39992914-76D2-0496-8027-24616EA74F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41" r="5948" b="-1"/>
          <a:stretch/>
        </p:blipFill>
        <p:spPr>
          <a:xfrm>
            <a:off x="1090862" y="10"/>
            <a:ext cx="8053137" cy="68579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B1793FD-F31A-0C4C-B25A-BCCC4BD92F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620829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2AB6374-3219-2947-9567-43F36AD236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337" y="348783"/>
            <a:ext cx="5887451" cy="157627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5400" dirty="0">
                <a:latin typeface="Calibri" panose="020F0502020204030204" pitchFamily="34" charset="0"/>
                <a:cs typeface="Calibri" panose="020F0502020204030204" pitchFamily="34" charset="0"/>
              </a:rPr>
              <a:t>“The Kingdom of Heaven Is Like”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BED6CB-93B8-BC46-8F93-BCEA3037164C}"/>
              </a:ext>
            </a:extLst>
          </p:cNvPr>
          <p:cNvSpPr txBox="1"/>
          <p:nvPr/>
        </p:nvSpPr>
        <p:spPr>
          <a:xfrm>
            <a:off x="272715" y="2277977"/>
            <a:ext cx="5614737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Parable of Householder </a:t>
            </a: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Matthew 13:51-52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Explanation or parable?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Nature of gospel’s impact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Tie to previous revelation</a:t>
            </a:r>
          </a:p>
          <a:p>
            <a:pPr marL="238125" indent="-238125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Presentation to world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D9CF951-B1C3-E244-BF52-BA4A801C7D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3589" y="0"/>
            <a:ext cx="20828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D2CAEB2-7D9F-0247-A6C0-A868DA9988A2}"/>
              </a:ext>
            </a:extLst>
          </p:cNvPr>
          <p:cNvSpPr txBox="1"/>
          <p:nvPr/>
        </p:nvSpPr>
        <p:spPr>
          <a:xfrm>
            <a:off x="7363326" y="0"/>
            <a:ext cx="10908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latin typeface="Cambria" panose="020405030504060302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811371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2"/>
      <p:bldP spid="8" grpId="0"/>
    </p:bldLst>
  </p:timing>
</p:sld>
</file>

<file path=ppt/theme/theme1.xml><?xml version="1.0" encoding="utf-8"?>
<a:theme xmlns:a="http://schemas.openxmlformats.org/drawingml/2006/main" name="InterweaveVTI">
  <a:themeElements>
    <a:clrScheme name="AnalogousFromDarkSeedLeftStep">
      <a:dk1>
        <a:srgbClr val="000000"/>
      </a:dk1>
      <a:lt1>
        <a:srgbClr val="FFFFFF"/>
      </a:lt1>
      <a:dk2>
        <a:srgbClr val="241B2F"/>
      </a:dk2>
      <a:lt2>
        <a:srgbClr val="F0F3F2"/>
      </a:lt2>
      <a:accent1>
        <a:srgbClr val="C34D7C"/>
      </a:accent1>
      <a:accent2>
        <a:srgbClr val="B13B9B"/>
      </a:accent2>
      <a:accent3>
        <a:srgbClr val="A84DC3"/>
      </a:accent3>
      <a:accent4>
        <a:srgbClr val="653BB1"/>
      </a:accent4>
      <a:accent5>
        <a:srgbClr val="4D54C3"/>
      </a:accent5>
      <a:accent6>
        <a:srgbClr val="3B74B1"/>
      </a:accent6>
      <a:hlink>
        <a:srgbClr val="675BC8"/>
      </a:hlink>
      <a:folHlink>
        <a:srgbClr val="7F7F7F"/>
      </a:folHlink>
    </a:clrScheme>
    <a:fontScheme name="Interweave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weaveVTI" id="{2A5AE21D-FC75-4AD0-BC12-FA563BC24905}" vid="{9A4A41B8-EB69-44BB-8E15-B517E25CF8C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228</Words>
  <Application>Microsoft Macintosh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</vt:lpstr>
      <vt:lpstr>Neue Haas Grotesk Text Pro</vt:lpstr>
      <vt:lpstr>InterweaveVTI</vt:lpstr>
      <vt:lpstr>“The Kingdom of Heaven Is Like”</vt:lpstr>
      <vt:lpstr>“The Kingdom of Heaven Is Like”</vt:lpstr>
      <vt:lpstr>“The Kingdom of Heaven Is Like”</vt:lpstr>
      <vt:lpstr>“The Kingdom of Heaven Is Like”</vt:lpstr>
      <vt:lpstr>“The Kingdom of Heaven Is Like”</vt:lpstr>
      <vt:lpstr>“The Kingdom of Heaven Is Like”</vt:lpstr>
      <vt:lpstr>“The Kingdom of Heaven Is Like”</vt:lpstr>
      <vt:lpstr>“The Kingdom of Heaven Is Like”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“The Kingdom of Heaven in Like”</dc:title>
  <dc:creator>Kyle Pope</dc:creator>
  <cp:lastModifiedBy>Kyle Pope</cp:lastModifiedBy>
  <cp:revision>14</cp:revision>
  <dcterms:created xsi:type="dcterms:W3CDTF">2022-09-11T00:44:38Z</dcterms:created>
  <dcterms:modified xsi:type="dcterms:W3CDTF">2022-09-12T22:24:14Z</dcterms:modified>
</cp:coreProperties>
</file>