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F3B971-64E9-463E-B0A9-6291EE28DF8D}" v="8" dt="2022-11-06T13:23:45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318" autoAdjust="0"/>
  </p:normalViewPr>
  <p:slideViewPr>
    <p:cSldViewPr>
      <p:cViewPr varScale="1">
        <p:scale>
          <a:sx n="80" d="100"/>
          <a:sy n="80" d="100"/>
        </p:scale>
        <p:origin x="14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sen" userId="1c5a901055593308" providerId="LiveId" clId="{96F3B971-64E9-463E-B0A9-6291EE28DF8D}"/>
    <pc:docChg chg="modSld">
      <pc:chgData name="Olsen" userId="1c5a901055593308" providerId="LiveId" clId="{96F3B971-64E9-463E-B0A9-6291EE28DF8D}" dt="2022-11-06T13:23:45.486" v="7" actId="20577"/>
      <pc:docMkLst>
        <pc:docMk/>
      </pc:docMkLst>
      <pc:sldChg chg="modSp">
        <pc:chgData name="Olsen" userId="1c5a901055593308" providerId="LiveId" clId="{96F3B971-64E9-463E-B0A9-6291EE28DF8D}" dt="2022-11-06T13:23:25.389" v="1" actId="20577"/>
        <pc:sldMkLst>
          <pc:docMk/>
          <pc:sldMk cId="0" sldId="257"/>
        </pc:sldMkLst>
        <pc:spChg chg="mod">
          <ac:chgData name="Olsen" userId="1c5a901055593308" providerId="LiveId" clId="{96F3B971-64E9-463E-B0A9-6291EE28DF8D}" dt="2022-11-06T13:23:25.389" v="1" actId="20577"/>
          <ac:spMkLst>
            <pc:docMk/>
            <pc:sldMk cId="0" sldId="257"/>
            <ac:spMk id="44035" creationId="{A27E11A9-1BBC-574C-8786-A66C33B3CADA}"/>
          </ac:spMkLst>
        </pc:spChg>
      </pc:sldChg>
      <pc:sldChg chg="modSp">
        <pc:chgData name="Olsen" userId="1c5a901055593308" providerId="LiveId" clId="{96F3B971-64E9-463E-B0A9-6291EE28DF8D}" dt="2022-11-06T13:23:45.486" v="7" actId="20577"/>
        <pc:sldMkLst>
          <pc:docMk/>
          <pc:sldMk cId="99438560" sldId="264"/>
        </pc:sldMkLst>
        <pc:spChg chg="mod">
          <ac:chgData name="Olsen" userId="1c5a901055593308" providerId="LiveId" clId="{96F3B971-64E9-463E-B0A9-6291EE28DF8D}" dt="2022-11-06T13:23:45.486" v="7" actId="20577"/>
          <ac:spMkLst>
            <pc:docMk/>
            <pc:sldMk cId="99438560" sldId="264"/>
            <ac:spMk id="44035" creationId="{A27E11A9-1BBC-574C-8786-A66C33B3CAD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>
            <a:extLst>
              <a:ext uri="{FF2B5EF4-FFF2-40B4-BE49-F238E27FC236}">
                <a16:creationId xmlns:a16="http://schemas.microsoft.com/office/drawing/2014/main" id="{0B05CD06-B67B-F14F-AB70-3438A86B80E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3011" name="Group 3">
              <a:extLst>
                <a:ext uri="{FF2B5EF4-FFF2-40B4-BE49-F238E27FC236}">
                  <a16:creationId xmlns:a16="http://schemas.microsoft.com/office/drawing/2014/main" id="{2AC315C7-BE41-384D-AF77-5718228A2AD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3012" name="Freeform 4">
                <a:extLst>
                  <a:ext uri="{FF2B5EF4-FFF2-40B4-BE49-F238E27FC236}">
                    <a16:creationId xmlns:a16="http://schemas.microsoft.com/office/drawing/2014/main" id="{D44448DC-261D-0F4F-B300-7CC9F57A62F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" name="Freeform 5">
                <a:extLst>
                  <a:ext uri="{FF2B5EF4-FFF2-40B4-BE49-F238E27FC236}">
                    <a16:creationId xmlns:a16="http://schemas.microsoft.com/office/drawing/2014/main" id="{005B30B2-DADF-DA40-8F7D-36A42F5BA09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" name="Freeform 6">
                <a:extLst>
                  <a:ext uri="{FF2B5EF4-FFF2-40B4-BE49-F238E27FC236}">
                    <a16:creationId xmlns:a16="http://schemas.microsoft.com/office/drawing/2014/main" id="{C675830C-072E-D14B-9C51-A94ED9F733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" name="Freeform 7">
                <a:extLst>
                  <a:ext uri="{FF2B5EF4-FFF2-40B4-BE49-F238E27FC236}">
                    <a16:creationId xmlns:a16="http://schemas.microsoft.com/office/drawing/2014/main" id="{4362C78C-72AF-D943-AA5B-8B425A2B5C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" name="Freeform 8">
                <a:extLst>
                  <a:ext uri="{FF2B5EF4-FFF2-40B4-BE49-F238E27FC236}">
                    <a16:creationId xmlns:a16="http://schemas.microsoft.com/office/drawing/2014/main" id="{65BD989F-24AA-2147-B173-C9B0D807BE5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17" name="Freeform 9">
              <a:extLst>
                <a:ext uri="{FF2B5EF4-FFF2-40B4-BE49-F238E27FC236}">
                  <a16:creationId xmlns:a16="http://schemas.microsoft.com/office/drawing/2014/main" id="{71C83B15-BEFE-0440-AE91-6FDC7809225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Freeform 10">
              <a:extLst>
                <a:ext uri="{FF2B5EF4-FFF2-40B4-BE49-F238E27FC236}">
                  <a16:creationId xmlns:a16="http://schemas.microsoft.com/office/drawing/2014/main" id="{2C9AB28F-088E-824E-BDFD-9D3FCFCB11A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9" name="Rectangle 11">
            <a:extLst>
              <a:ext uri="{FF2B5EF4-FFF2-40B4-BE49-F238E27FC236}">
                <a16:creationId xmlns:a16="http://schemas.microsoft.com/office/drawing/2014/main" id="{F5AE48AA-6D02-9746-B6CB-171356FF047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3020" name="Rectangle 12">
            <a:extLst>
              <a:ext uri="{FF2B5EF4-FFF2-40B4-BE49-F238E27FC236}">
                <a16:creationId xmlns:a16="http://schemas.microsoft.com/office/drawing/2014/main" id="{75E0CE10-54C5-B74B-9005-168DE2D6A8D2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3021" name="Rectangle 13">
            <a:extLst>
              <a:ext uri="{FF2B5EF4-FFF2-40B4-BE49-F238E27FC236}">
                <a16:creationId xmlns:a16="http://schemas.microsoft.com/office/drawing/2014/main" id="{A08F2C9E-83EB-E841-BACF-22A81B18F4C7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3022" name="Rectangle 14">
            <a:extLst>
              <a:ext uri="{FF2B5EF4-FFF2-40B4-BE49-F238E27FC236}">
                <a16:creationId xmlns:a16="http://schemas.microsoft.com/office/drawing/2014/main" id="{0C72B4CA-7A89-6741-9F7C-059D1ADC10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3023" name="Rectangle 15">
            <a:extLst>
              <a:ext uri="{FF2B5EF4-FFF2-40B4-BE49-F238E27FC236}">
                <a16:creationId xmlns:a16="http://schemas.microsoft.com/office/drawing/2014/main" id="{9AC670C8-F272-6245-8512-28BA2F6761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7012D77-B93A-D842-BBCB-7F4FA73B9F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E90C2-21A5-0747-AD5C-8F7561731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B51CA5-F15D-CC4A-86B0-BE282C636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0BF2E-092A-0D47-9911-A80A9165E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A620D9-664A-3049-89CE-D55AB52029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9981DB-7B21-334E-9067-C1C9A30C0B7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83692-60FE-BA46-859F-85BA70A9CE9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096847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A91C8-29D1-6F48-B405-4D5150A766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35E1AF-8FAD-6847-AB20-6648ED6A4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50EF4-C5B8-F34E-9444-17EEBE243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2996F-C9D4-E746-B7B2-574194C24E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38E9FD-CAFA-0B47-A924-66E6BE26C1C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30876-EA13-CD4C-899F-D3274E4B297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171368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A8B56-D5A6-7149-B76D-8BB83EF23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3DEA0-A0C1-B249-BEF7-366205FF8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5CF03-9A5C-4044-97B5-A8B4E878E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E349A7-0540-064C-B484-A65D207FFB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0DB13E-5C68-8242-A908-8ED2074678D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B34B2-72FE-8C4B-8BFA-AB305532DB0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950427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9D0B9-FF24-C241-84A3-8971D67F2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440E93-E981-7449-9811-4B35C9213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17EBB-1407-0941-8D21-DF2F44C6D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170887-004E-0D4A-AA62-59DAA68CE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808BA4-9432-FF4E-8365-4EB0297C800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0A47E-2C2E-BC4C-9237-5BBD134FAF0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745590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E5FE9-80D8-8C40-87CC-3F6B59D05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05BCA-C854-784F-A024-2B59EB2618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FF580-6F6D-C941-B33E-87B7F6BF9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94E12-BEA0-AB4E-BF4D-7FE1D453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DC79D-F76D-2D42-89AD-098A88B83D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1517B2-341E-5C40-A29B-6E73864090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56CDFDE-4014-DE4C-AD57-2B03C1EFBE3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132536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FDC4E-0351-E64E-AE9A-AAFB78F24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3BBAB-1680-9B49-8EE7-274D62E58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9AED4E-4DCA-7041-85E9-45D421FFB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FB1CCE-298A-F246-9DEE-49BBEA396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C19125-C2D5-B94B-B067-2714534CC5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059005-C487-3241-A7A5-6D275A6EA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4415A1C-0BE1-CE40-BFC6-D81BD6B177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0156E-A9BA-9E42-A758-E8FC74A49B4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AF4C24A-BE95-F343-B980-1400DC64B7C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61050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F05F8-2CED-4747-8D88-C58D2B3D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BB2341-F00D-CC40-A3CE-37AA3F621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6136D-9F17-C940-91C0-E7EC85BC5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BFF9CD-F376-2749-A582-575ED4C9B09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8A287-C910-B54B-A5E5-3DB7063804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065744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79F00A-43CD-3F47-A699-041F2DD4A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E96113-5B6B-A940-A46D-C6DA3DE861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F1D296-E418-4643-8795-DF36B2094C2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E5E54A-30BA-6C49-896F-1045845828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882862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F082E-11D2-684E-8E0F-31667E8DE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4EF60-6D7E-E342-BD35-C8B724D32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82167-1E45-8A4F-A363-AD221E0E1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F78FB-4032-AD41-8A74-8683E89F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03F54-1F41-0540-9C09-A39DA9BEB5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827BD3-8659-4843-9C1C-AB885A779B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6A67464-96E1-364D-9FDF-10185AB01BC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581953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B8FE9-BD2E-0440-BA97-86324B4DE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3ADEBE-D98A-8042-A07E-832BBA4B54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37DB2E-6DBF-CE48-9937-976AE26C4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65028B-B4BA-0F44-A11F-CC6867B57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AA3C1-0573-FC4F-9CCC-07FF3639C3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B0512B-7A37-E244-B940-C9830177922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466094-1026-B147-AF31-32FE6C0CD66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7795954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B1C4BD5-81E8-704E-8FF4-2E19A6FB5B0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86881E8-0E0D-C64D-A4F5-8CA1BB3963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3077D216-946B-FC48-AF9A-DEC1E987BCE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1988" name="Group 4">
            <a:extLst>
              <a:ext uri="{FF2B5EF4-FFF2-40B4-BE49-F238E27FC236}">
                <a16:creationId xmlns:a16="http://schemas.microsoft.com/office/drawing/2014/main" id="{C897E932-B1E6-AC43-8A93-7826AC990E3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989" name="Group 5">
              <a:extLst>
                <a:ext uri="{FF2B5EF4-FFF2-40B4-BE49-F238E27FC236}">
                  <a16:creationId xmlns:a16="http://schemas.microsoft.com/office/drawing/2014/main" id="{B7D89D08-34F3-BB4B-950E-8D4DC628073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990" name="Freeform 6">
                <a:extLst>
                  <a:ext uri="{FF2B5EF4-FFF2-40B4-BE49-F238E27FC236}">
                    <a16:creationId xmlns:a16="http://schemas.microsoft.com/office/drawing/2014/main" id="{FE782499-5576-BC49-8A46-4E9345C07D7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1" name="Freeform 7">
                <a:extLst>
                  <a:ext uri="{FF2B5EF4-FFF2-40B4-BE49-F238E27FC236}">
                    <a16:creationId xmlns:a16="http://schemas.microsoft.com/office/drawing/2014/main" id="{A9EB3349-31D0-9042-9545-27E0B9A7DC7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2" name="Freeform 8">
                <a:extLst>
                  <a:ext uri="{FF2B5EF4-FFF2-40B4-BE49-F238E27FC236}">
                    <a16:creationId xmlns:a16="http://schemas.microsoft.com/office/drawing/2014/main" id="{3FC6700A-9FF8-7D4E-BE42-5D0286D4A2D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3" name="Freeform 9">
                <a:extLst>
                  <a:ext uri="{FF2B5EF4-FFF2-40B4-BE49-F238E27FC236}">
                    <a16:creationId xmlns:a16="http://schemas.microsoft.com/office/drawing/2014/main" id="{880A2A5A-88F6-F14E-84EA-BA1C1902B94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4" name="Freeform 10">
                <a:extLst>
                  <a:ext uri="{FF2B5EF4-FFF2-40B4-BE49-F238E27FC236}">
                    <a16:creationId xmlns:a16="http://schemas.microsoft.com/office/drawing/2014/main" id="{60AB7B9D-BA1C-6A46-92F7-198A96A7544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995" name="Freeform 11">
              <a:extLst>
                <a:ext uri="{FF2B5EF4-FFF2-40B4-BE49-F238E27FC236}">
                  <a16:creationId xmlns:a16="http://schemas.microsoft.com/office/drawing/2014/main" id="{435CAA25-6F56-A143-BCC6-7F3E4516362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Freeform 12">
              <a:extLst>
                <a:ext uri="{FF2B5EF4-FFF2-40B4-BE49-F238E27FC236}">
                  <a16:creationId xmlns:a16="http://schemas.microsoft.com/office/drawing/2014/main" id="{0900A61C-A6FD-A842-8977-270FDD6DB1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7" name="Rectangle 13">
            <a:extLst>
              <a:ext uri="{FF2B5EF4-FFF2-40B4-BE49-F238E27FC236}">
                <a16:creationId xmlns:a16="http://schemas.microsoft.com/office/drawing/2014/main" id="{0D2A75C5-5BCB-E146-B93B-6F7470A4878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998" name="Rectangle 14">
            <a:extLst>
              <a:ext uri="{FF2B5EF4-FFF2-40B4-BE49-F238E27FC236}">
                <a16:creationId xmlns:a16="http://schemas.microsoft.com/office/drawing/2014/main" id="{CD1D9659-8EE9-2640-80F5-39BE1F5668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999" name="Rectangle 15">
            <a:extLst>
              <a:ext uri="{FF2B5EF4-FFF2-40B4-BE49-F238E27FC236}">
                <a16:creationId xmlns:a16="http://schemas.microsoft.com/office/drawing/2014/main" id="{42C81280-153F-C840-976B-3F440589D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6" name="Rectangle 2055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Right Triangle 2057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0" name="Rectangle 2059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391C3456-7880-C54A-86EB-8934C62769F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63930" y="1008993"/>
            <a:ext cx="6923558" cy="1048407"/>
          </a:xfrm>
          <a:effectLst/>
        </p:spPr>
        <p:txBody>
          <a:bodyPr anchor="b">
            <a:normAutofit fontScale="90000"/>
          </a:bodyPr>
          <a:lstStyle/>
          <a:p>
            <a:pPr algn="l"/>
            <a:r>
              <a:rPr lang="en-US" altLang="en-US" sz="1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Materialism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08BDA9E-D78B-044B-8FDD-9443AC3B87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543800" cy="3581400"/>
          </a:xfrm>
          <a:effectLst/>
        </p:spPr>
        <p:txBody>
          <a:bodyPr anchor="t">
            <a:noAutofit/>
          </a:bodyPr>
          <a:lstStyle/>
          <a:p>
            <a:pPr algn="l">
              <a:lnSpc>
                <a:spcPct val="90000"/>
              </a:lnSpc>
              <a:spcAft>
                <a:spcPts val="1200"/>
              </a:spcAft>
            </a:pPr>
            <a:r>
              <a:rPr lang="en-US" altLang="en-US" sz="3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“1.  The view that matter and material process are the sole constituents of reality.  2. Preoccupation with money and possessions to the exclusion of spiritual or intellectual things”</a:t>
            </a:r>
          </a:p>
          <a:p>
            <a:pPr algn="l">
              <a:lnSpc>
                <a:spcPct val="90000"/>
              </a:lnSpc>
            </a:pPr>
            <a:r>
              <a:rPr lang="en-US" altLang="en-US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en-US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American Heritage Dictionary</a:t>
            </a:r>
            <a:r>
              <a:rPr lang="en-US" altLang="en-US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434)</a:t>
            </a:r>
            <a:endParaRPr lang="en-US" altLang="en-US" sz="36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1005E2A-6BF9-5248-8C26-B45147C23B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920875"/>
          </a:xfrm>
          <a:effectLst/>
        </p:spPr>
        <p:txBody>
          <a:bodyPr/>
          <a:lstStyle/>
          <a:p>
            <a:r>
              <a:rPr lang="en-US" alt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Many Faces of Materialism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27E11A9-1BBC-574C-8786-A66C33B3CAD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7848600" cy="3962400"/>
          </a:xfrm>
        </p:spPr>
        <p:txBody>
          <a:bodyPr/>
          <a:lstStyle/>
          <a:p>
            <a:pPr algn="l"/>
            <a:r>
              <a:rPr lang="en-US" altLang="en-US" sz="44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Materialism may be seen in. . .</a:t>
            </a:r>
          </a:p>
          <a:p>
            <a:pPr algn="l"/>
            <a:r>
              <a:rPr lang="en-US" altLang="en-US" sz="44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I.  How we view our own lives.</a:t>
            </a:r>
            <a:endParaRPr lang="en-US" altLang="en-US" sz="40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20750" indent="-460375" algn="l"/>
            <a:r>
              <a:rPr lang="en-US" altLang="en-US" sz="35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A. Anxiety about our security 		    (Matt. 6:25-34).</a:t>
            </a:r>
          </a:p>
          <a:p>
            <a:pPr marL="920750" indent="-460375" algn="l"/>
            <a:r>
              <a:rPr lang="en-US" altLang="en-US" sz="35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B. Failure to think about spiritual 	    things (Col. 3:1-4).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1005E2A-6BF9-5248-8C26-B45147C23B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920875"/>
          </a:xfrm>
          <a:effectLst/>
        </p:spPr>
        <p:txBody>
          <a:bodyPr/>
          <a:lstStyle/>
          <a:p>
            <a:r>
              <a:rPr lang="en-US" alt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Many Faces of Materialism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27E11A9-1BBC-574C-8786-A66C33B3CAD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7848600" cy="3962400"/>
          </a:xfrm>
        </p:spPr>
        <p:txBody>
          <a:bodyPr/>
          <a:lstStyle/>
          <a:p>
            <a:pPr algn="l"/>
            <a:r>
              <a:rPr lang="en-US" altLang="en-US" sz="44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Materialism may be seen in. . .</a:t>
            </a:r>
          </a:p>
          <a:p>
            <a:pPr algn="l"/>
            <a:r>
              <a:rPr lang="en-US" altLang="en-US" sz="44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I.  How we view our own lives.</a:t>
            </a:r>
            <a:endParaRPr lang="en-US" altLang="en-US" sz="40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20750" indent="-460375" algn="l"/>
            <a:r>
              <a:rPr lang="en-US" altLang="en-US" sz="35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C. An obsession with pleasure 		    (Phil. 3:17-21).</a:t>
            </a:r>
          </a:p>
          <a:p>
            <a:pPr marL="920750" indent="-460375" algn="l"/>
            <a:r>
              <a:rPr lang="en-US" altLang="en-US" sz="35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altLang="en-US" sz="3500" b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Viewing things </a:t>
            </a:r>
            <a:r>
              <a:rPr lang="en-US" altLang="en-US" sz="35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 the way to 	  happiness (Eccl. 5:10-11).</a:t>
            </a:r>
          </a:p>
        </p:txBody>
      </p:sp>
    </p:spTree>
    <p:extLst>
      <p:ext uri="{BB962C8B-B14F-4D97-AF65-F5344CB8AC3E}">
        <p14:creationId xmlns:p14="http://schemas.microsoft.com/office/powerpoint/2010/main" val="994385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1005E2A-6BF9-5248-8C26-B45147C23B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920875"/>
          </a:xfrm>
          <a:effectLst/>
        </p:spPr>
        <p:txBody>
          <a:bodyPr/>
          <a:lstStyle/>
          <a:p>
            <a:r>
              <a:rPr lang="en-US" alt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Many Faces of Materialism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27E11A9-1BBC-574C-8786-A66C33B3CAD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7848600" cy="3962400"/>
          </a:xfrm>
        </p:spPr>
        <p:txBody>
          <a:bodyPr/>
          <a:lstStyle/>
          <a:p>
            <a:pPr algn="l"/>
            <a:r>
              <a:rPr lang="en-US" altLang="en-US" sz="44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Materialism may be seen in. . .</a:t>
            </a:r>
          </a:p>
          <a:p>
            <a:pPr algn="l"/>
            <a:r>
              <a:rPr lang="en-US" altLang="en-US" sz="44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II.  How we view others.</a:t>
            </a:r>
            <a:endParaRPr lang="en-US" altLang="en-US" sz="40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20750" indent="-460375" algn="l"/>
            <a:r>
              <a:rPr lang="en-US" altLang="en-US" sz="35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A. Coveting other people’s things 	 (Exod. 20:17; Jas. 4:1-4).</a:t>
            </a:r>
          </a:p>
          <a:p>
            <a:pPr marL="920750" indent="-460375" algn="l"/>
            <a:r>
              <a:rPr lang="en-US" altLang="en-US" sz="35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B. Looking down on those with 	 	    less (Jas. 2:1-4; 2 Cor. 8:9).</a:t>
            </a:r>
          </a:p>
        </p:txBody>
      </p:sp>
    </p:spTree>
    <p:extLst>
      <p:ext uri="{BB962C8B-B14F-4D97-AF65-F5344CB8AC3E}">
        <p14:creationId xmlns:p14="http://schemas.microsoft.com/office/powerpoint/2010/main" val="587340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1005E2A-6BF9-5248-8C26-B45147C23B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920875"/>
          </a:xfrm>
          <a:effectLst/>
        </p:spPr>
        <p:txBody>
          <a:bodyPr/>
          <a:lstStyle/>
          <a:p>
            <a:r>
              <a:rPr lang="en-US" alt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Many Faces of Materialism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27E11A9-1BBC-574C-8786-A66C33B3CAD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7848600" cy="3962400"/>
          </a:xfrm>
        </p:spPr>
        <p:txBody>
          <a:bodyPr/>
          <a:lstStyle/>
          <a:p>
            <a:pPr algn="l"/>
            <a:r>
              <a:rPr lang="en-US" altLang="en-US" sz="44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Materialism may be seen in. . .</a:t>
            </a:r>
          </a:p>
          <a:p>
            <a:pPr algn="l"/>
            <a:r>
              <a:rPr lang="en-US" altLang="en-US" sz="44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II.  How we view others.</a:t>
            </a:r>
            <a:endParaRPr lang="en-US" altLang="en-US" sz="40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20750" indent="-460375" algn="l"/>
            <a:r>
              <a:rPr lang="en-US" altLang="en-US" sz="35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C. Selfishness with what we possess 	    (1 John 3:16-18).</a:t>
            </a:r>
          </a:p>
          <a:p>
            <a:pPr marL="920750" indent="-460375" algn="l"/>
            <a:r>
              <a:rPr lang="en-US" altLang="en-US" sz="35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D. Giving sparingly (2 Cor. 9:6; 	 	    Gal. 6:7-8).</a:t>
            </a:r>
          </a:p>
        </p:txBody>
      </p:sp>
    </p:spTree>
    <p:extLst>
      <p:ext uri="{BB962C8B-B14F-4D97-AF65-F5344CB8AC3E}">
        <p14:creationId xmlns:p14="http://schemas.microsoft.com/office/powerpoint/2010/main" val="19252913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1005E2A-6BF9-5248-8C26-B45147C23B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920875"/>
          </a:xfrm>
          <a:effectLst/>
        </p:spPr>
        <p:txBody>
          <a:bodyPr/>
          <a:lstStyle/>
          <a:p>
            <a:r>
              <a:rPr lang="en-US" alt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Many Faces of Materialism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27E11A9-1BBC-574C-8786-A66C33B3CAD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7848600" cy="3962400"/>
          </a:xfrm>
        </p:spPr>
        <p:txBody>
          <a:bodyPr/>
          <a:lstStyle/>
          <a:p>
            <a:pPr algn="l"/>
            <a:r>
              <a:rPr lang="en-US" altLang="en-US" sz="44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Materialism may be seen in. . .</a:t>
            </a:r>
          </a:p>
          <a:p>
            <a:pPr algn="l"/>
            <a:r>
              <a:rPr lang="en-US" altLang="en-US" sz="44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III.  How we view things.</a:t>
            </a:r>
            <a:endParaRPr lang="en-US" altLang="en-US" sz="40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20750" indent="-460375" algn="l"/>
            <a:r>
              <a:rPr lang="en-US" altLang="en-US" sz="35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A. Lack of contentment with anything that is not the “best” (1 Tim. 6:6-8).</a:t>
            </a:r>
          </a:p>
          <a:p>
            <a:pPr marL="920750" indent="-460375" algn="l"/>
            <a:r>
              <a:rPr lang="en-US" altLang="en-US" sz="35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B. Always wanting more and more (1 Tim. 6:9-10).</a:t>
            </a:r>
          </a:p>
        </p:txBody>
      </p:sp>
    </p:spTree>
    <p:extLst>
      <p:ext uri="{BB962C8B-B14F-4D97-AF65-F5344CB8AC3E}">
        <p14:creationId xmlns:p14="http://schemas.microsoft.com/office/powerpoint/2010/main" val="38943589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1005E2A-6BF9-5248-8C26-B45147C23B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920875"/>
          </a:xfrm>
          <a:effectLst/>
        </p:spPr>
        <p:txBody>
          <a:bodyPr/>
          <a:lstStyle/>
          <a:p>
            <a:r>
              <a:rPr lang="en-US" alt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Many Faces of Materialism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27E11A9-1BBC-574C-8786-A66C33B3CAD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7848600" cy="3962400"/>
          </a:xfrm>
        </p:spPr>
        <p:txBody>
          <a:bodyPr/>
          <a:lstStyle/>
          <a:p>
            <a:pPr algn="l"/>
            <a:r>
              <a:rPr lang="en-US" altLang="en-US" sz="44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Materialism may be seen in. . .</a:t>
            </a:r>
          </a:p>
          <a:p>
            <a:pPr algn="l"/>
            <a:r>
              <a:rPr lang="en-US" altLang="en-US" sz="44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III.  How we view things.</a:t>
            </a:r>
            <a:endParaRPr lang="en-US" altLang="en-US" sz="40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20750" indent="-460375" algn="l"/>
            <a:r>
              <a:rPr lang="en-US" altLang="en-US" sz="35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C. Viewing things as more important than people (1 John 2:15-17).</a:t>
            </a:r>
          </a:p>
        </p:txBody>
      </p:sp>
    </p:spTree>
    <p:extLst>
      <p:ext uri="{BB962C8B-B14F-4D97-AF65-F5344CB8AC3E}">
        <p14:creationId xmlns:p14="http://schemas.microsoft.com/office/powerpoint/2010/main" val="24465213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342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Garamond</vt:lpstr>
      <vt:lpstr>Wingdings</vt:lpstr>
      <vt:lpstr>Stream</vt:lpstr>
      <vt:lpstr>Materialism</vt:lpstr>
      <vt:lpstr>The Many Faces of Materialism</vt:lpstr>
      <vt:lpstr>The Many Faces of Materialism</vt:lpstr>
      <vt:lpstr>The Many Faces of Materialism</vt:lpstr>
      <vt:lpstr>The Many Faces of Materialism</vt:lpstr>
      <vt:lpstr>The Many Faces of Materialism</vt:lpstr>
      <vt:lpstr>The Many Faces of Materialism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Materialism</dc:title>
  <dc:creator>Kyle Pope</dc:creator>
  <cp:lastModifiedBy>Kyle Pope</cp:lastModifiedBy>
  <cp:revision>5</cp:revision>
  <dcterms:created xsi:type="dcterms:W3CDTF">2022-11-06T04:54:38Z</dcterms:created>
  <dcterms:modified xsi:type="dcterms:W3CDTF">2022-11-19T07:12:28Z</dcterms:modified>
</cp:coreProperties>
</file>