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7" r:id="rId2"/>
    <p:sldId id="258" r:id="rId3"/>
    <p:sldId id="259" r:id="rId4"/>
    <p:sldId id="260" r:id="rId5"/>
    <p:sldId id="261" r:id="rId6"/>
    <p:sldId id="262" r:id="rId7"/>
    <p:sldId id="268" r:id="rId8"/>
    <p:sldId id="269" r:id="rId9"/>
    <p:sldId id="263" r:id="rId10"/>
    <p:sldId id="270" r:id="rId11"/>
    <p:sldId id="271" r:id="rId12"/>
    <p:sldId id="272" r:id="rId13"/>
    <p:sldId id="264" r:id="rId14"/>
    <p:sldId id="273" r:id="rId15"/>
    <p:sldId id="265" r:id="rId16"/>
    <p:sldId id="274"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6"/>
    <p:restoredTop sz="94697"/>
  </p:normalViewPr>
  <p:slideViewPr>
    <p:cSldViewPr snapToGrid="0" snapToObjects="1">
      <p:cViewPr varScale="1">
        <p:scale>
          <a:sx n="80" d="100"/>
          <a:sy n="80" d="100"/>
        </p:scale>
        <p:origin x="1496" y="19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177B25EF-7BCE-7E4E-9BE8-CEAA6BB8E9C8}" type="datetimeFigureOut">
              <a:rPr lang="en-US" smtClean="0"/>
              <a:pPr/>
              <a:t>8/18/22</a:t>
            </a:fld>
            <a:endParaRPr 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EE239A59-E7DE-7444-AB3A-6E3A03753E09}" type="slidenum">
              <a:rPr lang="en-US" smtClean="0"/>
              <a:pPr/>
              <a:t>‹#›</a:t>
            </a:fld>
            <a:endParaRPr lang="en-US"/>
          </a:p>
        </p:txBody>
      </p:sp>
    </p:spTree>
    <p:extLst>
      <p:ext uri="{BB962C8B-B14F-4D97-AF65-F5344CB8AC3E}">
        <p14:creationId xmlns:p14="http://schemas.microsoft.com/office/powerpoint/2010/main" val="32708891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177B25EF-7BCE-7E4E-9BE8-CEAA6BB8E9C8}" type="datetimeFigureOut">
              <a:rPr lang="en-US" smtClean="0"/>
              <a:pPr/>
              <a:t>8/18/22</a:t>
            </a:fld>
            <a:endParaRPr 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EE239A59-E7DE-7444-AB3A-6E3A03753E09}" type="slidenum">
              <a:rPr lang="en-US" smtClean="0"/>
              <a:pPr/>
              <a:t>‹#›</a:t>
            </a:fld>
            <a:endParaRPr lang="en-US"/>
          </a:p>
        </p:txBody>
      </p:sp>
    </p:spTree>
    <p:extLst>
      <p:ext uri="{BB962C8B-B14F-4D97-AF65-F5344CB8AC3E}">
        <p14:creationId xmlns:p14="http://schemas.microsoft.com/office/powerpoint/2010/main" val="34355225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177B25EF-7BCE-7E4E-9BE8-CEAA6BB8E9C8}" type="datetimeFigureOut">
              <a:rPr lang="en-US" smtClean="0"/>
              <a:pPr/>
              <a:t>8/18/22</a:t>
            </a:fld>
            <a:endParaRPr 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EE239A59-E7DE-7444-AB3A-6E3A03753E09}" type="slidenum">
              <a:rPr lang="en-US" smtClean="0"/>
              <a:pPr/>
              <a:t>‹#›</a:t>
            </a:fld>
            <a:endParaRPr lang="en-US"/>
          </a:p>
        </p:txBody>
      </p:sp>
    </p:spTree>
    <p:extLst>
      <p:ext uri="{BB962C8B-B14F-4D97-AF65-F5344CB8AC3E}">
        <p14:creationId xmlns:p14="http://schemas.microsoft.com/office/powerpoint/2010/main" val="41693602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1468868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177B25EF-7BCE-7E4E-9BE8-CEAA6BB8E9C8}" type="datetimeFigureOut">
              <a:rPr lang="en-US" smtClean="0"/>
              <a:pPr/>
              <a:t>8/18/22</a:t>
            </a:fld>
            <a:endParaRPr 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EE239A59-E7DE-7444-AB3A-6E3A03753E09}" type="slidenum">
              <a:rPr lang="en-US" smtClean="0"/>
              <a:pPr/>
              <a:t>‹#›</a:t>
            </a:fld>
            <a:endParaRPr lang="en-US"/>
          </a:p>
        </p:txBody>
      </p:sp>
    </p:spTree>
    <p:extLst>
      <p:ext uri="{BB962C8B-B14F-4D97-AF65-F5344CB8AC3E}">
        <p14:creationId xmlns:p14="http://schemas.microsoft.com/office/powerpoint/2010/main" val="12070823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177B25EF-7BCE-7E4E-9BE8-CEAA6BB8E9C8}" type="datetimeFigureOut">
              <a:rPr lang="en-US" smtClean="0"/>
              <a:pPr/>
              <a:t>8/18/22</a:t>
            </a:fld>
            <a:endParaRPr lang="en-US"/>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EE239A59-E7DE-7444-AB3A-6E3A03753E09}" type="slidenum">
              <a:rPr lang="en-US" smtClean="0"/>
              <a:pPr/>
              <a:t>‹#›</a:t>
            </a:fld>
            <a:endParaRPr lang="en-US"/>
          </a:p>
        </p:txBody>
      </p:sp>
    </p:spTree>
    <p:extLst>
      <p:ext uri="{BB962C8B-B14F-4D97-AF65-F5344CB8AC3E}">
        <p14:creationId xmlns:p14="http://schemas.microsoft.com/office/powerpoint/2010/main" val="4608583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628650" y="6356351"/>
            <a:ext cx="2057400" cy="365125"/>
          </a:xfrm>
          <a:prstGeom prst="rect">
            <a:avLst/>
          </a:prstGeom>
        </p:spPr>
        <p:txBody>
          <a:bodyPr/>
          <a:lstStyle/>
          <a:p>
            <a:fld id="{177B25EF-7BCE-7E4E-9BE8-CEAA6BB8E9C8}" type="datetimeFigureOut">
              <a:rPr lang="en-US" smtClean="0"/>
              <a:pPr/>
              <a:t>8/18/22</a:t>
            </a:fld>
            <a:endParaRPr lang="en-US"/>
          </a:p>
        </p:txBody>
      </p:sp>
      <p:sp>
        <p:nvSpPr>
          <p:cNvPr id="8" name="Footer Placeholder 7"/>
          <p:cNvSpPr>
            <a:spLocks noGrp="1"/>
          </p:cNvSpPr>
          <p:nvPr>
            <p:ph type="ftr" sz="quarter" idx="11"/>
          </p:nvPr>
        </p:nvSpPr>
        <p:spPr>
          <a:xfrm>
            <a:off x="3028950" y="6356351"/>
            <a:ext cx="30861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6457950" y="6356351"/>
            <a:ext cx="2057400" cy="365125"/>
          </a:xfrm>
          <a:prstGeom prst="rect">
            <a:avLst/>
          </a:prstGeom>
        </p:spPr>
        <p:txBody>
          <a:bodyPr/>
          <a:lstStyle/>
          <a:p>
            <a:fld id="{EE239A59-E7DE-7444-AB3A-6E3A03753E09}" type="slidenum">
              <a:rPr lang="en-US" smtClean="0"/>
              <a:pPr/>
              <a:t>‹#›</a:t>
            </a:fld>
            <a:endParaRPr lang="en-US"/>
          </a:p>
        </p:txBody>
      </p:sp>
    </p:spTree>
    <p:extLst>
      <p:ext uri="{BB962C8B-B14F-4D97-AF65-F5344CB8AC3E}">
        <p14:creationId xmlns:p14="http://schemas.microsoft.com/office/powerpoint/2010/main" val="7899432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628650" y="6356351"/>
            <a:ext cx="2057400" cy="365125"/>
          </a:xfrm>
          <a:prstGeom prst="rect">
            <a:avLst/>
          </a:prstGeom>
        </p:spPr>
        <p:txBody>
          <a:bodyPr/>
          <a:lstStyle/>
          <a:p>
            <a:fld id="{177B25EF-7BCE-7E4E-9BE8-CEAA6BB8E9C8}" type="datetimeFigureOut">
              <a:rPr lang="en-US" smtClean="0"/>
              <a:pPr/>
              <a:t>8/18/22</a:t>
            </a:fld>
            <a:endParaRPr lang="en-US"/>
          </a:p>
        </p:txBody>
      </p:sp>
      <p:sp>
        <p:nvSpPr>
          <p:cNvPr id="4" name="Footer Placeholder 3"/>
          <p:cNvSpPr>
            <a:spLocks noGrp="1"/>
          </p:cNvSpPr>
          <p:nvPr>
            <p:ph type="ftr" sz="quarter" idx="11"/>
          </p:nvPr>
        </p:nvSpPr>
        <p:spPr>
          <a:xfrm>
            <a:off x="3028950" y="6356351"/>
            <a:ext cx="30861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457950" y="6356351"/>
            <a:ext cx="2057400" cy="365125"/>
          </a:xfrm>
          <a:prstGeom prst="rect">
            <a:avLst/>
          </a:prstGeom>
        </p:spPr>
        <p:txBody>
          <a:bodyPr/>
          <a:lstStyle/>
          <a:p>
            <a:fld id="{EE239A59-E7DE-7444-AB3A-6E3A03753E09}" type="slidenum">
              <a:rPr lang="en-US" smtClean="0"/>
              <a:pPr/>
              <a:t>‹#›</a:t>
            </a:fld>
            <a:endParaRPr lang="en-US"/>
          </a:p>
        </p:txBody>
      </p:sp>
    </p:spTree>
    <p:extLst>
      <p:ext uri="{BB962C8B-B14F-4D97-AF65-F5344CB8AC3E}">
        <p14:creationId xmlns:p14="http://schemas.microsoft.com/office/powerpoint/2010/main" val="27986772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28650" y="6356351"/>
            <a:ext cx="2057400" cy="365125"/>
          </a:xfrm>
          <a:prstGeom prst="rect">
            <a:avLst/>
          </a:prstGeom>
        </p:spPr>
        <p:txBody>
          <a:bodyPr/>
          <a:lstStyle/>
          <a:p>
            <a:fld id="{177B25EF-7BCE-7E4E-9BE8-CEAA6BB8E9C8}" type="datetimeFigureOut">
              <a:rPr lang="en-US" smtClean="0"/>
              <a:pPr/>
              <a:t>8/18/22</a:t>
            </a:fld>
            <a:endParaRPr lang="en-US"/>
          </a:p>
        </p:txBody>
      </p:sp>
      <p:sp>
        <p:nvSpPr>
          <p:cNvPr id="3" name="Footer Placeholder 2"/>
          <p:cNvSpPr>
            <a:spLocks noGrp="1"/>
          </p:cNvSpPr>
          <p:nvPr>
            <p:ph type="ftr" sz="quarter" idx="11"/>
          </p:nvPr>
        </p:nvSpPr>
        <p:spPr>
          <a:xfrm>
            <a:off x="3028950" y="6356351"/>
            <a:ext cx="30861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457950" y="6356351"/>
            <a:ext cx="2057400" cy="365125"/>
          </a:xfrm>
          <a:prstGeom prst="rect">
            <a:avLst/>
          </a:prstGeom>
        </p:spPr>
        <p:txBody>
          <a:bodyPr/>
          <a:lstStyle/>
          <a:p>
            <a:fld id="{EE239A59-E7DE-7444-AB3A-6E3A03753E09}" type="slidenum">
              <a:rPr lang="en-US" smtClean="0"/>
              <a:pPr/>
              <a:t>‹#›</a:t>
            </a:fld>
            <a:endParaRPr lang="en-US"/>
          </a:p>
        </p:txBody>
      </p:sp>
    </p:spTree>
    <p:extLst>
      <p:ext uri="{BB962C8B-B14F-4D97-AF65-F5344CB8AC3E}">
        <p14:creationId xmlns:p14="http://schemas.microsoft.com/office/powerpoint/2010/main" val="36295757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177B25EF-7BCE-7E4E-9BE8-CEAA6BB8E9C8}" type="datetimeFigureOut">
              <a:rPr lang="en-US" smtClean="0"/>
              <a:pPr/>
              <a:t>8/18/22</a:t>
            </a:fld>
            <a:endParaRPr lang="en-US"/>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EE239A59-E7DE-7444-AB3A-6E3A03753E09}" type="slidenum">
              <a:rPr lang="en-US" smtClean="0"/>
              <a:pPr/>
              <a:t>‹#›</a:t>
            </a:fld>
            <a:endParaRPr lang="en-US"/>
          </a:p>
        </p:txBody>
      </p:sp>
    </p:spTree>
    <p:extLst>
      <p:ext uri="{BB962C8B-B14F-4D97-AF65-F5344CB8AC3E}">
        <p14:creationId xmlns:p14="http://schemas.microsoft.com/office/powerpoint/2010/main" val="29524107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177B25EF-7BCE-7E4E-9BE8-CEAA6BB8E9C8}" type="datetimeFigureOut">
              <a:rPr lang="en-US" smtClean="0"/>
              <a:pPr/>
              <a:t>8/18/22</a:t>
            </a:fld>
            <a:endParaRPr lang="en-US"/>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EE239A59-E7DE-7444-AB3A-6E3A03753E09}" type="slidenum">
              <a:rPr lang="en-US" smtClean="0"/>
              <a:pPr/>
              <a:t>‹#›</a:t>
            </a:fld>
            <a:endParaRPr lang="en-US"/>
          </a:p>
        </p:txBody>
      </p:sp>
    </p:spTree>
    <p:extLst>
      <p:ext uri="{BB962C8B-B14F-4D97-AF65-F5344CB8AC3E}">
        <p14:creationId xmlns:p14="http://schemas.microsoft.com/office/powerpoint/2010/main" val="8334430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2406767D-D17C-EE4E-ABAC-831EF5F49787}"/>
              </a:ext>
            </a:extLst>
          </p:cNvPr>
          <p:cNvPicPr>
            <a:picLocks noChangeAspect="1"/>
          </p:cNvPicPr>
          <p:nvPr userDrawn="1"/>
        </p:nvPicPr>
        <p:blipFill>
          <a:blip r:embed="rId13"/>
          <a:stretch>
            <a:fillRect/>
          </a:stretch>
        </p:blipFill>
        <p:spPr>
          <a:xfrm>
            <a:off x="1" y="0"/>
            <a:ext cx="5516380" cy="6858000"/>
          </a:xfrm>
          <a:prstGeom prst="rect">
            <a:avLst/>
          </a:prstGeom>
        </p:spPr>
      </p:pic>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6651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18338809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r" defTabSz="914400" rtl="0" eaLnBrk="1" latinLnBrk="0" hangingPunct="1">
        <a:lnSpc>
          <a:spcPct val="90000"/>
        </a:lnSpc>
        <a:spcBef>
          <a:spcPct val="0"/>
        </a:spcBef>
        <a:buNone/>
        <a:defRPr sz="4400" b="1" kern="1200">
          <a:solidFill>
            <a:schemeClr val="accent1">
              <a:lumMod val="50000"/>
            </a:schemeClr>
          </a:solidFill>
          <a:latin typeface="Calibri" panose="020F0502020204030204" pitchFamily="34" charset="0"/>
          <a:ea typeface="+mj-ea"/>
          <a:cs typeface="Calibri" panose="020F0502020204030204" pitchFamily="34" charset="0"/>
        </a:defRPr>
      </a:lvl1pPr>
    </p:titleStyle>
    <p:bodyStyle>
      <a:lvl1pPr marL="228600" indent="-228600" algn="r" defTabSz="914400" rtl="0" eaLnBrk="1" latinLnBrk="0" hangingPunct="1">
        <a:lnSpc>
          <a:spcPct val="90000"/>
        </a:lnSpc>
        <a:spcBef>
          <a:spcPts val="1000"/>
        </a:spcBef>
        <a:buFont typeface="Arial" panose="020B0604020202020204" pitchFamily="34" charset="0"/>
        <a:buChar char="•"/>
        <a:defRPr sz="2800" b="1" kern="1200">
          <a:solidFill>
            <a:schemeClr val="accent1">
              <a:lumMod val="50000"/>
            </a:schemeClr>
          </a:solidFill>
          <a:latin typeface="Calibri" panose="020F0502020204030204" pitchFamily="34" charset="0"/>
          <a:ea typeface="+mn-ea"/>
          <a:cs typeface="Calibri" panose="020F0502020204030204" pitchFamily="34" charset="0"/>
        </a:defRPr>
      </a:lvl1pPr>
      <a:lvl2pPr marL="685800" indent="-228600" algn="r" defTabSz="914400" rtl="0" eaLnBrk="1" latinLnBrk="0" hangingPunct="1">
        <a:lnSpc>
          <a:spcPct val="90000"/>
        </a:lnSpc>
        <a:spcBef>
          <a:spcPts val="500"/>
        </a:spcBef>
        <a:buFont typeface="Arial" panose="020B0604020202020204" pitchFamily="34" charset="0"/>
        <a:buChar char="•"/>
        <a:defRPr sz="2400" b="1" kern="1200">
          <a:solidFill>
            <a:schemeClr val="accent1">
              <a:lumMod val="50000"/>
            </a:schemeClr>
          </a:solidFill>
          <a:latin typeface="Calibri" panose="020F0502020204030204" pitchFamily="34" charset="0"/>
          <a:ea typeface="+mn-ea"/>
          <a:cs typeface="Calibri" panose="020F0502020204030204" pitchFamily="34" charset="0"/>
        </a:defRPr>
      </a:lvl2pPr>
      <a:lvl3pPr marL="1143000" indent="-228600" algn="r" defTabSz="914400" rtl="0" eaLnBrk="1" latinLnBrk="0" hangingPunct="1">
        <a:lnSpc>
          <a:spcPct val="90000"/>
        </a:lnSpc>
        <a:spcBef>
          <a:spcPts val="500"/>
        </a:spcBef>
        <a:buFont typeface="Arial" panose="020B0604020202020204" pitchFamily="34" charset="0"/>
        <a:buChar char="•"/>
        <a:defRPr sz="2000" b="1" kern="1200">
          <a:solidFill>
            <a:schemeClr val="accent1">
              <a:lumMod val="50000"/>
            </a:schemeClr>
          </a:solidFill>
          <a:latin typeface="Calibri" panose="020F0502020204030204" pitchFamily="34" charset="0"/>
          <a:ea typeface="+mn-ea"/>
          <a:cs typeface="Calibri" panose="020F0502020204030204" pitchFamily="34" charset="0"/>
        </a:defRPr>
      </a:lvl3pPr>
      <a:lvl4pPr marL="1600200" indent="-228600" algn="r" defTabSz="914400" rtl="0" eaLnBrk="1" latinLnBrk="0" hangingPunct="1">
        <a:lnSpc>
          <a:spcPct val="90000"/>
        </a:lnSpc>
        <a:spcBef>
          <a:spcPts val="500"/>
        </a:spcBef>
        <a:buFont typeface="Arial" panose="020B0604020202020204" pitchFamily="34" charset="0"/>
        <a:buChar char="•"/>
        <a:defRPr sz="1800" b="1" kern="1200">
          <a:solidFill>
            <a:schemeClr val="accent1">
              <a:lumMod val="50000"/>
            </a:schemeClr>
          </a:solidFill>
          <a:latin typeface="Calibri" panose="020F0502020204030204" pitchFamily="34" charset="0"/>
          <a:ea typeface="+mn-ea"/>
          <a:cs typeface="Calibri" panose="020F0502020204030204" pitchFamily="34" charset="0"/>
        </a:defRPr>
      </a:lvl4pPr>
      <a:lvl5pPr marL="2057400" indent="-228600" algn="r" defTabSz="914400" rtl="0" eaLnBrk="1" latinLnBrk="0" hangingPunct="1">
        <a:lnSpc>
          <a:spcPct val="90000"/>
        </a:lnSpc>
        <a:spcBef>
          <a:spcPts val="500"/>
        </a:spcBef>
        <a:buFont typeface="Arial" panose="020B0604020202020204" pitchFamily="34" charset="0"/>
        <a:buChar char="•"/>
        <a:defRPr sz="1800" b="1" kern="1200">
          <a:solidFill>
            <a:schemeClr val="accent1">
              <a:lumMod val="50000"/>
            </a:schemeClr>
          </a:solidFill>
          <a:latin typeface="Calibri" panose="020F0502020204030204" pitchFamily="34" charset="0"/>
          <a:ea typeface="+mn-ea"/>
          <a:cs typeface="Calibri" panose="020F05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F42992-63B2-AF45-A442-FA6201C4A14F}"/>
              </a:ext>
            </a:extLst>
          </p:cNvPr>
          <p:cNvSpPr>
            <a:spLocks noGrp="1"/>
          </p:cNvSpPr>
          <p:nvPr>
            <p:ph type="title"/>
          </p:nvPr>
        </p:nvSpPr>
        <p:spPr>
          <a:xfrm>
            <a:off x="2037346" y="365126"/>
            <a:ext cx="6478003" cy="1325563"/>
          </a:xfrm>
        </p:spPr>
        <p:txBody>
          <a:bodyPr>
            <a:normAutofit/>
          </a:bodyPr>
          <a:lstStyle/>
          <a:p>
            <a:r>
              <a:rPr lang="en-US" sz="5600" dirty="0"/>
              <a:t>Matthew 10:28-33</a:t>
            </a:r>
          </a:p>
        </p:txBody>
      </p:sp>
      <p:sp>
        <p:nvSpPr>
          <p:cNvPr id="3" name="Content Placeholder 2">
            <a:extLst>
              <a:ext uri="{FF2B5EF4-FFF2-40B4-BE49-F238E27FC236}">
                <a16:creationId xmlns:a16="http://schemas.microsoft.com/office/drawing/2014/main" id="{F9ADC356-BC09-D34E-8799-E168A859DE96}"/>
              </a:ext>
            </a:extLst>
          </p:cNvPr>
          <p:cNvSpPr>
            <a:spLocks noGrp="1"/>
          </p:cNvSpPr>
          <p:nvPr>
            <p:ph idx="1"/>
          </p:nvPr>
        </p:nvSpPr>
        <p:spPr>
          <a:xfrm>
            <a:off x="2454442" y="1825625"/>
            <a:ext cx="6060908" cy="4665116"/>
          </a:xfrm>
        </p:spPr>
        <p:txBody>
          <a:bodyPr>
            <a:normAutofit/>
          </a:bodyPr>
          <a:lstStyle/>
          <a:p>
            <a:pPr marL="0" indent="0">
              <a:buNone/>
            </a:pPr>
            <a:r>
              <a:rPr lang="en-US" sz="3600" dirty="0"/>
              <a:t>“And do not fear those who kill the body but cannot kill the soul. But rather fear Him who is able to destroy both soul and body in hell. Are not two sparrows sold for a copper coin? And not one of them falls to the ground apart from your Father’s will. . .”</a:t>
            </a:r>
          </a:p>
        </p:txBody>
      </p:sp>
    </p:spTree>
    <p:extLst>
      <p:ext uri="{BB962C8B-B14F-4D97-AF65-F5344CB8AC3E}">
        <p14:creationId xmlns:p14="http://schemas.microsoft.com/office/powerpoint/2010/main" val="25577111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par>
                                <p:cTn id="10" presetID="42" presetClass="entr" presetSubtype="0" fill="hold" grpId="0" nodeType="with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F42992-63B2-AF45-A442-FA6201C4A14F}"/>
              </a:ext>
            </a:extLst>
          </p:cNvPr>
          <p:cNvSpPr>
            <a:spLocks noGrp="1"/>
          </p:cNvSpPr>
          <p:nvPr>
            <p:ph type="title"/>
          </p:nvPr>
        </p:nvSpPr>
        <p:spPr>
          <a:xfrm>
            <a:off x="2037346" y="365126"/>
            <a:ext cx="6478003" cy="1325563"/>
          </a:xfrm>
        </p:spPr>
        <p:txBody>
          <a:bodyPr>
            <a:normAutofit fontScale="90000"/>
          </a:bodyPr>
          <a:lstStyle/>
          <a:p>
            <a:r>
              <a:rPr lang="en-US" sz="5600" dirty="0"/>
              <a:t>“You Are of More Value Than Many Sparrows”</a:t>
            </a:r>
          </a:p>
        </p:txBody>
      </p:sp>
      <p:sp>
        <p:nvSpPr>
          <p:cNvPr id="3" name="Content Placeholder 2">
            <a:extLst>
              <a:ext uri="{FF2B5EF4-FFF2-40B4-BE49-F238E27FC236}">
                <a16:creationId xmlns:a16="http://schemas.microsoft.com/office/drawing/2014/main" id="{F9ADC356-BC09-D34E-8799-E168A859DE96}"/>
              </a:ext>
            </a:extLst>
          </p:cNvPr>
          <p:cNvSpPr>
            <a:spLocks noGrp="1"/>
          </p:cNvSpPr>
          <p:nvPr>
            <p:ph idx="1"/>
          </p:nvPr>
        </p:nvSpPr>
        <p:spPr>
          <a:xfrm>
            <a:off x="2454442" y="2037347"/>
            <a:ext cx="6060908" cy="4453394"/>
          </a:xfrm>
        </p:spPr>
        <p:txBody>
          <a:bodyPr>
            <a:normAutofit/>
          </a:bodyPr>
          <a:lstStyle/>
          <a:p>
            <a:pPr marL="0" indent="0">
              <a:spcBef>
                <a:spcPts val="0"/>
              </a:spcBef>
              <a:spcAft>
                <a:spcPts val="800"/>
              </a:spcAft>
              <a:buNone/>
            </a:pPr>
            <a:r>
              <a:rPr lang="en-US" sz="5400" dirty="0"/>
              <a:t>2. Small Things </a:t>
            </a:r>
            <a:r>
              <a:rPr lang="en-US" sz="4000" dirty="0"/>
              <a:t>(10:29-30; Luke 12:6-7a)</a:t>
            </a:r>
          </a:p>
          <a:p>
            <a:pPr marL="0" indent="0">
              <a:spcBef>
                <a:spcPts val="0"/>
              </a:spcBef>
              <a:spcAft>
                <a:spcPts val="800"/>
              </a:spcAft>
              <a:buNone/>
            </a:pPr>
            <a:r>
              <a:rPr lang="en-US" sz="3600" dirty="0"/>
              <a:t>Not one falls “apart from” “your Father’s will”</a:t>
            </a:r>
          </a:p>
          <a:p>
            <a:pPr marL="0" indent="0">
              <a:spcBef>
                <a:spcPts val="0"/>
              </a:spcBef>
              <a:spcAft>
                <a:spcPts val="800"/>
              </a:spcAft>
              <a:buNone/>
            </a:pPr>
            <a:r>
              <a:rPr lang="en-US" sz="3600" dirty="0"/>
              <a:t>Not forgotten before God</a:t>
            </a:r>
          </a:p>
          <a:p>
            <a:pPr marL="0" indent="0">
              <a:spcBef>
                <a:spcPts val="0"/>
              </a:spcBef>
              <a:spcAft>
                <a:spcPts val="800"/>
              </a:spcAft>
              <a:buNone/>
            </a:pPr>
            <a:r>
              <a:rPr lang="en-US" sz="3600" dirty="0"/>
              <a:t>Fear Him, but He cares about the small things!</a:t>
            </a:r>
          </a:p>
        </p:txBody>
      </p:sp>
    </p:spTree>
    <p:extLst>
      <p:ext uri="{BB962C8B-B14F-4D97-AF65-F5344CB8AC3E}">
        <p14:creationId xmlns:p14="http://schemas.microsoft.com/office/powerpoint/2010/main" val="16175489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F42992-63B2-AF45-A442-FA6201C4A14F}"/>
              </a:ext>
            </a:extLst>
          </p:cNvPr>
          <p:cNvSpPr>
            <a:spLocks noGrp="1"/>
          </p:cNvSpPr>
          <p:nvPr>
            <p:ph type="title"/>
          </p:nvPr>
        </p:nvSpPr>
        <p:spPr>
          <a:xfrm>
            <a:off x="2037346" y="365126"/>
            <a:ext cx="6478003" cy="1325563"/>
          </a:xfrm>
        </p:spPr>
        <p:txBody>
          <a:bodyPr>
            <a:normAutofit fontScale="90000"/>
          </a:bodyPr>
          <a:lstStyle/>
          <a:p>
            <a:r>
              <a:rPr lang="en-US" sz="5600" dirty="0"/>
              <a:t>“You Are of More Value Than Many Sparrows”</a:t>
            </a:r>
          </a:p>
        </p:txBody>
      </p:sp>
      <p:sp>
        <p:nvSpPr>
          <p:cNvPr id="3" name="Content Placeholder 2">
            <a:extLst>
              <a:ext uri="{FF2B5EF4-FFF2-40B4-BE49-F238E27FC236}">
                <a16:creationId xmlns:a16="http://schemas.microsoft.com/office/drawing/2014/main" id="{F9ADC356-BC09-D34E-8799-E168A859DE96}"/>
              </a:ext>
            </a:extLst>
          </p:cNvPr>
          <p:cNvSpPr>
            <a:spLocks noGrp="1"/>
          </p:cNvSpPr>
          <p:nvPr>
            <p:ph idx="1"/>
          </p:nvPr>
        </p:nvSpPr>
        <p:spPr>
          <a:xfrm>
            <a:off x="2454442" y="2037347"/>
            <a:ext cx="6060908" cy="4453394"/>
          </a:xfrm>
        </p:spPr>
        <p:txBody>
          <a:bodyPr>
            <a:normAutofit/>
          </a:bodyPr>
          <a:lstStyle/>
          <a:p>
            <a:pPr marL="0" indent="0">
              <a:spcBef>
                <a:spcPts val="0"/>
              </a:spcBef>
              <a:spcAft>
                <a:spcPts val="800"/>
              </a:spcAft>
              <a:buNone/>
            </a:pPr>
            <a:r>
              <a:rPr lang="en-US" sz="5400" dirty="0"/>
              <a:t>2. Small Things </a:t>
            </a:r>
            <a:r>
              <a:rPr lang="en-US" sz="4000" dirty="0"/>
              <a:t>(10:29-30; Luke 12:6-7a)</a:t>
            </a:r>
          </a:p>
          <a:p>
            <a:pPr marL="0" indent="0">
              <a:spcBef>
                <a:spcPts val="0"/>
              </a:spcBef>
              <a:spcAft>
                <a:spcPts val="800"/>
              </a:spcAft>
              <a:buNone/>
            </a:pPr>
            <a:r>
              <a:rPr lang="en-US" sz="3600" dirty="0"/>
              <a:t>Permissive will (Jas. 4:13-16)</a:t>
            </a:r>
          </a:p>
          <a:p>
            <a:pPr marL="0" indent="0">
              <a:spcBef>
                <a:spcPts val="0"/>
              </a:spcBef>
              <a:spcAft>
                <a:spcPts val="800"/>
              </a:spcAft>
              <a:buNone/>
            </a:pPr>
            <a:r>
              <a:rPr lang="en-US" sz="3600" dirty="0"/>
              <a:t>Omniscience (“knows all things” – 1 John 3:20)</a:t>
            </a:r>
          </a:p>
          <a:p>
            <a:pPr marL="0" indent="0">
              <a:spcBef>
                <a:spcPts val="0"/>
              </a:spcBef>
              <a:spcAft>
                <a:spcPts val="800"/>
              </a:spcAft>
              <a:buNone/>
            </a:pPr>
            <a:r>
              <a:rPr lang="en-US" sz="3600" dirty="0"/>
              <a:t>We will face danger</a:t>
            </a:r>
          </a:p>
          <a:p>
            <a:pPr marL="0" indent="0">
              <a:spcBef>
                <a:spcPts val="0"/>
              </a:spcBef>
              <a:spcAft>
                <a:spcPts val="800"/>
              </a:spcAft>
              <a:buNone/>
            </a:pPr>
            <a:r>
              <a:rPr lang="en-US" sz="3600" dirty="0"/>
              <a:t>We should fear God</a:t>
            </a:r>
          </a:p>
        </p:txBody>
      </p:sp>
    </p:spTree>
    <p:extLst>
      <p:ext uri="{BB962C8B-B14F-4D97-AF65-F5344CB8AC3E}">
        <p14:creationId xmlns:p14="http://schemas.microsoft.com/office/powerpoint/2010/main" val="18881609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F42992-63B2-AF45-A442-FA6201C4A14F}"/>
              </a:ext>
            </a:extLst>
          </p:cNvPr>
          <p:cNvSpPr>
            <a:spLocks noGrp="1"/>
          </p:cNvSpPr>
          <p:nvPr>
            <p:ph type="title"/>
          </p:nvPr>
        </p:nvSpPr>
        <p:spPr>
          <a:xfrm>
            <a:off x="2037346" y="365126"/>
            <a:ext cx="6478003" cy="1325563"/>
          </a:xfrm>
        </p:spPr>
        <p:txBody>
          <a:bodyPr>
            <a:normAutofit fontScale="90000"/>
          </a:bodyPr>
          <a:lstStyle/>
          <a:p>
            <a:r>
              <a:rPr lang="en-US" sz="5600" dirty="0"/>
              <a:t>“You Are of More Value Than Many Sparrows”</a:t>
            </a:r>
          </a:p>
        </p:txBody>
      </p:sp>
      <p:sp>
        <p:nvSpPr>
          <p:cNvPr id="3" name="Content Placeholder 2">
            <a:extLst>
              <a:ext uri="{FF2B5EF4-FFF2-40B4-BE49-F238E27FC236}">
                <a16:creationId xmlns:a16="http://schemas.microsoft.com/office/drawing/2014/main" id="{F9ADC356-BC09-D34E-8799-E168A859DE96}"/>
              </a:ext>
            </a:extLst>
          </p:cNvPr>
          <p:cNvSpPr>
            <a:spLocks noGrp="1"/>
          </p:cNvSpPr>
          <p:nvPr>
            <p:ph idx="1"/>
          </p:nvPr>
        </p:nvSpPr>
        <p:spPr>
          <a:xfrm>
            <a:off x="2454442" y="2037347"/>
            <a:ext cx="6060908" cy="4453394"/>
          </a:xfrm>
        </p:spPr>
        <p:txBody>
          <a:bodyPr>
            <a:normAutofit/>
          </a:bodyPr>
          <a:lstStyle/>
          <a:p>
            <a:pPr marL="0" indent="0">
              <a:spcBef>
                <a:spcPts val="0"/>
              </a:spcBef>
              <a:spcAft>
                <a:spcPts val="800"/>
              </a:spcAft>
              <a:buNone/>
            </a:pPr>
            <a:r>
              <a:rPr lang="en-US" sz="5400" dirty="0"/>
              <a:t>2. Small Things </a:t>
            </a:r>
            <a:r>
              <a:rPr lang="en-US" sz="4000" dirty="0"/>
              <a:t>(10:29-30; Luke 12:6-7a)</a:t>
            </a:r>
          </a:p>
          <a:p>
            <a:pPr marL="0" indent="0">
              <a:spcBef>
                <a:spcPts val="0"/>
              </a:spcBef>
              <a:spcAft>
                <a:spcPts val="800"/>
              </a:spcAft>
              <a:buNone/>
            </a:pPr>
            <a:r>
              <a:rPr lang="en-US" sz="3600" dirty="0"/>
              <a:t>Will He forget us?</a:t>
            </a:r>
          </a:p>
          <a:p>
            <a:pPr marL="0" indent="0">
              <a:spcBef>
                <a:spcPts val="0"/>
              </a:spcBef>
              <a:spcAft>
                <a:spcPts val="800"/>
              </a:spcAft>
              <a:buNone/>
            </a:pPr>
            <a:r>
              <a:rPr lang="en-US" sz="3600" dirty="0"/>
              <a:t>Do we matter to Him?</a:t>
            </a:r>
          </a:p>
          <a:p>
            <a:pPr marL="0" indent="0">
              <a:spcBef>
                <a:spcPts val="0"/>
              </a:spcBef>
              <a:spcAft>
                <a:spcPts val="800"/>
              </a:spcAft>
              <a:buNone/>
            </a:pPr>
            <a:r>
              <a:rPr lang="en-US" sz="3600" dirty="0"/>
              <a:t>Does He care what we face?</a:t>
            </a:r>
          </a:p>
          <a:p>
            <a:pPr marL="0" indent="0">
              <a:spcBef>
                <a:spcPts val="0"/>
              </a:spcBef>
              <a:spcAft>
                <a:spcPts val="800"/>
              </a:spcAft>
              <a:buNone/>
            </a:pPr>
            <a:r>
              <a:rPr lang="en-US" sz="3600" dirty="0"/>
              <a:t>If He cares about birds and hairs, what about us?</a:t>
            </a:r>
          </a:p>
        </p:txBody>
      </p:sp>
    </p:spTree>
    <p:extLst>
      <p:ext uri="{BB962C8B-B14F-4D97-AF65-F5344CB8AC3E}">
        <p14:creationId xmlns:p14="http://schemas.microsoft.com/office/powerpoint/2010/main" val="10059947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F42992-63B2-AF45-A442-FA6201C4A14F}"/>
              </a:ext>
            </a:extLst>
          </p:cNvPr>
          <p:cNvSpPr>
            <a:spLocks noGrp="1"/>
          </p:cNvSpPr>
          <p:nvPr>
            <p:ph type="title"/>
          </p:nvPr>
        </p:nvSpPr>
        <p:spPr>
          <a:xfrm>
            <a:off x="2037346" y="365126"/>
            <a:ext cx="6478003" cy="1325563"/>
          </a:xfrm>
        </p:spPr>
        <p:txBody>
          <a:bodyPr>
            <a:normAutofit fontScale="90000"/>
          </a:bodyPr>
          <a:lstStyle/>
          <a:p>
            <a:r>
              <a:rPr lang="en-US" sz="5600" dirty="0"/>
              <a:t>“You Are of More Value Than Many Sparrows”</a:t>
            </a:r>
          </a:p>
        </p:txBody>
      </p:sp>
      <p:sp>
        <p:nvSpPr>
          <p:cNvPr id="3" name="Content Placeholder 2">
            <a:extLst>
              <a:ext uri="{FF2B5EF4-FFF2-40B4-BE49-F238E27FC236}">
                <a16:creationId xmlns:a16="http://schemas.microsoft.com/office/drawing/2014/main" id="{F9ADC356-BC09-D34E-8799-E168A859DE96}"/>
              </a:ext>
            </a:extLst>
          </p:cNvPr>
          <p:cNvSpPr>
            <a:spLocks noGrp="1"/>
          </p:cNvSpPr>
          <p:nvPr>
            <p:ph idx="1"/>
          </p:nvPr>
        </p:nvSpPr>
        <p:spPr>
          <a:xfrm>
            <a:off x="2454442" y="2037347"/>
            <a:ext cx="6060908" cy="4453394"/>
          </a:xfrm>
        </p:spPr>
        <p:txBody>
          <a:bodyPr>
            <a:normAutofit/>
          </a:bodyPr>
          <a:lstStyle/>
          <a:p>
            <a:pPr marL="0" indent="0">
              <a:buNone/>
            </a:pPr>
            <a:r>
              <a:rPr lang="en-US" sz="5400" dirty="0"/>
              <a:t>3. Your Value </a:t>
            </a:r>
          </a:p>
          <a:p>
            <a:pPr marL="0" indent="0">
              <a:spcBef>
                <a:spcPts val="0"/>
              </a:spcBef>
              <a:spcAft>
                <a:spcPts val="800"/>
              </a:spcAft>
              <a:buNone/>
            </a:pPr>
            <a:r>
              <a:rPr lang="en-US" sz="4000" dirty="0"/>
              <a:t>(10:31; Luke 12:7b)</a:t>
            </a:r>
          </a:p>
          <a:p>
            <a:pPr marL="0" indent="0">
              <a:spcBef>
                <a:spcPts val="0"/>
              </a:spcBef>
              <a:spcAft>
                <a:spcPts val="800"/>
              </a:spcAft>
              <a:buNone/>
            </a:pPr>
            <a:r>
              <a:rPr lang="en-US" sz="3600" dirty="0"/>
              <a:t>“You are of more value”</a:t>
            </a:r>
          </a:p>
          <a:p>
            <a:pPr marL="0" indent="0">
              <a:spcBef>
                <a:spcPts val="0"/>
              </a:spcBef>
              <a:spcAft>
                <a:spcPts val="800"/>
              </a:spcAft>
              <a:buNone/>
            </a:pPr>
            <a:r>
              <a:rPr lang="en-US" sz="3600" dirty="0"/>
              <a:t>Problem of self-esteem</a:t>
            </a:r>
          </a:p>
          <a:p>
            <a:pPr marL="0" indent="0">
              <a:spcBef>
                <a:spcPts val="0"/>
              </a:spcBef>
              <a:spcAft>
                <a:spcPts val="800"/>
              </a:spcAft>
              <a:buNone/>
            </a:pPr>
            <a:r>
              <a:rPr lang="en-US" sz="3600" dirty="0"/>
              <a:t>Consequences (sin &amp; abuse)</a:t>
            </a:r>
          </a:p>
          <a:p>
            <a:pPr marL="0" indent="0">
              <a:spcBef>
                <a:spcPts val="0"/>
              </a:spcBef>
              <a:spcAft>
                <a:spcPts val="800"/>
              </a:spcAft>
              <a:buNone/>
            </a:pPr>
            <a:r>
              <a:rPr lang="en-US" sz="3600" dirty="0"/>
              <a:t>“Do not fear” man – fear God because you matter to Him</a:t>
            </a:r>
          </a:p>
        </p:txBody>
      </p:sp>
    </p:spTree>
    <p:extLst>
      <p:ext uri="{BB962C8B-B14F-4D97-AF65-F5344CB8AC3E}">
        <p14:creationId xmlns:p14="http://schemas.microsoft.com/office/powerpoint/2010/main" val="21562314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1000"/>
                                        <p:tgtEl>
                                          <p:spTgt spid="3">
                                            <p:txEl>
                                              <p:pRg st="3" end="3"/>
                                            </p:txEl>
                                          </p:spTgt>
                                        </p:tgtEl>
                                      </p:cBhvr>
                                    </p:animEffect>
                                    <p:anim calcmode="lin" valueType="num">
                                      <p:cBhvr>
                                        <p:cTn id="2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Effect transition="in" filter="fade">
                                      <p:cBhvr>
                                        <p:cTn id="33" dur="1000"/>
                                        <p:tgtEl>
                                          <p:spTgt spid="3">
                                            <p:txEl>
                                              <p:pRg st="4" end="4"/>
                                            </p:txEl>
                                          </p:spTgt>
                                        </p:tgtEl>
                                      </p:cBhvr>
                                    </p:animEffect>
                                    <p:anim calcmode="lin" valueType="num">
                                      <p:cBhvr>
                                        <p:cTn id="34"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grpId="0" nodeType="clickEffect">
                                  <p:stCondLst>
                                    <p:cond delay="0"/>
                                  </p:stCondLst>
                                  <p:childTnLst>
                                    <p:set>
                                      <p:cBhvr>
                                        <p:cTn id="39" dur="1" fill="hold">
                                          <p:stCondLst>
                                            <p:cond delay="0"/>
                                          </p:stCondLst>
                                        </p:cTn>
                                        <p:tgtEl>
                                          <p:spTgt spid="3">
                                            <p:txEl>
                                              <p:pRg st="5" end="5"/>
                                            </p:txEl>
                                          </p:spTgt>
                                        </p:tgtEl>
                                        <p:attrNameLst>
                                          <p:attrName>style.visibility</p:attrName>
                                        </p:attrNameLst>
                                      </p:cBhvr>
                                      <p:to>
                                        <p:strVal val="visible"/>
                                      </p:to>
                                    </p:set>
                                    <p:animEffect transition="in" filter="fade">
                                      <p:cBhvr>
                                        <p:cTn id="40" dur="1000"/>
                                        <p:tgtEl>
                                          <p:spTgt spid="3">
                                            <p:txEl>
                                              <p:pRg st="5" end="5"/>
                                            </p:txEl>
                                          </p:spTgt>
                                        </p:tgtEl>
                                      </p:cBhvr>
                                    </p:animEffect>
                                    <p:anim calcmode="lin" valueType="num">
                                      <p:cBhvr>
                                        <p:cTn id="41"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2"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F42992-63B2-AF45-A442-FA6201C4A14F}"/>
              </a:ext>
            </a:extLst>
          </p:cNvPr>
          <p:cNvSpPr>
            <a:spLocks noGrp="1"/>
          </p:cNvSpPr>
          <p:nvPr>
            <p:ph type="title"/>
          </p:nvPr>
        </p:nvSpPr>
        <p:spPr>
          <a:xfrm>
            <a:off x="2037346" y="365126"/>
            <a:ext cx="6478003" cy="1325563"/>
          </a:xfrm>
        </p:spPr>
        <p:txBody>
          <a:bodyPr>
            <a:normAutofit fontScale="90000"/>
          </a:bodyPr>
          <a:lstStyle/>
          <a:p>
            <a:r>
              <a:rPr lang="en-US" sz="5600" dirty="0"/>
              <a:t>“You Are of More Value Than Many Sparrows”</a:t>
            </a:r>
          </a:p>
        </p:txBody>
      </p:sp>
      <p:sp>
        <p:nvSpPr>
          <p:cNvPr id="3" name="Content Placeholder 2">
            <a:extLst>
              <a:ext uri="{FF2B5EF4-FFF2-40B4-BE49-F238E27FC236}">
                <a16:creationId xmlns:a16="http://schemas.microsoft.com/office/drawing/2014/main" id="{F9ADC356-BC09-D34E-8799-E168A859DE96}"/>
              </a:ext>
            </a:extLst>
          </p:cNvPr>
          <p:cNvSpPr>
            <a:spLocks noGrp="1"/>
          </p:cNvSpPr>
          <p:nvPr>
            <p:ph idx="1"/>
          </p:nvPr>
        </p:nvSpPr>
        <p:spPr>
          <a:xfrm>
            <a:off x="2454442" y="2037347"/>
            <a:ext cx="6060908" cy="4453394"/>
          </a:xfrm>
        </p:spPr>
        <p:txBody>
          <a:bodyPr>
            <a:normAutofit/>
          </a:bodyPr>
          <a:lstStyle/>
          <a:p>
            <a:pPr marL="0" indent="0">
              <a:buNone/>
            </a:pPr>
            <a:r>
              <a:rPr lang="en-US" sz="5400" dirty="0"/>
              <a:t>3. Your Value </a:t>
            </a:r>
          </a:p>
          <a:p>
            <a:pPr marL="0" indent="0">
              <a:spcBef>
                <a:spcPts val="0"/>
              </a:spcBef>
              <a:spcAft>
                <a:spcPts val="800"/>
              </a:spcAft>
              <a:buNone/>
            </a:pPr>
            <a:r>
              <a:rPr lang="en-US" sz="4000" dirty="0"/>
              <a:t>(10:31; Luke 12:7b)</a:t>
            </a:r>
          </a:p>
          <a:p>
            <a:pPr marL="0" indent="0">
              <a:spcBef>
                <a:spcPts val="0"/>
              </a:spcBef>
              <a:spcAft>
                <a:spcPts val="800"/>
              </a:spcAft>
              <a:buNone/>
            </a:pPr>
            <a:r>
              <a:rPr lang="en-US" sz="3600" dirty="0"/>
              <a:t>In sin we devalue God’s things</a:t>
            </a:r>
          </a:p>
          <a:p>
            <a:pPr marL="0" indent="0">
              <a:spcBef>
                <a:spcPts val="0"/>
              </a:spcBef>
              <a:spcAft>
                <a:spcPts val="800"/>
              </a:spcAft>
              <a:buNone/>
            </a:pPr>
            <a:r>
              <a:rPr lang="en-US" sz="3600" dirty="0"/>
              <a:t>How valuable are we to Him?</a:t>
            </a:r>
          </a:p>
          <a:p>
            <a:pPr marL="0" indent="0">
              <a:spcBef>
                <a:spcPts val="0"/>
              </a:spcBef>
              <a:spcAft>
                <a:spcPts val="800"/>
              </a:spcAft>
              <a:buNone/>
            </a:pPr>
            <a:r>
              <a:rPr lang="en-US" sz="3600" dirty="0"/>
              <a:t>1 John 4:9-10</a:t>
            </a:r>
          </a:p>
          <a:p>
            <a:pPr marL="0" indent="0">
              <a:spcBef>
                <a:spcPts val="0"/>
              </a:spcBef>
              <a:spcAft>
                <a:spcPts val="800"/>
              </a:spcAft>
              <a:buNone/>
            </a:pPr>
            <a:r>
              <a:rPr lang="en-US" sz="3600" dirty="0"/>
              <a:t>Romans 5:6-11</a:t>
            </a:r>
          </a:p>
        </p:txBody>
      </p:sp>
    </p:spTree>
    <p:extLst>
      <p:ext uri="{BB962C8B-B14F-4D97-AF65-F5344CB8AC3E}">
        <p14:creationId xmlns:p14="http://schemas.microsoft.com/office/powerpoint/2010/main" val="36136309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1000"/>
                                        <p:tgtEl>
                                          <p:spTgt spid="3">
                                            <p:txEl>
                                              <p:pRg st="3" end="3"/>
                                            </p:txEl>
                                          </p:spTgt>
                                        </p:tgtEl>
                                      </p:cBhvr>
                                    </p:animEffect>
                                    <p:anim calcmode="lin" valueType="num">
                                      <p:cBhvr>
                                        <p:cTn id="1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fade">
                                      <p:cBhvr>
                                        <p:cTn id="28" dur="1000"/>
                                        <p:tgtEl>
                                          <p:spTgt spid="3">
                                            <p:txEl>
                                              <p:pRg st="5" end="5"/>
                                            </p:txEl>
                                          </p:spTgt>
                                        </p:tgtEl>
                                      </p:cBhvr>
                                    </p:animEffect>
                                    <p:anim calcmode="lin" valueType="num">
                                      <p:cBhvr>
                                        <p:cTn id="29"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F42992-63B2-AF45-A442-FA6201C4A14F}"/>
              </a:ext>
            </a:extLst>
          </p:cNvPr>
          <p:cNvSpPr>
            <a:spLocks noGrp="1"/>
          </p:cNvSpPr>
          <p:nvPr>
            <p:ph type="title"/>
          </p:nvPr>
        </p:nvSpPr>
        <p:spPr>
          <a:xfrm>
            <a:off x="2037346" y="365126"/>
            <a:ext cx="6478003" cy="1325563"/>
          </a:xfrm>
        </p:spPr>
        <p:txBody>
          <a:bodyPr>
            <a:normAutofit fontScale="90000"/>
          </a:bodyPr>
          <a:lstStyle/>
          <a:p>
            <a:r>
              <a:rPr lang="en-US" sz="5600" dirty="0"/>
              <a:t>“You Are of More Value Than Many Sparrows”</a:t>
            </a:r>
          </a:p>
        </p:txBody>
      </p:sp>
      <p:sp>
        <p:nvSpPr>
          <p:cNvPr id="3" name="Content Placeholder 2">
            <a:extLst>
              <a:ext uri="{FF2B5EF4-FFF2-40B4-BE49-F238E27FC236}">
                <a16:creationId xmlns:a16="http://schemas.microsoft.com/office/drawing/2014/main" id="{F9ADC356-BC09-D34E-8799-E168A859DE96}"/>
              </a:ext>
            </a:extLst>
          </p:cNvPr>
          <p:cNvSpPr>
            <a:spLocks noGrp="1"/>
          </p:cNvSpPr>
          <p:nvPr>
            <p:ph idx="1"/>
          </p:nvPr>
        </p:nvSpPr>
        <p:spPr>
          <a:xfrm>
            <a:off x="2229853" y="2037347"/>
            <a:ext cx="6464968" cy="4453394"/>
          </a:xfrm>
        </p:spPr>
        <p:txBody>
          <a:bodyPr>
            <a:normAutofit/>
          </a:bodyPr>
          <a:lstStyle/>
          <a:p>
            <a:pPr marL="0" indent="0">
              <a:buNone/>
            </a:pPr>
            <a:r>
              <a:rPr lang="en-US" sz="5400" dirty="0"/>
              <a:t>4. Courage to Confess</a:t>
            </a:r>
          </a:p>
          <a:p>
            <a:pPr marL="0" indent="0">
              <a:spcBef>
                <a:spcPts val="0"/>
              </a:spcBef>
              <a:spcAft>
                <a:spcPts val="800"/>
              </a:spcAft>
              <a:buNone/>
            </a:pPr>
            <a:r>
              <a:rPr lang="en-US" sz="4000" dirty="0"/>
              <a:t>(10:32-33; Luke 12:8-9)</a:t>
            </a:r>
          </a:p>
          <a:p>
            <a:pPr marL="0" indent="0">
              <a:spcBef>
                <a:spcPts val="0"/>
              </a:spcBef>
              <a:spcAft>
                <a:spcPts val="800"/>
              </a:spcAft>
              <a:buNone/>
            </a:pPr>
            <a:r>
              <a:rPr lang="en-US" sz="3600" dirty="0"/>
              <a:t>Confession &amp; denial</a:t>
            </a:r>
          </a:p>
          <a:p>
            <a:pPr marL="0" indent="0">
              <a:spcBef>
                <a:spcPts val="0"/>
              </a:spcBef>
              <a:spcAft>
                <a:spcPts val="800"/>
              </a:spcAft>
              <a:buNone/>
            </a:pPr>
            <a:r>
              <a:rPr lang="en-US" sz="3600" dirty="0"/>
              <a:t>How does this relate?</a:t>
            </a:r>
          </a:p>
          <a:p>
            <a:pPr marL="0" indent="0">
              <a:spcBef>
                <a:spcPts val="0"/>
              </a:spcBef>
              <a:spcAft>
                <a:spcPts val="800"/>
              </a:spcAft>
              <a:buNone/>
            </a:pPr>
            <a:r>
              <a:rPr lang="en-US" sz="3600" dirty="0"/>
              <a:t>Fear God, not man</a:t>
            </a:r>
          </a:p>
          <a:p>
            <a:pPr marL="0" indent="0">
              <a:spcBef>
                <a:spcPts val="0"/>
              </a:spcBef>
              <a:spcAft>
                <a:spcPts val="800"/>
              </a:spcAft>
              <a:buNone/>
            </a:pPr>
            <a:r>
              <a:rPr lang="en-US" sz="3600" dirty="0"/>
              <a:t>He values small things</a:t>
            </a:r>
          </a:p>
          <a:p>
            <a:pPr marL="0" indent="0">
              <a:spcBef>
                <a:spcPts val="0"/>
              </a:spcBef>
              <a:spcAft>
                <a:spcPts val="800"/>
              </a:spcAft>
              <a:buNone/>
            </a:pPr>
            <a:r>
              <a:rPr lang="en-US" sz="3600" dirty="0"/>
              <a:t>We are of more value</a:t>
            </a:r>
          </a:p>
        </p:txBody>
      </p:sp>
    </p:spTree>
    <p:extLst>
      <p:ext uri="{BB962C8B-B14F-4D97-AF65-F5344CB8AC3E}">
        <p14:creationId xmlns:p14="http://schemas.microsoft.com/office/powerpoint/2010/main" val="3933349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1000"/>
                                        <p:tgtEl>
                                          <p:spTgt spid="3">
                                            <p:txEl>
                                              <p:pRg st="3" end="3"/>
                                            </p:txEl>
                                          </p:spTgt>
                                        </p:tgtEl>
                                      </p:cBhvr>
                                    </p:animEffect>
                                    <p:anim calcmode="lin" valueType="num">
                                      <p:cBhvr>
                                        <p:cTn id="2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Effect transition="in" filter="fade">
                                      <p:cBhvr>
                                        <p:cTn id="33" dur="1000"/>
                                        <p:tgtEl>
                                          <p:spTgt spid="3">
                                            <p:txEl>
                                              <p:pRg st="4" end="4"/>
                                            </p:txEl>
                                          </p:spTgt>
                                        </p:tgtEl>
                                      </p:cBhvr>
                                    </p:animEffect>
                                    <p:anim calcmode="lin" valueType="num">
                                      <p:cBhvr>
                                        <p:cTn id="34"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grpId="0" nodeType="clickEffect">
                                  <p:stCondLst>
                                    <p:cond delay="0"/>
                                  </p:stCondLst>
                                  <p:childTnLst>
                                    <p:set>
                                      <p:cBhvr>
                                        <p:cTn id="39" dur="1" fill="hold">
                                          <p:stCondLst>
                                            <p:cond delay="0"/>
                                          </p:stCondLst>
                                        </p:cTn>
                                        <p:tgtEl>
                                          <p:spTgt spid="3">
                                            <p:txEl>
                                              <p:pRg st="5" end="5"/>
                                            </p:txEl>
                                          </p:spTgt>
                                        </p:tgtEl>
                                        <p:attrNameLst>
                                          <p:attrName>style.visibility</p:attrName>
                                        </p:attrNameLst>
                                      </p:cBhvr>
                                      <p:to>
                                        <p:strVal val="visible"/>
                                      </p:to>
                                    </p:set>
                                    <p:animEffect transition="in" filter="fade">
                                      <p:cBhvr>
                                        <p:cTn id="40" dur="1000"/>
                                        <p:tgtEl>
                                          <p:spTgt spid="3">
                                            <p:txEl>
                                              <p:pRg st="5" end="5"/>
                                            </p:txEl>
                                          </p:spTgt>
                                        </p:tgtEl>
                                      </p:cBhvr>
                                    </p:animEffect>
                                    <p:anim calcmode="lin" valueType="num">
                                      <p:cBhvr>
                                        <p:cTn id="41"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2"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grpId="0" nodeType="clickEffect">
                                  <p:stCondLst>
                                    <p:cond delay="0"/>
                                  </p:stCondLst>
                                  <p:childTnLst>
                                    <p:set>
                                      <p:cBhvr>
                                        <p:cTn id="46" dur="1" fill="hold">
                                          <p:stCondLst>
                                            <p:cond delay="0"/>
                                          </p:stCondLst>
                                        </p:cTn>
                                        <p:tgtEl>
                                          <p:spTgt spid="3">
                                            <p:txEl>
                                              <p:pRg st="6" end="6"/>
                                            </p:txEl>
                                          </p:spTgt>
                                        </p:tgtEl>
                                        <p:attrNameLst>
                                          <p:attrName>style.visibility</p:attrName>
                                        </p:attrNameLst>
                                      </p:cBhvr>
                                      <p:to>
                                        <p:strVal val="visible"/>
                                      </p:to>
                                    </p:set>
                                    <p:animEffect transition="in" filter="fade">
                                      <p:cBhvr>
                                        <p:cTn id="47" dur="1000"/>
                                        <p:tgtEl>
                                          <p:spTgt spid="3">
                                            <p:txEl>
                                              <p:pRg st="6" end="6"/>
                                            </p:txEl>
                                          </p:spTgt>
                                        </p:tgtEl>
                                      </p:cBhvr>
                                    </p:animEffect>
                                    <p:anim calcmode="lin" valueType="num">
                                      <p:cBhvr>
                                        <p:cTn id="48"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9"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F42992-63B2-AF45-A442-FA6201C4A14F}"/>
              </a:ext>
            </a:extLst>
          </p:cNvPr>
          <p:cNvSpPr>
            <a:spLocks noGrp="1"/>
          </p:cNvSpPr>
          <p:nvPr>
            <p:ph type="title"/>
          </p:nvPr>
        </p:nvSpPr>
        <p:spPr>
          <a:xfrm>
            <a:off x="2037346" y="365126"/>
            <a:ext cx="6478003" cy="1325563"/>
          </a:xfrm>
        </p:spPr>
        <p:txBody>
          <a:bodyPr>
            <a:normAutofit fontScale="90000"/>
          </a:bodyPr>
          <a:lstStyle/>
          <a:p>
            <a:r>
              <a:rPr lang="en-US" sz="5600" dirty="0"/>
              <a:t>“You Are of More Value Than Many Sparrows”</a:t>
            </a:r>
          </a:p>
        </p:txBody>
      </p:sp>
      <p:sp>
        <p:nvSpPr>
          <p:cNvPr id="3" name="Content Placeholder 2">
            <a:extLst>
              <a:ext uri="{FF2B5EF4-FFF2-40B4-BE49-F238E27FC236}">
                <a16:creationId xmlns:a16="http://schemas.microsoft.com/office/drawing/2014/main" id="{F9ADC356-BC09-D34E-8799-E168A859DE96}"/>
              </a:ext>
            </a:extLst>
          </p:cNvPr>
          <p:cNvSpPr>
            <a:spLocks noGrp="1"/>
          </p:cNvSpPr>
          <p:nvPr>
            <p:ph idx="1"/>
          </p:nvPr>
        </p:nvSpPr>
        <p:spPr>
          <a:xfrm>
            <a:off x="2229853" y="2037347"/>
            <a:ext cx="6464968" cy="4453394"/>
          </a:xfrm>
        </p:spPr>
        <p:txBody>
          <a:bodyPr>
            <a:normAutofit/>
          </a:bodyPr>
          <a:lstStyle/>
          <a:p>
            <a:pPr marL="0" indent="0">
              <a:buNone/>
            </a:pPr>
            <a:r>
              <a:rPr lang="en-US" sz="5400" dirty="0"/>
              <a:t>4. Courage to Confess</a:t>
            </a:r>
          </a:p>
          <a:p>
            <a:pPr marL="0" indent="0">
              <a:spcBef>
                <a:spcPts val="0"/>
              </a:spcBef>
              <a:spcAft>
                <a:spcPts val="800"/>
              </a:spcAft>
              <a:buNone/>
            </a:pPr>
            <a:r>
              <a:rPr lang="en-US" sz="4000" dirty="0"/>
              <a:t>(10:32-33; Luke 12:8-9)</a:t>
            </a:r>
          </a:p>
          <a:p>
            <a:pPr marL="0" indent="0">
              <a:spcBef>
                <a:spcPts val="0"/>
              </a:spcBef>
              <a:spcAft>
                <a:spcPts val="800"/>
              </a:spcAft>
              <a:buNone/>
            </a:pPr>
            <a:r>
              <a:rPr lang="en-US" sz="3600" dirty="0"/>
              <a:t>Understanding this should give us courage to confess</a:t>
            </a:r>
          </a:p>
          <a:p>
            <a:pPr marL="0" indent="0">
              <a:spcBef>
                <a:spcPts val="0"/>
              </a:spcBef>
              <a:spcAft>
                <a:spcPts val="800"/>
              </a:spcAft>
              <a:buNone/>
            </a:pPr>
            <a:r>
              <a:rPr lang="en-US" sz="3600" dirty="0"/>
              <a:t>Problem: John 12:42-43</a:t>
            </a:r>
          </a:p>
          <a:p>
            <a:pPr marL="0" indent="0">
              <a:spcBef>
                <a:spcPts val="0"/>
              </a:spcBef>
              <a:spcAft>
                <a:spcPts val="800"/>
              </a:spcAft>
              <a:buNone/>
            </a:pPr>
            <a:r>
              <a:rPr lang="en-US" sz="3600" dirty="0"/>
              <a:t>Necessary for salvation (Rom. </a:t>
            </a:r>
            <a:r>
              <a:rPr lang="en-US" sz="3600"/>
              <a:t>10:4-11; 1 John 4:15-16)</a:t>
            </a:r>
            <a:endParaRPr lang="en-US" sz="3600" dirty="0"/>
          </a:p>
        </p:txBody>
      </p:sp>
    </p:spTree>
    <p:extLst>
      <p:ext uri="{BB962C8B-B14F-4D97-AF65-F5344CB8AC3E}">
        <p14:creationId xmlns:p14="http://schemas.microsoft.com/office/powerpoint/2010/main" val="21604434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1000"/>
                                        <p:tgtEl>
                                          <p:spTgt spid="3">
                                            <p:txEl>
                                              <p:pRg st="3" end="3"/>
                                            </p:txEl>
                                          </p:spTgt>
                                        </p:tgtEl>
                                      </p:cBhvr>
                                    </p:animEffect>
                                    <p:anim calcmode="lin" valueType="num">
                                      <p:cBhvr>
                                        <p:cTn id="1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F42992-63B2-AF45-A442-FA6201C4A14F}"/>
              </a:ext>
            </a:extLst>
          </p:cNvPr>
          <p:cNvSpPr>
            <a:spLocks noGrp="1"/>
          </p:cNvSpPr>
          <p:nvPr>
            <p:ph type="title"/>
          </p:nvPr>
        </p:nvSpPr>
        <p:spPr>
          <a:xfrm>
            <a:off x="2037346" y="365126"/>
            <a:ext cx="6478003" cy="1325563"/>
          </a:xfrm>
        </p:spPr>
        <p:txBody>
          <a:bodyPr>
            <a:normAutofit/>
          </a:bodyPr>
          <a:lstStyle/>
          <a:p>
            <a:r>
              <a:rPr lang="en-US" sz="5600" dirty="0"/>
              <a:t>Matthew 10:28-33</a:t>
            </a:r>
          </a:p>
        </p:txBody>
      </p:sp>
      <p:sp>
        <p:nvSpPr>
          <p:cNvPr id="3" name="Content Placeholder 2">
            <a:extLst>
              <a:ext uri="{FF2B5EF4-FFF2-40B4-BE49-F238E27FC236}">
                <a16:creationId xmlns:a16="http://schemas.microsoft.com/office/drawing/2014/main" id="{F9ADC356-BC09-D34E-8799-E168A859DE96}"/>
              </a:ext>
            </a:extLst>
          </p:cNvPr>
          <p:cNvSpPr>
            <a:spLocks noGrp="1"/>
          </p:cNvSpPr>
          <p:nvPr>
            <p:ph idx="1"/>
          </p:nvPr>
        </p:nvSpPr>
        <p:spPr>
          <a:xfrm>
            <a:off x="2454442" y="1825625"/>
            <a:ext cx="6060908" cy="4665116"/>
          </a:xfrm>
        </p:spPr>
        <p:txBody>
          <a:bodyPr>
            <a:normAutofit/>
          </a:bodyPr>
          <a:lstStyle/>
          <a:p>
            <a:pPr marL="0" indent="0">
              <a:buNone/>
            </a:pPr>
            <a:r>
              <a:rPr lang="en-US" sz="3600" dirty="0"/>
              <a:t>“. . . But the very hairs of your head are all numbered. Do not fear therefore; you are of more value than many sparrows. Therefore whoever confesses Me before men, him I will also confess before My Father who is in heaven. . .”</a:t>
            </a:r>
          </a:p>
        </p:txBody>
      </p:sp>
    </p:spTree>
    <p:extLst>
      <p:ext uri="{BB962C8B-B14F-4D97-AF65-F5344CB8AC3E}">
        <p14:creationId xmlns:p14="http://schemas.microsoft.com/office/powerpoint/2010/main" val="20239014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F42992-63B2-AF45-A442-FA6201C4A14F}"/>
              </a:ext>
            </a:extLst>
          </p:cNvPr>
          <p:cNvSpPr>
            <a:spLocks noGrp="1"/>
          </p:cNvSpPr>
          <p:nvPr>
            <p:ph type="title"/>
          </p:nvPr>
        </p:nvSpPr>
        <p:spPr>
          <a:xfrm>
            <a:off x="2037346" y="365126"/>
            <a:ext cx="6478003" cy="1325563"/>
          </a:xfrm>
        </p:spPr>
        <p:txBody>
          <a:bodyPr>
            <a:normAutofit/>
          </a:bodyPr>
          <a:lstStyle/>
          <a:p>
            <a:r>
              <a:rPr lang="en-US" sz="5600" dirty="0"/>
              <a:t>Matthew 10:28-33</a:t>
            </a:r>
          </a:p>
        </p:txBody>
      </p:sp>
      <p:sp>
        <p:nvSpPr>
          <p:cNvPr id="3" name="Content Placeholder 2">
            <a:extLst>
              <a:ext uri="{FF2B5EF4-FFF2-40B4-BE49-F238E27FC236}">
                <a16:creationId xmlns:a16="http://schemas.microsoft.com/office/drawing/2014/main" id="{F9ADC356-BC09-D34E-8799-E168A859DE96}"/>
              </a:ext>
            </a:extLst>
          </p:cNvPr>
          <p:cNvSpPr>
            <a:spLocks noGrp="1"/>
          </p:cNvSpPr>
          <p:nvPr>
            <p:ph idx="1"/>
          </p:nvPr>
        </p:nvSpPr>
        <p:spPr>
          <a:xfrm>
            <a:off x="2454442" y="1825625"/>
            <a:ext cx="6060908" cy="4665116"/>
          </a:xfrm>
        </p:spPr>
        <p:txBody>
          <a:bodyPr>
            <a:normAutofit/>
          </a:bodyPr>
          <a:lstStyle/>
          <a:p>
            <a:pPr marL="0" indent="0">
              <a:buNone/>
            </a:pPr>
            <a:r>
              <a:rPr lang="en-US" sz="3600" dirty="0"/>
              <a:t>“. . . But whoever denies Me before men, him I will also deny before My Father who is in heaven. . .” (NKJV).</a:t>
            </a:r>
          </a:p>
        </p:txBody>
      </p:sp>
    </p:spTree>
    <p:extLst>
      <p:ext uri="{BB962C8B-B14F-4D97-AF65-F5344CB8AC3E}">
        <p14:creationId xmlns:p14="http://schemas.microsoft.com/office/powerpoint/2010/main" val="24729493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F42992-63B2-AF45-A442-FA6201C4A14F}"/>
              </a:ext>
            </a:extLst>
          </p:cNvPr>
          <p:cNvSpPr>
            <a:spLocks noGrp="1"/>
          </p:cNvSpPr>
          <p:nvPr>
            <p:ph type="title"/>
          </p:nvPr>
        </p:nvSpPr>
        <p:spPr>
          <a:xfrm>
            <a:off x="2037346" y="365126"/>
            <a:ext cx="6478003" cy="1325563"/>
          </a:xfrm>
        </p:spPr>
        <p:txBody>
          <a:bodyPr>
            <a:normAutofit/>
          </a:bodyPr>
          <a:lstStyle/>
          <a:p>
            <a:r>
              <a:rPr lang="en-US" sz="5600" dirty="0"/>
              <a:t>Matthew 10:28-33</a:t>
            </a:r>
          </a:p>
        </p:txBody>
      </p:sp>
      <p:sp>
        <p:nvSpPr>
          <p:cNvPr id="3" name="Content Placeholder 2">
            <a:extLst>
              <a:ext uri="{FF2B5EF4-FFF2-40B4-BE49-F238E27FC236}">
                <a16:creationId xmlns:a16="http://schemas.microsoft.com/office/drawing/2014/main" id="{F9ADC356-BC09-D34E-8799-E168A859DE96}"/>
              </a:ext>
            </a:extLst>
          </p:cNvPr>
          <p:cNvSpPr>
            <a:spLocks noGrp="1"/>
          </p:cNvSpPr>
          <p:nvPr>
            <p:ph idx="1"/>
          </p:nvPr>
        </p:nvSpPr>
        <p:spPr>
          <a:xfrm>
            <a:off x="2454442" y="1825625"/>
            <a:ext cx="6060908" cy="4665116"/>
          </a:xfrm>
        </p:spPr>
        <p:txBody>
          <a:bodyPr>
            <a:normAutofit/>
          </a:bodyPr>
          <a:lstStyle/>
          <a:p>
            <a:pPr marL="0" indent="0">
              <a:buNone/>
            </a:pPr>
            <a:r>
              <a:rPr lang="en-US" sz="3400" dirty="0"/>
              <a:t>Context: Sending Twelve (10:5)</a:t>
            </a:r>
          </a:p>
          <a:p>
            <a:pPr marL="0" indent="0">
              <a:buNone/>
            </a:pPr>
            <a:r>
              <a:rPr lang="en-US" sz="3400" dirty="0"/>
              <a:t>Things exclusive to them: </a:t>
            </a:r>
          </a:p>
          <a:p>
            <a:r>
              <a:rPr lang="en-US" sz="3400" dirty="0"/>
              <a:t>Where/whom to go (10:5-6)</a:t>
            </a:r>
          </a:p>
          <a:p>
            <a:r>
              <a:rPr lang="en-US" sz="3400" dirty="0"/>
              <a:t>What to do—miracles (10:8)</a:t>
            </a:r>
          </a:p>
          <a:p>
            <a:r>
              <a:rPr lang="en-US" sz="3400" dirty="0"/>
              <a:t>What to take (10:9-10)</a:t>
            </a:r>
          </a:p>
          <a:p>
            <a:r>
              <a:rPr lang="en-US" sz="3400" dirty="0"/>
              <a:t>What to say—inspiration of Holy Spirit (10:19-20)</a:t>
            </a:r>
          </a:p>
          <a:p>
            <a:pPr marL="0" indent="0">
              <a:buNone/>
            </a:pPr>
            <a:r>
              <a:rPr lang="en-US" sz="3400" dirty="0"/>
              <a:t>Any general application?  </a:t>
            </a:r>
          </a:p>
        </p:txBody>
      </p:sp>
    </p:spTree>
    <p:extLst>
      <p:ext uri="{BB962C8B-B14F-4D97-AF65-F5344CB8AC3E}">
        <p14:creationId xmlns:p14="http://schemas.microsoft.com/office/powerpoint/2010/main" val="32065519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55"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p:cTn id="49" dur="1000" fill="hold"/>
                                        <p:tgtEl>
                                          <p:spTgt spid="3">
                                            <p:txEl>
                                              <p:pRg st="6" end="6"/>
                                            </p:txEl>
                                          </p:spTgt>
                                        </p:tgtEl>
                                        <p:attrNameLst>
                                          <p:attrName>ppt_w</p:attrName>
                                        </p:attrNameLst>
                                      </p:cBhvr>
                                      <p:tavLst>
                                        <p:tav tm="0">
                                          <p:val>
                                            <p:strVal val="#ppt_w*0.70"/>
                                          </p:val>
                                        </p:tav>
                                        <p:tav tm="100000">
                                          <p:val>
                                            <p:strVal val="#ppt_w"/>
                                          </p:val>
                                        </p:tav>
                                      </p:tavLst>
                                    </p:anim>
                                    <p:anim calcmode="lin" valueType="num">
                                      <p:cBhvr>
                                        <p:cTn id="50" dur="1000" fill="hold"/>
                                        <p:tgtEl>
                                          <p:spTgt spid="3">
                                            <p:txEl>
                                              <p:pRg st="6" end="6"/>
                                            </p:txEl>
                                          </p:spTgt>
                                        </p:tgtEl>
                                        <p:attrNameLst>
                                          <p:attrName>ppt_h</p:attrName>
                                        </p:attrNameLst>
                                      </p:cBhvr>
                                      <p:tavLst>
                                        <p:tav tm="0">
                                          <p:val>
                                            <p:strVal val="#ppt_h"/>
                                          </p:val>
                                        </p:tav>
                                        <p:tav tm="100000">
                                          <p:val>
                                            <p:strVal val="#ppt_h"/>
                                          </p:val>
                                        </p:tav>
                                      </p:tavLst>
                                    </p:anim>
                                    <p:animEffect transition="in" filter="fade">
                                      <p:cBhvr>
                                        <p:cTn id="51"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F42992-63B2-AF45-A442-FA6201C4A14F}"/>
              </a:ext>
            </a:extLst>
          </p:cNvPr>
          <p:cNvSpPr>
            <a:spLocks noGrp="1"/>
          </p:cNvSpPr>
          <p:nvPr>
            <p:ph type="title"/>
          </p:nvPr>
        </p:nvSpPr>
        <p:spPr>
          <a:xfrm>
            <a:off x="2037346" y="365126"/>
            <a:ext cx="6478003" cy="1325563"/>
          </a:xfrm>
        </p:spPr>
        <p:txBody>
          <a:bodyPr>
            <a:normAutofit/>
          </a:bodyPr>
          <a:lstStyle/>
          <a:p>
            <a:r>
              <a:rPr lang="en-US" sz="5600" dirty="0"/>
              <a:t>Matthew 10:28-33</a:t>
            </a:r>
          </a:p>
        </p:txBody>
      </p:sp>
      <p:sp>
        <p:nvSpPr>
          <p:cNvPr id="3" name="Content Placeholder 2">
            <a:extLst>
              <a:ext uri="{FF2B5EF4-FFF2-40B4-BE49-F238E27FC236}">
                <a16:creationId xmlns:a16="http://schemas.microsoft.com/office/drawing/2014/main" id="{F9ADC356-BC09-D34E-8799-E168A859DE96}"/>
              </a:ext>
            </a:extLst>
          </p:cNvPr>
          <p:cNvSpPr>
            <a:spLocks noGrp="1"/>
          </p:cNvSpPr>
          <p:nvPr>
            <p:ph idx="1"/>
          </p:nvPr>
        </p:nvSpPr>
        <p:spPr>
          <a:xfrm>
            <a:off x="2454442" y="1825625"/>
            <a:ext cx="6060908" cy="4665116"/>
          </a:xfrm>
        </p:spPr>
        <p:txBody>
          <a:bodyPr>
            <a:normAutofit/>
          </a:bodyPr>
          <a:lstStyle/>
          <a:p>
            <a:pPr marL="0" indent="0">
              <a:buNone/>
            </a:pPr>
            <a:r>
              <a:rPr lang="en-US" sz="3400" dirty="0"/>
              <a:t>Different Context: Luke 12:1—Not just the Twelve</a:t>
            </a:r>
          </a:p>
          <a:p>
            <a:pPr marL="0" indent="0">
              <a:buNone/>
            </a:pPr>
            <a:r>
              <a:rPr lang="en-US" sz="3400" dirty="0"/>
              <a:t>Similar wording: </a:t>
            </a:r>
            <a:r>
              <a:rPr lang="en-US" sz="3400"/>
              <a:t>Luke 12:4-10</a:t>
            </a:r>
            <a:endParaRPr lang="en-US" sz="3400" dirty="0"/>
          </a:p>
          <a:p>
            <a:pPr marL="0" indent="0">
              <a:buNone/>
            </a:pPr>
            <a:r>
              <a:rPr lang="en-US" sz="3400" dirty="0"/>
              <a:t>These teachings apply to believers generally.</a:t>
            </a:r>
          </a:p>
          <a:p>
            <a:pPr marL="0" indent="0">
              <a:buNone/>
            </a:pPr>
            <a:r>
              <a:rPr lang="en-US" sz="3400" dirty="0"/>
              <a:t>What do they teach?</a:t>
            </a:r>
          </a:p>
          <a:p>
            <a:pPr marL="0" indent="0">
              <a:buNone/>
            </a:pPr>
            <a:r>
              <a:rPr lang="en-US" sz="3400" dirty="0"/>
              <a:t>How should they affect us?</a:t>
            </a:r>
          </a:p>
          <a:p>
            <a:pPr marL="0" indent="0">
              <a:buNone/>
            </a:pPr>
            <a:r>
              <a:rPr lang="en-US" sz="3400" dirty="0"/>
              <a:t>What comfort can they provide? </a:t>
            </a:r>
          </a:p>
        </p:txBody>
      </p:sp>
    </p:spTree>
    <p:extLst>
      <p:ext uri="{BB962C8B-B14F-4D97-AF65-F5344CB8AC3E}">
        <p14:creationId xmlns:p14="http://schemas.microsoft.com/office/powerpoint/2010/main" val="536558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3"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200"/>
                                        <p:tgtEl>
                                          <p:spTgt spid="3">
                                            <p:txEl>
                                              <p:pRg st="3" end="3"/>
                                            </p:txEl>
                                          </p:spTgt>
                                        </p:tgtEl>
                                      </p:cBhvr>
                                    </p:animEffect>
                                    <p:anim calcmode="lin" valueType="num">
                                      <p:cBhvr>
                                        <p:cTn id="29" dur="8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800" fill="hold"/>
                                        <p:tgtEl>
                                          <p:spTgt spid="3">
                                            <p:txEl>
                                              <p:pRg st="3" end="3"/>
                                            </p:txEl>
                                          </p:spTgt>
                                        </p:tgtEl>
                                        <p:attrNameLst>
                                          <p:attrName>ppt_y</p:attrName>
                                        </p:attrNameLst>
                                      </p:cBhvr>
                                      <p:tavLst>
                                        <p:tav tm="0">
                                          <p:val>
                                            <p:strVal val="#ppt_y+0.31"/>
                                          </p:val>
                                        </p:tav>
                                        <p:tav tm="100000">
                                          <p:val>
                                            <p:strVal val="#ppt_y+0.31"/>
                                          </p:val>
                                        </p:tav>
                                      </p:tavLst>
                                    </p:anim>
                                    <p:anim calcmode="lin" valueType="num">
                                      <p:cBhvr>
                                        <p:cTn id="31" dur="1200" decel="50000" fill="hold">
                                          <p:stCondLst>
                                            <p:cond delay="800"/>
                                          </p:stCondLst>
                                        </p:cTn>
                                        <p:tgtEl>
                                          <p:spTgt spid="3">
                                            <p:txEl>
                                              <p:pRg st="3" end="3"/>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32" dur="1200" decel="50000" fill="hold">
                                          <p:stCondLst>
                                            <p:cond delay="800"/>
                                          </p:stCondLst>
                                        </p:cTn>
                                        <p:tgtEl>
                                          <p:spTgt spid="3">
                                            <p:txEl>
                                              <p:pRg st="3" end="3"/>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43" presetClass="entr" presetSubtype="0"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fade">
                                      <p:cBhvr>
                                        <p:cTn id="37" dur="200"/>
                                        <p:tgtEl>
                                          <p:spTgt spid="3">
                                            <p:txEl>
                                              <p:pRg st="4" end="4"/>
                                            </p:txEl>
                                          </p:spTgt>
                                        </p:tgtEl>
                                      </p:cBhvr>
                                    </p:animEffect>
                                    <p:anim calcmode="lin" valueType="num">
                                      <p:cBhvr>
                                        <p:cTn id="38" dur="8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9" dur="800" fill="hold"/>
                                        <p:tgtEl>
                                          <p:spTgt spid="3">
                                            <p:txEl>
                                              <p:pRg st="4" end="4"/>
                                            </p:txEl>
                                          </p:spTgt>
                                        </p:tgtEl>
                                        <p:attrNameLst>
                                          <p:attrName>ppt_y</p:attrName>
                                        </p:attrNameLst>
                                      </p:cBhvr>
                                      <p:tavLst>
                                        <p:tav tm="0">
                                          <p:val>
                                            <p:strVal val="#ppt_y+0.31"/>
                                          </p:val>
                                        </p:tav>
                                        <p:tav tm="100000">
                                          <p:val>
                                            <p:strVal val="#ppt_y+0.31"/>
                                          </p:val>
                                        </p:tav>
                                      </p:tavLst>
                                    </p:anim>
                                    <p:anim calcmode="lin" valueType="num">
                                      <p:cBhvr>
                                        <p:cTn id="40" dur="1200" decel="50000" fill="hold">
                                          <p:stCondLst>
                                            <p:cond delay="800"/>
                                          </p:stCondLst>
                                        </p:cTn>
                                        <p:tgtEl>
                                          <p:spTgt spid="3">
                                            <p:txEl>
                                              <p:pRg st="4" end="4"/>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41" dur="1200" decel="50000" fill="hold">
                                          <p:stCondLst>
                                            <p:cond delay="800"/>
                                          </p:stCondLst>
                                        </p:cTn>
                                        <p:tgtEl>
                                          <p:spTgt spid="3">
                                            <p:txEl>
                                              <p:pRg st="4" end="4"/>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43" presetClass="entr" presetSubtype="0" fill="hold" grpId="0" nodeType="clickEffect">
                                  <p:stCondLst>
                                    <p:cond delay="0"/>
                                  </p:stCondLst>
                                  <p:childTnLst>
                                    <p:set>
                                      <p:cBhvr>
                                        <p:cTn id="45" dur="1" fill="hold">
                                          <p:stCondLst>
                                            <p:cond delay="0"/>
                                          </p:stCondLst>
                                        </p:cTn>
                                        <p:tgtEl>
                                          <p:spTgt spid="3">
                                            <p:txEl>
                                              <p:pRg st="5" end="5"/>
                                            </p:txEl>
                                          </p:spTgt>
                                        </p:tgtEl>
                                        <p:attrNameLst>
                                          <p:attrName>style.visibility</p:attrName>
                                        </p:attrNameLst>
                                      </p:cBhvr>
                                      <p:to>
                                        <p:strVal val="visible"/>
                                      </p:to>
                                    </p:set>
                                    <p:animEffect transition="in" filter="fade">
                                      <p:cBhvr>
                                        <p:cTn id="46" dur="200"/>
                                        <p:tgtEl>
                                          <p:spTgt spid="3">
                                            <p:txEl>
                                              <p:pRg st="5" end="5"/>
                                            </p:txEl>
                                          </p:spTgt>
                                        </p:tgtEl>
                                      </p:cBhvr>
                                    </p:animEffect>
                                    <p:anim calcmode="lin" valueType="num">
                                      <p:cBhvr>
                                        <p:cTn id="47" dur="8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8" dur="800" fill="hold"/>
                                        <p:tgtEl>
                                          <p:spTgt spid="3">
                                            <p:txEl>
                                              <p:pRg st="5" end="5"/>
                                            </p:txEl>
                                          </p:spTgt>
                                        </p:tgtEl>
                                        <p:attrNameLst>
                                          <p:attrName>ppt_y</p:attrName>
                                        </p:attrNameLst>
                                      </p:cBhvr>
                                      <p:tavLst>
                                        <p:tav tm="0">
                                          <p:val>
                                            <p:strVal val="#ppt_y+0.31"/>
                                          </p:val>
                                        </p:tav>
                                        <p:tav tm="100000">
                                          <p:val>
                                            <p:strVal val="#ppt_y+0.31"/>
                                          </p:val>
                                        </p:tav>
                                      </p:tavLst>
                                    </p:anim>
                                    <p:anim calcmode="lin" valueType="num">
                                      <p:cBhvr>
                                        <p:cTn id="49" dur="1200" decel="50000" fill="hold">
                                          <p:stCondLst>
                                            <p:cond delay="800"/>
                                          </p:stCondLst>
                                        </p:cTn>
                                        <p:tgtEl>
                                          <p:spTgt spid="3">
                                            <p:txEl>
                                              <p:pRg st="5" end="5"/>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50" dur="1200" decel="50000" fill="hold">
                                          <p:stCondLst>
                                            <p:cond delay="800"/>
                                          </p:stCondLst>
                                        </p:cTn>
                                        <p:tgtEl>
                                          <p:spTgt spid="3">
                                            <p:txEl>
                                              <p:pRg st="5" end="5"/>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F42992-63B2-AF45-A442-FA6201C4A14F}"/>
              </a:ext>
            </a:extLst>
          </p:cNvPr>
          <p:cNvSpPr>
            <a:spLocks noGrp="1"/>
          </p:cNvSpPr>
          <p:nvPr>
            <p:ph type="title"/>
          </p:nvPr>
        </p:nvSpPr>
        <p:spPr>
          <a:xfrm>
            <a:off x="2037346" y="365126"/>
            <a:ext cx="6478003" cy="1325563"/>
          </a:xfrm>
        </p:spPr>
        <p:txBody>
          <a:bodyPr>
            <a:normAutofit fontScale="90000"/>
          </a:bodyPr>
          <a:lstStyle/>
          <a:p>
            <a:r>
              <a:rPr lang="en-US" sz="5600" dirty="0"/>
              <a:t>“You Are of More Value Than Many Sparrows”</a:t>
            </a:r>
          </a:p>
        </p:txBody>
      </p:sp>
      <p:sp>
        <p:nvSpPr>
          <p:cNvPr id="3" name="Content Placeholder 2">
            <a:extLst>
              <a:ext uri="{FF2B5EF4-FFF2-40B4-BE49-F238E27FC236}">
                <a16:creationId xmlns:a16="http://schemas.microsoft.com/office/drawing/2014/main" id="{F9ADC356-BC09-D34E-8799-E168A859DE96}"/>
              </a:ext>
            </a:extLst>
          </p:cNvPr>
          <p:cNvSpPr>
            <a:spLocks noGrp="1"/>
          </p:cNvSpPr>
          <p:nvPr>
            <p:ph idx="1"/>
          </p:nvPr>
        </p:nvSpPr>
        <p:spPr>
          <a:xfrm>
            <a:off x="2454442" y="2037347"/>
            <a:ext cx="6060908" cy="4453394"/>
          </a:xfrm>
        </p:spPr>
        <p:txBody>
          <a:bodyPr>
            <a:normAutofit/>
          </a:bodyPr>
          <a:lstStyle/>
          <a:p>
            <a:pPr marL="0" indent="0">
              <a:buNone/>
            </a:pPr>
            <a:r>
              <a:rPr lang="en-US" sz="5400" dirty="0"/>
              <a:t>1. Whom to Fear </a:t>
            </a:r>
          </a:p>
          <a:p>
            <a:pPr marL="0" indent="0">
              <a:spcBef>
                <a:spcPts val="0"/>
              </a:spcBef>
              <a:spcAft>
                <a:spcPts val="800"/>
              </a:spcAft>
              <a:buNone/>
            </a:pPr>
            <a:r>
              <a:rPr lang="en-US" sz="4000" dirty="0"/>
              <a:t>(10:28; Luke 12:4-5)</a:t>
            </a:r>
          </a:p>
          <a:p>
            <a:pPr marL="0" indent="0">
              <a:spcBef>
                <a:spcPts val="0"/>
              </a:spcBef>
              <a:spcAft>
                <a:spcPts val="800"/>
              </a:spcAft>
              <a:buNone/>
            </a:pPr>
            <a:r>
              <a:rPr lang="en-US" sz="3600" dirty="0"/>
              <a:t>Faith &gt; rejection &amp; persecution</a:t>
            </a:r>
          </a:p>
          <a:p>
            <a:pPr marL="0" indent="0">
              <a:spcBef>
                <a:spcPts val="0"/>
              </a:spcBef>
              <a:spcAft>
                <a:spcPts val="800"/>
              </a:spcAft>
              <a:buNone/>
            </a:pPr>
            <a:r>
              <a:rPr lang="en-US" sz="3600" dirty="0"/>
              <a:t>Fear man?</a:t>
            </a:r>
          </a:p>
          <a:p>
            <a:pPr marL="0" indent="0">
              <a:spcBef>
                <a:spcPts val="0"/>
              </a:spcBef>
              <a:spcAft>
                <a:spcPts val="800"/>
              </a:spcAft>
              <a:buNone/>
            </a:pPr>
            <a:r>
              <a:rPr lang="en-US" sz="3600" dirty="0"/>
              <a:t>“kill the body”</a:t>
            </a:r>
          </a:p>
          <a:p>
            <a:pPr marL="0" indent="0">
              <a:spcBef>
                <a:spcPts val="0"/>
              </a:spcBef>
              <a:spcAft>
                <a:spcPts val="800"/>
              </a:spcAft>
              <a:buNone/>
            </a:pPr>
            <a:r>
              <a:rPr lang="en-US" sz="3600" dirty="0"/>
              <a:t>No more they can do</a:t>
            </a:r>
          </a:p>
          <a:p>
            <a:pPr marL="0" indent="0">
              <a:spcBef>
                <a:spcPts val="0"/>
              </a:spcBef>
              <a:spcAft>
                <a:spcPts val="800"/>
              </a:spcAft>
              <a:buNone/>
            </a:pPr>
            <a:r>
              <a:rPr lang="en-US" sz="3600" dirty="0"/>
              <a:t>“Fear Him” = God</a:t>
            </a:r>
          </a:p>
        </p:txBody>
      </p:sp>
    </p:spTree>
    <p:extLst>
      <p:ext uri="{BB962C8B-B14F-4D97-AF65-F5344CB8AC3E}">
        <p14:creationId xmlns:p14="http://schemas.microsoft.com/office/powerpoint/2010/main" val="36370344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fade">
                                      <p:cBhvr>
                                        <p:cTn id="26" dur="1000"/>
                                        <p:tgtEl>
                                          <p:spTgt spid="3">
                                            <p:txEl>
                                              <p:pRg st="2" end="2"/>
                                            </p:txEl>
                                          </p:spTgt>
                                        </p:tgtEl>
                                      </p:cBhvr>
                                    </p:animEffect>
                                    <p:anim calcmode="lin" valueType="num">
                                      <p:cBhvr>
                                        <p:cTn id="2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Effect transition="in" filter="fade">
                                      <p:cBhvr>
                                        <p:cTn id="33" dur="1000"/>
                                        <p:tgtEl>
                                          <p:spTgt spid="3">
                                            <p:txEl>
                                              <p:pRg st="3" end="3"/>
                                            </p:txEl>
                                          </p:spTgt>
                                        </p:tgtEl>
                                      </p:cBhvr>
                                    </p:animEffect>
                                    <p:anim calcmode="lin" valueType="num">
                                      <p:cBhvr>
                                        <p:cTn id="34"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fade">
                                      <p:cBhvr>
                                        <p:cTn id="40" dur="1000"/>
                                        <p:tgtEl>
                                          <p:spTgt spid="3">
                                            <p:txEl>
                                              <p:pRg st="4" end="4"/>
                                            </p:txEl>
                                          </p:spTgt>
                                        </p:tgtEl>
                                      </p:cBhvr>
                                    </p:animEffect>
                                    <p:anim calcmode="lin" valueType="num">
                                      <p:cBhvr>
                                        <p:cTn id="41"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2"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grpId="0" nodeType="clickEffect">
                                  <p:stCondLst>
                                    <p:cond delay="0"/>
                                  </p:stCondLst>
                                  <p:childTnLst>
                                    <p:set>
                                      <p:cBhvr>
                                        <p:cTn id="46" dur="1" fill="hold">
                                          <p:stCondLst>
                                            <p:cond delay="0"/>
                                          </p:stCondLst>
                                        </p:cTn>
                                        <p:tgtEl>
                                          <p:spTgt spid="3">
                                            <p:txEl>
                                              <p:pRg st="5" end="5"/>
                                            </p:txEl>
                                          </p:spTgt>
                                        </p:tgtEl>
                                        <p:attrNameLst>
                                          <p:attrName>style.visibility</p:attrName>
                                        </p:attrNameLst>
                                      </p:cBhvr>
                                      <p:to>
                                        <p:strVal val="visible"/>
                                      </p:to>
                                    </p:set>
                                    <p:animEffect transition="in" filter="fade">
                                      <p:cBhvr>
                                        <p:cTn id="47" dur="1000"/>
                                        <p:tgtEl>
                                          <p:spTgt spid="3">
                                            <p:txEl>
                                              <p:pRg st="5" end="5"/>
                                            </p:txEl>
                                          </p:spTgt>
                                        </p:tgtEl>
                                      </p:cBhvr>
                                    </p:animEffect>
                                    <p:anim calcmode="lin" valueType="num">
                                      <p:cBhvr>
                                        <p:cTn id="48"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9"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42" presetClass="entr" presetSubtype="0" fill="hold" grpId="0" nodeType="clickEffect">
                                  <p:stCondLst>
                                    <p:cond delay="0"/>
                                  </p:stCondLst>
                                  <p:childTnLst>
                                    <p:set>
                                      <p:cBhvr>
                                        <p:cTn id="53" dur="1" fill="hold">
                                          <p:stCondLst>
                                            <p:cond delay="0"/>
                                          </p:stCondLst>
                                        </p:cTn>
                                        <p:tgtEl>
                                          <p:spTgt spid="3">
                                            <p:txEl>
                                              <p:pRg st="6" end="6"/>
                                            </p:txEl>
                                          </p:spTgt>
                                        </p:tgtEl>
                                        <p:attrNameLst>
                                          <p:attrName>style.visibility</p:attrName>
                                        </p:attrNameLst>
                                      </p:cBhvr>
                                      <p:to>
                                        <p:strVal val="visible"/>
                                      </p:to>
                                    </p:set>
                                    <p:animEffect transition="in" filter="fade">
                                      <p:cBhvr>
                                        <p:cTn id="54" dur="1000"/>
                                        <p:tgtEl>
                                          <p:spTgt spid="3">
                                            <p:txEl>
                                              <p:pRg st="6" end="6"/>
                                            </p:txEl>
                                          </p:spTgt>
                                        </p:tgtEl>
                                      </p:cBhvr>
                                    </p:animEffect>
                                    <p:anim calcmode="lin" valueType="num">
                                      <p:cBhvr>
                                        <p:cTn id="55"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6"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F42992-63B2-AF45-A442-FA6201C4A14F}"/>
              </a:ext>
            </a:extLst>
          </p:cNvPr>
          <p:cNvSpPr>
            <a:spLocks noGrp="1"/>
          </p:cNvSpPr>
          <p:nvPr>
            <p:ph type="title"/>
          </p:nvPr>
        </p:nvSpPr>
        <p:spPr>
          <a:xfrm>
            <a:off x="2037346" y="365126"/>
            <a:ext cx="6478003" cy="1325563"/>
          </a:xfrm>
        </p:spPr>
        <p:txBody>
          <a:bodyPr>
            <a:normAutofit fontScale="90000"/>
          </a:bodyPr>
          <a:lstStyle/>
          <a:p>
            <a:r>
              <a:rPr lang="en-US" sz="5600" dirty="0"/>
              <a:t>“You Are of More Value Than Many Sparrows”</a:t>
            </a:r>
          </a:p>
        </p:txBody>
      </p:sp>
      <p:sp>
        <p:nvSpPr>
          <p:cNvPr id="3" name="Content Placeholder 2">
            <a:extLst>
              <a:ext uri="{FF2B5EF4-FFF2-40B4-BE49-F238E27FC236}">
                <a16:creationId xmlns:a16="http://schemas.microsoft.com/office/drawing/2014/main" id="{F9ADC356-BC09-D34E-8799-E168A859DE96}"/>
              </a:ext>
            </a:extLst>
          </p:cNvPr>
          <p:cNvSpPr>
            <a:spLocks noGrp="1"/>
          </p:cNvSpPr>
          <p:nvPr>
            <p:ph idx="1"/>
          </p:nvPr>
        </p:nvSpPr>
        <p:spPr>
          <a:xfrm>
            <a:off x="2454442" y="2037347"/>
            <a:ext cx="6060908" cy="4453394"/>
          </a:xfrm>
        </p:spPr>
        <p:txBody>
          <a:bodyPr>
            <a:normAutofit/>
          </a:bodyPr>
          <a:lstStyle/>
          <a:p>
            <a:pPr marL="0" indent="0">
              <a:buNone/>
            </a:pPr>
            <a:r>
              <a:rPr lang="en-US" sz="5400" dirty="0"/>
              <a:t>1. Whom to Fear </a:t>
            </a:r>
          </a:p>
          <a:p>
            <a:pPr marL="0" indent="0">
              <a:spcBef>
                <a:spcPts val="0"/>
              </a:spcBef>
              <a:spcAft>
                <a:spcPts val="800"/>
              </a:spcAft>
              <a:buNone/>
            </a:pPr>
            <a:r>
              <a:rPr lang="en-US" sz="4000" dirty="0"/>
              <a:t>(10:28; Luke 12:4-5)</a:t>
            </a:r>
          </a:p>
          <a:p>
            <a:pPr marL="0" indent="0">
              <a:spcBef>
                <a:spcPts val="0"/>
              </a:spcBef>
              <a:spcAft>
                <a:spcPts val="800"/>
              </a:spcAft>
              <a:buNone/>
            </a:pPr>
            <a:r>
              <a:rPr lang="en-US" sz="3600" dirty="0"/>
              <a:t>“Destroy” body &amp; soul in hell</a:t>
            </a:r>
          </a:p>
          <a:p>
            <a:pPr marL="0" indent="0">
              <a:spcBef>
                <a:spcPts val="0"/>
              </a:spcBef>
              <a:spcAft>
                <a:spcPts val="800"/>
              </a:spcAft>
              <a:buNone/>
            </a:pPr>
            <a:r>
              <a:rPr lang="en-US" sz="3600" dirty="0"/>
              <a:t>Annihilation?</a:t>
            </a:r>
          </a:p>
          <a:p>
            <a:pPr marL="0" indent="0">
              <a:spcBef>
                <a:spcPts val="0"/>
              </a:spcBef>
              <a:spcAft>
                <a:spcPts val="800"/>
              </a:spcAft>
              <a:buNone/>
            </a:pPr>
            <a:r>
              <a:rPr lang="en-US" sz="3600" dirty="0"/>
              <a:t>“After He has killed” = post mortem “cast into hell” </a:t>
            </a:r>
          </a:p>
          <a:p>
            <a:pPr marL="0" indent="0">
              <a:spcBef>
                <a:spcPts val="0"/>
              </a:spcBef>
              <a:spcAft>
                <a:spcPts val="800"/>
              </a:spcAft>
              <a:buNone/>
            </a:pPr>
            <a:r>
              <a:rPr lang="en-US" sz="3600" dirty="0"/>
              <a:t>Threat greater than man</a:t>
            </a:r>
          </a:p>
        </p:txBody>
      </p:sp>
    </p:spTree>
    <p:extLst>
      <p:ext uri="{BB962C8B-B14F-4D97-AF65-F5344CB8AC3E}">
        <p14:creationId xmlns:p14="http://schemas.microsoft.com/office/powerpoint/2010/main" val="23180286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1000"/>
                                        <p:tgtEl>
                                          <p:spTgt spid="3">
                                            <p:txEl>
                                              <p:pRg st="3" end="3"/>
                                            </p:txEl>
                                          </p:spTgt>
                                        </p:tgtEl>
                                      </p:cBhvr>
                                    </p:animEffect>
                                    <p:anim calcmode="lin" valueType="num">
                                      <p:cBhvr>
                                        <p:cTn id="1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fade">
                                      <p:cBhvr>
                                        <p:cTn id="28" dur="1000"/>
                                        <p:tgtEl>
                                          <p:spTgt spid="3">
                                            <p:txEl>
                                              <p:pRg st="5" end="5"/>
                                            </p:txEl>
                                          </p:spTgt>
                                        </p:tgtEl>
                                      </p:cBhvr>
                                    </p:animEffect>
                                    <p:anim calcmode="lin" valueType="num">
                                      <p:cBhvr>
                                        <p:cTn id="29"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F42992-63B2-AF45-A442-FA6201C4A14F}"/>
              </a:ext>
            </a:extLst>
          </p:cNvPr>
          <p:cNvSpPr>
            <a:spLocks noGrp="1"/>
          </p:cNvSpPr>
          <p:nvPr>
            <p:ph type="title"/>
          </p:nvPr>
        </p:nvSpPr>
        <p:spPr>
          <a:xfrm>
            <a:off x="2037346" y="365126"/>
            <a:ext cx="6478003" cy="1325563"/>
          </a:xfrm>
        </p:spPr>
        <p:txBody>
          <a:bodyPr>
            <a:normAutofit fontScale="90000"/>
          </a:bodyPr>
          <a:lstStyle/>
          <a:p>
            <a:r>
              <a:rPr lang="en-US" sz="5600" dirty="0"/>
              <a:t>“You Are of More Value Than Many Sparrows”</a:t>
            </a:r>
          </a:p>
        </p:txBody>
      </p:sp>
      <p:sp>
        <p:nvSpPr>
          <p:cNvPr id="3" name="Content Placeholder 2">
            <a:extLst>
              <a:ext uri="{FF2B5EF4-FFF2-40B4-BE49-F238E27FC236}">
                <a16:creationId xmlns:a16="http://schemas.microsoft.com/office/drawing/2014/main" id="{F9ADC356-BC09-D34E-8799-E168A859DE96}"/>
              </a:ext>
            </a:extLst>
          </p:cNvPr>
          <p:cNvSpPr>
            <a:spLocks noGrp="1"/>
          </p:cNvSpPr>
          <p:nvPr>
            <p:ph idx="1"/>
          </p:nvPr>
        </p:nvSpPr>
        <p:spPr>
          <a:xfrm>
            <a:off x="2454442" y="2037347"/>
            <a:ext cx="6060908" cy="4453394"/>
          </a:xfrm>
        </p:spPr>
        <p:txBody>
          <a:bodyPr>
            <a:normAutofit/>
          </a:bodyPr>
          <a:lstStyle/>
          <a:p>
            <a:pPr marL="0" indent="0">
              <a:buNone/>
            </a:pPr>
            <a:r>
              <a:rPr lang="en-US" sz="5400" dirty="0"/>
              <a:t>1. Whom to Fear </a:t>
            </a:r>
          </a:p>
          <a:p>
            <a:pPr marL="0" indent="0">
              <a:spcBef>
                <a:spcPts val="0"/>
              </a:spcBef>
              <a:spcAft>
                <a:spcPts val="600"/>
              </a:spcAft>
              <a:buNone/>
            </a:pPr>
            <a:r>
              <a:rPr lang="en-US" sz="4000" dirty="0"/>
              <a:t>(10:28; Luke 12:4-5)</a:t>
            </a:r>
          </a:p>
          <a:p>
            <a:pPr marL="0" indent="0">
              <a:spcBef>
                <a:spcPts val="0"/>
              </a:spcBef>
              <a:spcAft>
                <a:spcPts val="600"/>
              </a:spcAft>
              <a:buNone/>
            </a:pPr>
            <a:r>
              <a:rPr lang="en-US" sz="3600" dirty="0"/>
              <a:t>“Both body and soul”</a:t>
            </a:r>
          </a:p>
          <a:p>
            <a:pPr marL="0" indent="0">
              <a:spcBef>
                <a:spcPts val="0"/>
              </a:spcBef>
              <a:spcAft>
                <a:spcPts val="600"/>
              </a:spcAft>
              <a:buNone/>
            </a:pPr>
            <a:r>
              <a:rPr lang="en-US" sz="3600" dirty="0"/>
              <a:t>Like eternal life, eternal punishment involves a  resurrection body</a:t>
            </a:r>
          </a:p>
          <a:p>
            <a:pPr marL="0" indent="0">
              <a:spcBef>
                <a:spcPts val="0"/>
              </a:spcBef>
              <a:spcAft>
                <a:spcPts val="600"/>
              </a:spcAft>
              <a:buNone/>
            </a:pPr>
            <a:r>
              <a:rPr lang="en-US" sz="3600" dirty="0"/>
              <a:t>John 5:24-29</a:t>
            </a:r>
          </a:p>
        </p:txBody>
      </p:sp>
    </p:spTree>
    <p:extLst>
      <p:ext uri="{BB962C8B-B14F-4D97-AF65-F5344CB8AC3E}">
        <p14:creationId xmlns:p14="http://schemas.microsoft.com/office/powerpoint/2010/main" val="11049758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1000"/>
                                        <p:tgtEl>
                                          <p:spTgt spid="3">
                                            <p:txEl>
                                              <p:pRg st="3" end="3"/>
                                            </p:txEl>
                                          </p:spTgt>
                                        </p:tgtEl>
                                      </p:cBhvr>
                                    </p:animEffect>
                                    <p:anim calcmode="lin" valueType="num">
                                      <p:cBhvr>
                                        <p:cTn id="1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F42992-63B2-AF45-A442-FA6201C4A14F}"/>
              </a:ext>
            </a:extLst>
          </p:cNvPr>
          <p:cNvSpPr>
            <a:spLocks noGrp="1"/>
          </p:cNvSpPr>
          <p:nvPr>
            <p:ph type="title"/>
          </p:nvPr>
        </p:nvSpPr>
        <p:spPr>
          <a:xfrm>
            <a:off x="2037346" y="365126"/>
            <a:ext cx="6478003" cy="1325563"/>
          </a:xfrm>
        </p:spPr>
        <p:txBody>
          <a:bodyPr>
            <a:normAutofit fontScale="90000"/>
          </a:bodyPr>
          <a:lstStyle/>
          <a:p>
            <a:r>
              <a:rPr lang="en-US" sz="5600" dirty="0"/>
              <a:t>“You Are of More Value Than Many Sparrows”</a:t>
            </a:r>
          </a:p>
        </p:txBody>
      </p:sp>
      <p:sp>
        <p:nvSpPr>
          <p:cNvPr id="3" name="Content Placeholder 2">
            <a:extLst>
              <a:ext uri="{FF2B5EF4-FFF2-40B4-BE49-F238E27FC236}">
                <a16:creationId xmlns:a16="http://schemas.microsoft.com/office/drawing/2014/main" id="{F9ADC356-BC09-D34E-8799-E168A859DE96}"/>
              </a:ext>
            </a:extLst>
          </p:cNvPr>
          <p:cNvSpPr>
            <a:spLocks noGrp="1"/>
          </p:cNvSpPr>
          <p:nvPr>
            <p:ph idx="1"/>
          </p:nvPr>
        </p:nvSpPr>
        <p:spPr>
          <a:xfrm>
            <a:off x="2454442" y="2037347"/>
            <a:ext cx="6060908" cy="4453394"/>
          </a:xfrm>
        </p:spPr>
        <p:txBody>
          <a:bodyPr>
            <a:normAutofit/>
          </a:bodyPr>
          <a:lstStyle/>
          <a:p>
            <a:pPr marL="0" indent="0">
              <a:spcBef>
                <a:spcPts val="0"/>
              </a:spcBef>
              <a:spcAft>
                <a:spcPts val="800"/>
              </a:spcAft>
              <a:buNone/>
            </a:pPr>
            <a:r>
              <a:rPr lang="en-US" sz="5400" dirty="0"/>
              <a:t>2. Small Things </a:t>
            </a:r>
            <a:r>
              <a:rPr lang="en-US" sz="4000" dirty="0"/>
              <a:t>(10:29-30; Luke 12:6-7a)</a:t>
            </a:r>
          </a:p>
          <a:p>
            <a:pPr marL="0" indent="0">
              <a:spcBef>
                <a:spcPts val="0"/>
              </a:spcBef>
              <a:spcAft>
                <a:spcPts val="800"/>
              </a:spcAft>
              <a:buNone/>
            </a:pPr>
            <a:r>
              <a:rPr lang="en-US" sz="3600" dirty="0"/>
              <a:t>Sparrows, coins, &amp; hairs </a:t>
            </a:r>
          </a:p>
          <a:p>
            <a:pPr marL="0" indent="0">
              <a:spcBef>
                <a:spcPts val="0"/>
              </a:spcBef>
              <a:spcAft>
                <a:spcPts val="800"/>
              </a:spcAft>
              <a:buNone/>
            </a:pPr>
            <a:r>
              <a:rPr lang="en-US" sz="3600" dirty="0"/>
              <a:t>How does this relate?</a:t>
            </a:r>
          </a:p>
          <a:p>
            <a:pPr marL="0" indent="0">
              <a:spcBef>
                <a:spcPts val="0"/>
              </a:spcBef>
              <a:spcAft>
                <a:spcPts val="800"/>
              </a:spcAft>
              <a:buNone/>
            </a:pPr>
            <a:r>
              <a:rPr lang="en-US" sz="3600" dirty="0"/>
              <a:t>Just told to fear God</a:t>
            </a:r>
          </a:p>
          <a:p>
            <a:pPr marL="0" indent="0">
              <a:spcBef>
                <a:spcPts val="0"/>
              </a:spcBef>
              <a:spcAft>
                <a:spcPts val="800"/>
              </a:spcAft>
              <a:buNone/>
            </a:pPr>
            <a:r>
              <a:rPr lang="en-US" sz="3600" dirty="0"/>
              <a:t>How does God view these small things?</a:t>
            </a:r>
          </a:p>
        </p:txBody>
      </p:sp>
    </p:spTree>
    <p:extLst>
      <p:ext uri="{BB962C8B-B14F-4D97-AF65-F5344CB8AC3E}">
        <p14:creationId xmlns:p14="http://schemas.microsoft.com/office/powerpoint/2010/main" val="28345878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476</TotalTime>
  <Words>731</Words>
  <Application>Microsoft Macintosh PowerPoint</Application>
  <PresentationFormat>On-screen Show (4:3)</PresentationFormat>
  <Paragraphs>93</Paragraphs>
  <Slides>16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Calibri</vt:lpstr>
      <vt:lpstr>Office Theme</vt:lpstr>
      <vt:lpstr>Matthew 10:28-33</vt:lpstr>
      <vt:lpstr>Matthew 10:28-33</vt:lpstr>
      <vt:lpstr>Matthew 10:28-33</vt:lpstr>
      <vt:lpstr>Matthew 10:28-33</vt:lpstr>
      <vt:lpstr>Matthew 10:28-33</vt:lpstr>
      <vt:lpstr>“You Are of More Value Than Many Sparrows”</vt:lpstr>
      <vt:lpstr>“You Are of More Value Than Many Sparrows”</vt:lpstr>
      <vt:lpstr>“You Are of More Value Than Many Sparrows”</vt:lpstr>
      <vt:lpstr>“You Are of More Value Than Many Sparrows”</vt:lpstr>
      <vt:lpstr>“You Are of More Value Than Many Sparrows”</vt:lpstr>
      <vt:lpstr>“You Are of More Value Than Many Sparrows”</vt:lpstr>
      <vt:lpstr>“You Are of More Value Than Many Sparrows”</vt:lpstr>
      <vt:lpstr>“You Are of More Value Than Many Sparrows”</vt:lpstr>
      <vt:lpstr>“You Are of More Value Than Many Sparrows”</vt:lpstr>
      <vt:lpstr>“You Are of More Value Than Many Sparrows”</vt:lpstr>
      <vt:lpstr>“You Are of More Value Than Many Sparrows”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Kyle Pope</dc:creator>
  <cp:lastModifiedBy>Kyle Pope</cp:lastModifiedBy>
  <cp:revision>18</cp:revision>
  <dcterms:created xsi:type="dcterms:W3CDTF">2022-08-13T05:57:20Z</dcterms:created>
  <dcterms:modified xsi:type="dcterms:W3CDTF">2022-08-18T14:13:23Z</dcterms:modified>
</cp:coreProperties>
</file>