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8" r:id="rId8"/>
    <p:sldId id="269" r:id="rId9"/>
    <p:sldId id="263" r:id="rId10"/>
    <p:sldId id="270" r:id="rId11"/>
    <p:sldId id="271" r:id="rId12"/>
    <p:sldId id="272" r:id="rId13"/>
    <p:sldId id="264" r:id="rId14"/>
    <p:sldId id="273" r:id="rId15"/>
    <p:sldId id="265"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327088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343552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416936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6886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1207082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4608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789943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279867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362957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295241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77B25EF-7BCE-7E4E-9BE8-CEAA6BB8E9C8}" type="datetimeFigureOut">
              <a:rPr lang="en-US" smtClean="0"/>
              <a:pPr/>
              <a:t>8/18/22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E239A59-E7DE-7444-AB3A-6E3A03753E09}" type="slidenum">
              <a:rPr lang="en-US" smtClean="0"/>
              <a:pPr/>
              <a:t>‹#›</a:t>
            </a:fld>
            <a:endParaRPr lang="en-US"/>
          </a:p>
        </p:txBody>
      </p:sp>
    </p:spTree>
    <p:extLst>
      <p:ext uri="{BB962C8B-B14F-4D97-AF65-F5344CB8AC3E}">
        <p14:creationId xmlns:p14="http://schemas.microsoft.com/office/powerpoint/2010/main" val="83344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06767D-D17C-EE4E-ABAC-831EF5F49787}"/>
              </a:ext>
            </a:extLst>
          </p:cNvPr>
          <p:cNvPicPr>
            <a:picLocks noChangeAspect="1"/>
          </p:cNvPicPr>
          <p:nvPr userDrawn="1"/>
        </p:nvPicPr>
        <p:blipFill>
          <a:blip r:embed="rId13"/>
          <a:stretch>
            <a:fillRect/>
          </a:stretch>
        </p:blipFill>
        <p:spPr>
          <a:xfrm>
            <a:off x="1" y="0"/>
            <a:ext cx="551638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6651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3388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4400" b="1" kern="120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r" defTabSz="914400" rtl="0" eaLnBrk="1" latinLnBrk="0" hangingPunct="1">
        <a:lnSpc>
          <a:spcPct val="90000"/>
        </a:lnSpc>
        <a:spcBef>
          <a:spcPts val="1000"/>
        </a:spcBef>
        <a:buFont typeface="Arial" panose="020B0604020202020204" pitchFamily="34" charset="0"/>
        <a:buChar char="•"/>
        <a:defRPr sz="2800" b="1" kern="1200">
          <a:solidFill>
            <a:schemeClr val="accent1">
              <a:lumMod val="50000"/>
            </a:schemeClr>
          </a:solidFill>
          <a:latin typeface="Calibri" panose="020F0502020204030204" pitchFamily="34" charset="0"/>
          <a:ea typeface="+mn-ea"/>
          <a:cs typeface="Calibri" panose="020F0502020204030204" pitchFamily="34" charset="0"/>
        </a:defRPr>
      </a:lvl1pPr>
      <a:lvl2pPr marL="685800" indent="-228600" algn="r" defTabSz="914400" rtl="0" eaLnBrk="1" latinLnBrk="0" hangingPunct="1">
        <a:lnSpc>
          <a:spcPct val="90000"/>
        </a:lnSpc>
        <a:spcBef>
          <a:spcPts val="500"/>
        </a:spcBef>
        <a:buFont typeface="Arial" panose="020B0604020202020204" pitchFamily="34" charset="0"/>
        <a:buChar char="•"/>
        <a:defRPr sz="2400" b="1" kern="1200">
          <a:solidFill>
            <a:schemeClr val="accent1">
              <a:lumMod val="50000"/>
            </a:schemeClr>
          </a:solidFill>
          <a:latin typeface="Calibri" panose="020F0502020204030204" pitchFamily="34" charset="0"/>
          <a:ea typeface="+mn-ea"/>
          <a:cs typeface="Calibri" panose="020F0502020204030204" pitchFamily="34" charset="0"/>
        </a:defRPr>
      </a:lvl2pPr>
      <a:lvl3pPr marL="1143000" indent="-228600" algn="r" defTabSz="914400" rtl="0" eaLnBrk="1" latinLnBrk="0" hangingPunct="1">
        <a:lnSpc>
          <a:spcPct val="90000"/>
        </a:lnSpc>
        <a:spcBef>
          <a:spcPts val="500"/>
        </a:spcBef>
        <a:buFont typeface="Arial" panose="020B0604020202020204" pitchFamily="34" charset="0"/>
        <a:buChar char="•"/>
        <a:defRPr sz="2000" b="1" kern="1200">
          <a:solidFill>
            <a:schemeClr val="accent1">
              <a:lumMod val="50000"/>
            </a:schemeClr>
          </a:solidFill>
          <a:latin typeface="Calibri" panose="020F0502020204030204" pitchFamily="34" charset="0"/>
          <a:ea typeface="+mn-ea"/>
          <a:cs typeface="Calibri" panose="020F0502020204030204" pitchFamily="34" charset="0"/>
        </a:defRPr>
      </a:lvl3pPr>
      <a:lvl4pPr marL="1600200" indent="-228600" algn="r" defTabSz="914400" rtl="0" eaLnBrk="1" latinLnBrk="0" hangingPunct="1">
        <a:lnSpc>
          <a:spcPct val="90000"/>
        </a:lnSpc>
        <a:spcBef>
          <a:spcPts val="500"/>
        </a:spcBef>
        <a:buFont typeface="Arial" panose="020B0604020202020204" pitchFamily="34" charset="0"/>
        <a:buChar char="•"/>
        <a:defRPr sz="1800" b="1" kern="1200">
          <a:solidFill>
            <a:schemeClr val="accent1">
              <a:lumMod val="50000"/>
            </a:schemeClr>
          </a:solidFill>
          <a:latin typeface="Calibri" panose="020F0502020204030204" pitchFamily="34" charset="0"/>
          <a:ea typeface="+mn-ea"/>
          <a:cs typeface="Calibri" panose="020F0502020204030204" pitchFamily="34" charset="0"/>
        </a:defRPr>
      </a:lvl4pPr>
      <a:lvl5pPr marL="2057400" indent="-228600" algn="r" defTabSz="914400" rtl="0" eaLnBrk="1" latinLnBrk="0" hangingPunct="1">
        <a:lnSpc>
          <a:spcPct val="90000"/>
        </a:lnSpc>
        <a:spcBef>
          <a:spcPts val="500"/>
        </a:spcBef>
        <a:buFont typeface="Arial" panose="020B0604020202020204" pitchFamily="34" charset="0"/>
        <a:buChar char="•"/>
        <a:defRPr sz="1800" b="1" kern="1200">
          <a:solidFill>
            <a:schemeClr val="accent1">
              <a:lumMod val="50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a:bodyPr>
          <a:lstStyle/>
          <a:p>
            <a:r>
              <a:rPr lang="en-US" sz="5600" dirty="0"/>
              <a:t>Matthew 10:28-33</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1825625"/>
            <a:ext cx="6060908" cy="4665116"/>
          </a:xfrm>
        </p:spPr>
        <p:txBody>
          <a:bodyPr>
            <a:normAutofit/>
          </a:bodyPr>
          <a:lstStyle/>
          <a:p>
            <a:pPr marL="0" indent="0">
              <a:buNone/>
            </a:pPr>
            <a:r>
              <a:rPr lang="en-US" sz="3600" dirty="0"/>
              <a:t>“And do not fear those who kill the body but cannot kill the soul. But rather fear Him who is able to destroy both soul and body in hell. Are not two sparrows sold for a copper coin? And not one of them falls to the ground apart from your Father’s will. . .”</a:t>
            </a:r>
          </a:p>
        </p:txBody>
      </p:sp>
    </p:spTree>
    <p:extLst>
      <p:ext uri="{BB962C8B-B14F-4D97-AF65-F5344CB8AC3E}">
        <p14:creationId xmlns:p14="http://schemas.microsoft.com/office/powerpoint/2010/main" val="255771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spcBef>
                <a:spcPts val="0"/>
              </a:spcBef>
              <a:spcAft>
                <a:spcPts val="800"/>
              </a:spcAft>
              <a:buNone/>
            </a:pPr>
            <a:r>
              <a:rPr lang="en-US" sz="5400" dirty="0"/>
              <a:t>2. Small Things </a:t>
            </a:r>
            <a:r>
              <a:rPr lang="en-US" sz="4000" dirty="0"/>
              <a:t>(10:29-30; Luke 12:6-7a)</a:t>
            </a:r>
          </a:p>
          <a:p>
            <a:pPr marL="0" indent="0">
              <a:spcBef>
                <a:spcPts val="0"/>
              </a:spcBef>
              <a:spcAft>
                <a:spcPts val="800"/>
              </a:spcAft>
              <a:buNone/>
            </a:pPr>
            <a:r>
              <a:rPr lang="en-US" sz="3600" dirty="0"/>
              <a:t>Not one falls “apart from” “your Father’s will”</a:t>
            </a:r>
          </a:p>
          <a:p>
            <a:pPr marL="0" indent="0">
              <a:spcBef>
                <a:spcPts val="0"/>
              </a:spcBef>
              <a:spcAft>
                <a:spcPts val="800"/>
              </a:spcAft>
              <a:buNone/>
            </a:pPr>
            <a:r>
              <a:rPr lang="en-US" sz="3600" dirty="0"/>
              <a:t>Not forgotten before God</a:t>
            </a:r>
          </a:p>
          <a:p>
            <a:pPr marL="0" indent="0">
              <a:spcBef>
                <a:spcPts val="0"/>
              </a:spcBef>
              <a:spcAft>
                <a:spcPts val="800"/>
              </a:spcAft>
              <a:buNone/>
            </a:pPr>
            <a:r>
              <a:rPr lang="en-US" sz="3600" dirty="0"/>
              <a:t>Fear Him, but He cares about the small things!</a:t>
            </a:r>
          </a:p>
        </p:txBody>
      </p:sp>
    </p:spTree>
    <p:extLst>
      <p:ext uri="{BB962C8B-B14F-4D97-AF65-F5344CB8AC3E}">
        <p14:creationId xmlns:p14="http://schemas.microsoft.com/office/powerpoint/2010/main" val="161754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spcBef>
                <a:spcPts val="0"/>
              </a:spcBef>
              <a:spcAft>
                <a:spcPts val="800"/>
              </a:spcAft>
              <a:buNone/>
            </a:pPr>
            <a:r>
              <a:rPr lang="en-US" sz="5400" dirty="0"/>
              <a:t>2. Small Things </a:t>
            </a:r>
            <a:r>
              <a:rPr lang="en-US" sz="4000" dirty="0"/>
              <a:t>(10:29-30; Luke 12:6-7a)</a:t>
            </a:r>
          </a:p>
          <a:p>
            <a:pPr marL="0" indent="0">
              <a:spcBef>
                <a:spcPts val="0"/>
              </a:spcBef>
              <a:spcAft>
                <a:spcPts val="800"/>
              </a:spcAft>
              <a:buNone/>
            </a:pPr>
            <a:r>
              <a:rPr lang="en-US" sz="3600" dirty="0"/>
              <a:t>Permissive will (Jas. 4:13-16)</a:t>
            </a:r>
          </a:p>
          <a:p>
            <a:pPr marL="0" indent="0">
              <a:spcBef>
                <a:spcPts val="0"/>
              </a:spcBef>
              <a:spcAft>
                <a:spcPts val="800"/>
              </a:spcAft>
              <a:buNone/>
            </a:pPr>
            <a:r>
              <a:rPr lang="en-US" sz="3600" dirty="0"/>
              <a:t>Omniscience (“knows all things” – 1 John 3:20)</a:t>
            </a:r>
          </a:p>
          <a:p>
            <a:pPr marL="0" indent="0">
              <a:spcBef>
                <a:spcPts val="0"/>
              </a:spcBef>
              <a:spcAft>
                <a:spcPts val="800"/>
              </a:spcAft>
              <a:buNone/>
            </a:pPr>
            <a:r>
              <a:rPr lang="en-US" sz="3600" dirty="0"/>
              <a:t>We will face danger</a:t>
            </a:r>
          </a:p>
          <a:p>
            <a:pPr marL="0" indent="0">
              <a:spcBef>
                <a:spcPts val="0"/>
              </a:spcBef>
              <a:spcAft>
                <a:spcPts val="800"/>
              </a:spcAft>
              <a:buNone/>
            </a:pPr>
            <a:r>
              <a:rPr lang="en-US" sz="3600" dirty="0"/>
              <a:t>We should fear God</a:t>
            </a:r>
          </a:p>
        </p:txBody>
      </p:sp>
    </p:spTree>
    <p:extLst>
      <p:ext uri="{BB962C8B-B14F-4D97-AF65-F5344CB8AC3E}">
        <p14:creationId xmlns:p14="http://schemas.microsoft.com/office/powerpoint/2010/main" val="188816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spcBef>
                <a:spcPts val="0"/>
              </a:spcBef>
              <a:spcAft>
                <a:spcPts val="800"/>
              </a:spcAft>
              <a:buNone/>
            </a:pPr>
            <a:r>
              <a:rPr lang="en-US" sz="5400" dirty="0"/>
              <a:t>2. Small Things </a:t>
            </a:r>
            <a:r>
              <a:rPr lang="en-US" sz="4000" dirty="0"/>
              <a:t>(10:29-30; Luke 12:6-7a)</a:t>
            </a:r>
          </a:p>
          <a:p>
            <a:pPr marL="0" indent="0">
              <a:spcBef>
                <a:spcPts val="0"/>
              </a:spcBef>
              <a:spcAft>
                <a:spcPts val="800"/>
              </a:spcAft>
              <a:buNone/>
            </a:pPr>
            <a:r>
              <a:rPr lang="en-US" sz="3600" dirty="0"/>
              <a:t>Will He forget us?</a:t>
            </a:r>
          </a:p>
          <a:p>
            <a:pPr marL="0" indent="0">
              <a:spcBef>
                <a:spcPts val="0"/>
              </a:spcBef>
              <a:spcAft>
                <a:spcPts val="800"/>
              </a:spcAft>
              <a:buNone/>
            </a:pPr>
            <a:r>
              <a:rPr lang="en-US" sz="3600" dirty="0"/>
              <a:t>Do we matter to Him?</a:t>
            </a:r>
          </a:p>
          <a:p>
            <a:pPr marL="0" indent="0">
              <a:spcBef>
                <a:spcPts val="0"/>
              </a:spcBef>
              <a:spcAft>
                <a:spcPts val="800"/>
              </a:spcAft>
              <a:buNone/>
            </a:pPr>
            <a:r>
              <a:rPr lang="en-US" sz="3600" dirty="0"/>
              <a:t>Does He care what we face?</a:t>
            </a:r>
          </a:p>
          <a:p>
            <a:pPr marL="0" indent="0">
              <a:spcBef>
                <a:spcPts val="0"/>
              </a:spcBef>
              <a:spcAft>
                <a:spcPts val="800"/>
              </a:spcAft>
              <a:buNone/>
            </a:pPr>
            <a:r>
              <a:rPr lang="en-US" sz="3600" dirty="0"/>
              <a:t>If He cares about birds and hairs, what about us?</a:t>
            </a:r>
          </a:p>
        </p:txBody>
      </p:sp>
    </p:spTree>
    <p:extLst>
      <p:ext uri="{BB962C8B-B14F-4D97-AF65-F5344CB8AC3E}">
        <p14:creationId xmlns:p14="http://schemas.microsoft.com/office/powerpoint/2010/main" val="100599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buNone/>
            </a:pPr>
            <a:r>
              <a:rPr lang="en-US" sz="5400" dirty="0"/>
              <a:t>3. Your Value </a:t>
            </a:r>
          </a:p>
          <a:p>
            <a:pPr marL="0" indent="0">
              <a:spcBef>
                <a:spcPts val="0"/>
              </a:spcBef>
              <a:spcAft>
                <a:spcPts val="800"/>
              </a:spcAft>
              <a:buNone/>
            </a:pPr>
            <a:r>
              <a:rPr lang="en-US" sz="4000" dirty="0"/>
              <a:t>(10:31; Luke 12:7b)</a:t>
            </a:r>
          </a:p>
          <a:p>
            <a:pPr marL="0" indent="0">
              <a:spcBef>
                <a:spcPts val="0"/>
              </a:spcBef>
              <a:spcAft>
                <a:spcPts val="800"/>
              </a:spcAft>
              <a:buNone/>
            </a:pPr>
            <a:r>
              <a:rPr lang="en-US" sz="3600" dirty="0"/>
              <a:t>“You are of more value”</a:t>
            </a:r>
          </a:p>
          <a:p>
            <a:pPr marL="0" indent="0">
              <a:spcBef>
                <a:spcPts val="0"/>
              </a:spcBef>
              <a:spcAft>
                <a:spcPts val="800"/>
              </a:spcAft>
              <a:buNone/>
            </a:pPr>
            <a:r>
              <a:rPr lang="en-US" sz="3600" dirty="0"/>
              <a:t>Problem of self-esteem</a:t>
            </a:r>
          </a:p>
          <a:p>
            <a:pPr marL="0" indent="0">
              <a:spcBef>
                <a:spcPts val="0"/>
              </a:spcBef>
              <a:spcAft>
                <a:spcPts val="800"/>
              </a:spcAft>
              <a:buNone/>
            </a:pPr>
            <a:r>
              <a:rPr lang="en-US" sz="3600" dirty="0"/>
              <a:t>Consequences (sin &amp; abuse)</a:t>
            </a:r>
          </a:p>
          <a:p>
            <a:pPr marL="0" indent="0">
              <a:spcBef>
                <a:spcPts val="0"/>
              </a:spcBef>
              <a:spcAft>
                <a:spcPts val="800"/>
              </a:spcAft>
              <a:buNone/>
            </a:pPr>
            <a:r>
              <a:rPr lang="en-US" sz="3600" dirty="0"/>
              <a:t>“Do not fear” man – fear God because you matter to Him</a:t>
            </a:r>
          </a:p>
        </p:txBody>
      </p:sp>
    </p:spTree>
    <p:extLst>
      <p:ext uri="{BB962C8B-B14F-4D97-AF65-F5344CB8AC3E}">
        <p14:creationId xmlns:p14="http://schemas.microsoft.com/office/powerpoint/2010/main" val="215623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buNone/>
            </a:pPr>
            <a:r>
              <a:rPr lang="en-US" sz="5400" dirty="0"/>
              <a:t>3. Your Value </a:t>
            </a:r>
          </a:p>
          <a:p>
            <a:pPr marL="0" indent="0">
              <a:spcBef>
                <a:spcPts val="0"/>
              </a:spcBef>
              <a:spcAft>
                <a:spcPts val="800"/>
              </a:spcAft>
              <a:buNone/>
            </a:pPr>
            <a:r>
              <a:rPr lang="en-US" sz="4000" dirty="0"/>
              <a:t>(10:31; Luke 12:7b)</a:t>
            </a:r>
          </a:p>
          <a:p>
            <a:pPr marL="0" indent="0">
              <a:spcBef>
                <a:spcPts val="0"/>
              </a:spcBef>
              <a:spcAft>
                <a:spcPts val="800"/>
              </a:spcAft>
              <a:buNone/>
            </a:pPr>
            <a:r>
              <a:rPr lang="en-US" sz="3600" dirty="0"/>
              <a:t>In sin we devalue God’s things</a:t>
            </a:r>
          </a:p>
          <a:p>
            <a:pPr marL="0" indent="0">
              <a:spcBef>
                <a:spcPts val="0"/>
              </a:spcBef>
              <a:spcAft>
                <a:spcPts val="800"/>
              </a:spcAft>
              <a:buNone/>
            </a:pPr>
            <a:r>
              <a:rPr lang="en-US" sz="3600" dirty="0"/>
              <a:t>How valuable are we to Him?</a:t>
            </a:r>
          </a:p>
          <a:p>
            <a:pPr marL="0" indent="0">
              <a:spcBef>
                <a:spcPts val="0"/>
              </a:spcBef>
              <a:spcAft>
                <a:spcPts val="800"/>
              </a:spcAft>
              <a:buNone/>
            </a:pPr>
            <a:r>
              <a:rPr lang="en-US" sz="3600" dirty="0"/>
              <a:t>1 John 4:9-10</a:t>
            </a:r>
          </a:p>
          <a:p>
            <a:pPr marL="0" indent="0">
              <a:spcBef>
                <a:spcPts val="0"/>
              </a:spcBef>
              <a:spcAft>
                <a:spcPts val="800"/>
              </a:spcAft>
              <a:buNone/>
            </a:pPr>
            <a:r>
              <a:rPr lang="en-US" sz="3600" dirty="0"/>
              <a:t>Romans 5:6-11</a:t>
            </a:r>
          </a:p>
        </p:txBody>
      </p:sp>
    </p:spTree>
    <p:extLst>
      <p:ext uri="{BB962C8B-B14F-4D97-AF65-F5344CB8AC3E}">
        <p14:creationId xmlns:p14="http://schemas.microsoft.com/office/powerpoint/2010/main" val="3613630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229853" y="2037347"/>
            <a:ext cx="6464968" cy="4453394"/>
          </a:xfrm>
        </p:spPr>
        <p:txBody>
          <a:bodyPr>
            <a:normAutofit/>
          </a:bodyPr>
          <a:lstStyle/>
          <a:p>
            <a:pPr marL="0" indent="0">
              <a:buNone/>
            </a:pPr>
            <a:r>
              <a:rPr lang="en-US" sz="5400" dirty="0"/>
              <a:t>4. Courage to Confess</a:t>
            </a:r>
          </a:p>
          <a:p>
            <a:pPr marL="0" indent="0">
              <a:spcBef>
                <a:spcPts val="0"/>
              </a:spcBef>
              <a:spcAft>
                <a:spcPts val="800"/>
              </a:spcAft>
              <a:buNone/>
            </a:pPr>
            <a:r>
              <a:rPr lang="en-US" sz="4000" dirty="0"/>
              <a:t>(10:32-33; Luke 12:8-9)</a:t>
            </a:r>
          </a:p>
          <a:p>
            <a:pPr marL="0" indent="0">
              <a:spcBef>
                <a:spcPts val="0"/>
              </a:spcBef>
              <a:spcAft>
                <a:spcPts val="800"/>
              </a:spcAft>
              <a:buNone/>
            </a:pPr>
            <a:r>
              <a:rPr lang="en-US" sz="3600" dirty="0"/>
              <a:t>Confession &amp; denial</a:t>
            </a:r>
          </a:p>
          <a:p>
            <a:pPr marL="0" indent="0">
              <a:spcBef>
                <a:spcPts val="0"/>
              </a:spcBef>
              <a:spcAft>
                <a:spcPts val="800"/>
              </a:spcAft>
              <a:buNone/>
            </a:pPr>
            <a:r>
              <a:rPr lang="en-US" sz="3600" dirty="0"/>
              <a:t>How does this relate?</a:t>
            </a:r>
          </a:p>
          <a:p>
            <a:pPr marL="0" indent="0">
              <a:spcBef>
                <a:spcPts val="0"/>
              </a:spcBef>
              <a:spcAft>
                <a:spcPts val="800"/>
              </a:spcAft>
              <a:buNone/>
            </a:pPr>
            <a:r>
              <a:rPr lang="en-US" sz="3600" dirty="0"/>
              <a:t>Fear God, not man</a:t>
            </a:r>
          </a:p>
          <a:p>
            <a:pPr marL="0" indent="0">
              <a:spcBef>
                <a:spcPts val="0"/>
              </a:spcBef>
              <a:spcAft>
                <a:spcPts val="800"/>
              </a:spcAft>
              <a:buNone/>
            </a:pPr>
            <a:r>
              <a:rPr lang="en-US" sz="3600" dirty="0"/>
              <a:t>He values small things</a:t>
            </a:r>
          </a:p>
          <a:p>
            <a:pPr marL="0" indent="0">
              <a:spcBef>
                <a:spcPts val="0"/>
              </a:spcBef>
              <a:spcAft>
                <a:spcPts val="800"/>
              </a:spcAft>
              <a:buNone/>
            </a:pPr>
            <a:r>
              <a:rPr lang="en-US" sz="3600" dirty="0"/>
              <a:t>We are of more value</a:t>
            </a:r>
          </a:p>
        </p:txBody>
      </p:sp>
    </p:spTree>
    <p:extLst>
      <p:ext uri="{BB962C8B-B14F-4D97-AF65-F5344CB8AC3E}">
        <p14:creationId xmlns:p14="http://schemas.microsoft.com/office/powerpoint/2010/main" val="3933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229853" y="2037347"/>
            <a:ext cx="6464968" cy="4453394"/>
          </a:xfrm>
        </p:spPr>
        <p:txBody>
          <a:bodyPr>
            <a:normAutofit/>
          </a:bodyPr>
          <a:lstStyle/>
          <a:p>
            <a:pPr marL="0" indent="0">
              <a:buNone/>
            </a:pPr>
            <a:r>
              <a:rPr lang="en-US" sz="5400" dirty="0"/>
              <a:t>4. Courage to Confess</a:t>
            </a:r>
          </a:p>
          <a:p>
            <a:pPr marL="0" indent="0">
              <a:spcBef>
                <a:spcPts val="0"/>
              </a:spcBef>
              <a:spcAft>
                <a:spcPts val="800"/>
              </a:spcAft>
              <a:buNone/>
            </a:pPr>
            <a:r>
              <a:rPr lang="en-US" sz="4000" dirty="0"/>
              <a:t>(10:32-33; Luke 12:8-9)</a:t>
            </a:r>
          </a:p>
          <a:p>
            <a:pPr marL="0" indent="0">
              <a:spcBef>
                <a:spcPts val="0"/>
              </a:spcBef>
              <a:spcAft>
                <a:spcPts val="800"/>
              </a:spcAft>
              <a:buNone/>
            </a:pPr>
            <a:r>
              <a:rPr lang="en-US" sz="3600" dirty="0"/>
              <a:t>Understanding this should give us courage to confess</a:t>
            </a:r>
          </a:p>
          <a:p>
            <a:pPr marL="0" indent="0">
              <a:spcBef>
                <a:spcPts val="0"/>
              </a:spcBef>
              <a:spcAft>
                <a:spcPts val="800"/>
              </a:spcAft>
              <a:buNone/>
            </a:pPr>
            <a:r>
              <a:rPr lang="en-US" sz="3600" dirty="0"/>
              <a:t>Problem: John 12:42-43</a:t>
            </a:r>
          </a:p>
          <a:p>
            <a:pPr marL="0" indent="0">
              <a:spcBef>
                <a:spcPts val="0"/>
              </a:spcBef>
              <a:spcAft>
                <a:spcPts val="800"/>
              </a:spcAft>
              <a:buNone/>
            </a:pPr>
            <a:r>
              <a:rPr lang="en-US" sz="3600" dirty="0"/>
              <a:t>Necessary for salvation (Rom. </a:t>
            </a:r>
            <a:r>
              <a:rPr lang="en-US" sz="3600"/>
              <a:t>10:4-11; 1 John 4:15-16)</a:t>
            </a:r>
            <a:endParaRPr lang="en-US" sz="3600" dirty="0"/>
          </a:p>
        </p:txBody>
      </p:sp>
    </p:spTree>
    <p:extLst>
      <p:ext uri="{BB962C8B-B14F-4D97-AF65-F5344CB8AC3E}">
        <p14:creationId xmlns:p14="http://schemas.microsoft.com/office/powerpoint/2010/main" val="216044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a:bodyPr>
          <a:lstStyle/>
          <a:p>
            <a:r>
              <a:rPr lang="en-US" sz="5600" dirty="0"/>
              <a:t>Matthew 10:28-33</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1825625"/>
            <a:ext cx="6060908" cy="4665116"/>
          </a:xfrm>
        </p:spPr>
        <p:txBody>
          <a:bodyPr>
            <a:normAutofit/>
          </a:bodyPr>
          <a:lstStyle/>
          <a:p>
            <a:pPr marL="0" indent="0">
              <a:buNone/>
            </a:pPr>
            <a:r>
              <a:rPr lang="en-US" sz="3600" dirty="0"/>
              <a:t>“. . . But the very hairs of your head are all numbered. Do not fear therefore; you are of more value than many sparrows. Therefore whoever confesses Me before men, him I will also confess before My Father who is in heaven. . .”</a:t>
            </a:r>
          </a:p>
        </p:txBody>
      </p:sp>
    </p:spTree>
    <p:extLst>
      <p:ext uri="{BB962C8B-B14F-4D97-AF65-F5344CB8AC3E}">
        <p14:creationId xmlns:p14="http://schemas.microsoft.com/office/powerpoint/2010/main" val="202390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a:bodyPr>
          <a:lstStyle/>
          <a:p>
            <a:r>
              <a:rPr lang="en-US" sz="5600" dirty="0"/>
              <a:t>Matthew 10:28-33</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1825625"/>
            <a:ext cx="6060908" cy="4665116"/>
          </a:xfrm>
        </p:spPr>
        <p:txBody>
          <a:bodyPr>
            <a:normAutofit/>
          </a:bodyPr>
          <a:lstStyle/>
          <a:p>
            <a:pPr marL="0" indent="0">
              <a:buNone/>
            </a:pPr>
            <a:r>
              <a:rPr lang="en-US" sz="3600" dirty="0"/>
              <a:t>“. . . But whoever denies Me before men, him I will also deny before My Father who is in heaven. . .” (NKJV).</a:t>
            </a:r>
          </a:p>
        </p:txBody>
      </p:sp>
    </p:spTree>
    <p:extLst>
      <p:ext uri="{BB962C8B-B14F-4D97-AF65-F5344CB8AC3E}">
        <p14:creationId xmlns:p14="http://schemas.microsoft.com/office/powerpoint/2010/main" val="247294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a:bodyPr>
          <a:lstStyle/>
          <a:p>
            <a:r>
              <a:rPr lang="en-US" sz="5600" dirty="0"/>
              <a:t>Matthew 10:28-33</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1825625"/>
            <a:ext cx="6060908" cy="4665116"/>
          </a:xfrm>
        </p:spPr>
        <p:txBody>
          <a:bodyPr>
            <a:normAutofit/>
          </a:bodyPr>
          <a:lstStyle/>
          <a:p>
            <a:pPr marL="0" indent="0">
              <a:buNone/>
            </a:pPr>
            <a:r>
              <a:rPr lang="en-US" sz="3400" dirty="0"/>
              <a:t>Context: Sending Twelve (10:5)</a:t>
            </a:r>
          </a:p>
          <a:p>
            <a:pPr marL="0" indent="0">
              <a:buNone/>
            </a:pPr>
            <a:r>
              <a:rPr lang="en-US" sz="3400" dirty="0"/>
              <a:t>Things exclusive to them: </a:t>
            </a:r>
          </a:p>
          <a:p>
            <a:r>
              <a:rPr lang="en-US" sz="3400" dirty="0"/>
              <a:t>Where/whom to go (10:5-6)</a:t>
            </a:r>
          </a:p>
          <a:p>
            <a:r>
              <a:rPr lang="en-US" sz="3400" dirty="0"/>
              <a:t>What to do—miracles (10:8)</a:t>
            </a:r>
          </a:p>
          <a:p>
            <a:r>
              <a:rPr lang="en-US" sz="3400" dirty="0"/>
              <a:t>What to take (10:9-10)</a:t>
            </a:r>
          </a:p>
          <a:p>
            <a:r>
              <a:rPr lang="en-US" sz="3400" dirty="0"/>
              <a:t>What to say—inspiration of Holy Spirit (10:19-20)</a:t>
            </a:r>
          </a:p>
          <a:p>
            <a:pPr marL="0" indent="0">
              <a:buNone/>
            </a:pPr>
            <a:r>
              <a:rPr lang="en-US" sz="3400" dirty="0"/>
              <a:t>Any general application?  </a:t>
            </a:r>
          </a:p>
        </p:txBody>
      </p:sp>
    </p:spTree>
    <p:extLst>
      <p:ext uri="{BB962C8B-B14F-4D97-AF65-F5344CB8AC3E}">
        <p14:creationId xmlns:p14="http://schemas.microsoft.com/office/powerpoint/2010/main" val="320655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a:bodyPr>
          <a:lstStyle/>
          <a:p>
            <a:r>
              <a:rPr lang="en-US" sz="5600" dirty="0"/>
              <a:t>Matthew 10:28-33</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1825625"/>
            <a:ext cx="6060908" cy="4665116"/>
          </a:xfrm>
        </p:spPr>
        <p:txBody>
          <a:bodyPr>
            <a:normAutofit/>
          </a:bodyPr>
          <a:lstStyle/>
          <a:p>
            <a:pPr marL="0" indent="0">
              <a:buNone/>
            </a:pPr>
            <a:r>
              <a:rPr lang="en-US" sz="3400" dirty="0"/>
              <a:t>Different Context: Luke 12:1—Not just the Twelve</a:t>
            </a:r>
          </a:p>
          <a:p>
            <a:pPr marL="0" indent="0">
              <a:buNone/>
            </a:pPr>
            <a:r>
              <a:rPr lang="en-US" sz="3400" dirty="0"/>
              <a:t>Similar wording: </a:t>
            </a:r>
            <a:r>
              <a:rPr lang="en-US" sz="3400"/>
              <a:t>Luke 12:4-10</a:t>
            </a:r>
            <a:endParaRPr lang="en-US" sz="3400" dirty="0"/>
          </a:p>
          <a:p>
            <a:pPr marL="0" indent="0">
              <a:buNone/>
            </a:pPr>
            <a:r>
              <a:rPr lang="en-US" sz="3400" dirty="0"/>
              <a:t>These teachings apply to believers generally.</a:t>
            </a:r>
          </a:p>
          <a:p>
            <a:pPr marL="0" indent="0">
              <a:buNone/>
            </a:pPr>
            <a:r>
              <a:rPr lang="en-US" sz="3400" dirty="0"/>
              <a:t>What do they teach?</a:t>
            </a:r>
          </a:p>
          <a:p>
            <a:pPr marL="0" indent="0">
              <a:buNone/>
            </a:pPr>
            <a:r>
              <a:rPr lang="en-US" sz="3400" dirty="0"/>
              <a:t>How should they affect us?</a:t>
            </a:r>
          </a:p>
          <a:p>
            <a:pPr marL="0" indent="0">
              <a:buNone/>
            </a:pPr>
            <a:r>
              <a:rPr lang="en-US" sz="3400" dirty="0"/>
              <a:t>What comfort can they provide? </a:t>
            </a:r>
          </a:p>
        </p:txBody>
      </p:sp>
    </p:spTree>
    <p:extLst>
      <p:ext uri="{BB962C8B-B14F-4D97-AF65-F5344CB8AC3E}">
        <p14:creationId xmlns:p14="http://schemas.microsoft.com/office/powerpoint/2010/main" val="5365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
                                        <p:tgtEl>
                                          <p:spTgt spid="3">
                                            <p:txEl>
                                              <p:pRg st="3" end="3"/>
                                            </p:txEl>
                                          </p:spTgt>
                                        </p:tgtEl>
                                      </p:cBhvr>
                                    </p:animEffect>
                                    <p:anim calcmode="lin" valueType="num">
                                      <p:cBhvr>
                                        <p:cTn id="29"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8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1" dur="1200" decel="50000" fill="hold">
                                          <p:stCondLst>
                                            <p:cond delay="8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1200" decel="50000" fill="hold">
                                          <p:stCondLst>
                                            <p:cond delay="8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
                                        <p:tgtEl>
                                          <p:spTgt spid="3">
                                            <p:txEl>
                                              <p:pRg st="4" end="4"/>
                                            </p:txEl>
                                          </p:spTgt>
                                        </p:tgtEl>
                                      </p:cBhvr>
                                    </p:animEffect>
                                    <p:anim calcmode="lin" valueType="num">
                                      <p:cBhvr>
                                        <p:cTn id="38"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8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0" dur="1200" decel="50000" fill="hold">
                                          <p:stCondLst>
                                            <p:cond delay="8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1200" decel="50000" fill="hold">
                                          <p:stCondLst>
                                            <p:cond delay="8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3"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200"/>
                                        <p:tgtEl>
                                          <p:spTgt spid="3">
                                            <p:txEl>
                                              <p:pRg st="5" end="5"/>
                                            </p:txEl>
                                          </p:spTgt>
                                        </p:tgtEl>
                                      </p:cBhvr>
                                    </p:animEffect>
                                    <p:anim calcmode="lin" valueType="num">
                                      <p:cBhvr>
                                        <p:cTn id="47" dur="8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8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9" dur="1200" decel="50000" fill="hold">
                                          <p:stCondLst>
                                            <p:cond delay="8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1200" decel="50000" fill="hold">
                                          <p:stCondLst>
                                            <p:cond delay="8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buNone/>
            </a:pPr>
            <a:r>
              <a:rPr lang="en-US" sz="5400" dirty="0"/>
              <a:t>1. Whom to Fear </a:t>
            </a:r>
          </a:p>
          <a:p>
            <a:pPr marL="0" indent="0">
              <a:spcBef>
                <a:spcPts val="0"/>
              </a:spcBef>
              <a:spcAft>
                <a:spcPts val="800"/>
              </a:spcAft>
              <a:buNone/>
            </a:pPr>
            <a:r>
              <a:rPr lang="en-US" sz="4000" dirty="0"/>
              <a:t>(10:28; Luke 12:4-5)</a:t>
            </a:r>
          </a:p>
          <a:p>
            <a:pPr marL="0" indent="0">
              <a:spcBef>
                <a:spcPts val="0"/>
              </a:spcBef>
              <a:spcAft>
                <a:spcPts val="800"/>
              </a:spcAft>
              <a:buNone/>
            </a:pPr>
            <a:r>
              <a:rPr lang="en-US" sz="3600" dirty="0"/>
              <a:t>Faith &gt; rejection &amp; persecution</a:t>
            </a:r>
          </a:p>
          <a:p>
            <a:pPr marL="0" indent="0">
              <a:spcBef>
                <a:spcPts val="0"/>
              </a:spcBef>
              <a:spcAft>
                <a:spcPts val="800"/>
              </a:spcAft>
              <a:buNone/>
            </a:pPr>
            <a:r>
              <a:rPr lang="en-US" sz="3600" dirty="0"/>
              <a:t>Fear man?</a:t>
            </a:r>
          </a:p>
          <a:p>
            <a:pPr marL="0" indent="0">
              <a:spcBef>
                <a:spcPts val="0"/>
              </a:spcBef>
              <a:spcAft>
                <a:spcPts val="800"/>
              </a:spcAft>
              <a:buNone/>
            </a:pPr>
            <a:r>
              <a:rPr lang="en-US" sz="3600" dirty="0"/>
              <a:t>“kill the body”</a:t>
            </a:r>
          </a:p>
          <a:p>
            <a:pPr marL="0" indent="0">
              <a:spcBef>
                <a:spcPts val="0"/>
              </a:spcBef>
              <a:spcAft>
                <a:spcPts val="800"/>
              </a:spcAft>
              <a:buNone/>
            </a:pPr>
            <a:r>
              <a:rPr lang="en-US" sz="3600" dirty="0"/>
              <a:t>No more they can do</a:t>
            </a:r>
          </a:p>
          <a:p>
            <a:pPr marL="0" indent="0">
              <a:spcBef>
                <a:spcPts val="0"/>
              </a:spcBef>
              <a:spcAft>
                <a:spcPts val="800"/>
              </a:spcAft>
              <a:buNone/>
            </a:pPr>
            <a:r>
              <a:rPr lang="en-US" sz="3600" dirty="0"/>
              <a:t>“Fear Him” = God</a:t>
            </a:r>
          </a:p>
        </p:txBody>
      </p:sp>
    </p:spTree>
    <p:extLst>
      <p:ext uri="{BB962C8B-B14F-4D97-AF65-F5344CB8AC3E}">
        <p14:creationId xmlns:p14="http://schemas.microsoft.com/office/powerpoint/2010/main" val="363703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buNone/>
            </a:pPr>
            <a:r>
              <a:rPr lang="en-US" sz="5400" dirty="0"/>
              <a:t>1. Whom to Fear </a:t>
            </a:r>
          </a:p>
          <a:p>
            <a:pPr marL="0" indent="0">
              <a:spcBef>
                <a:spcPts val="0"/>
              </a:spcBef>
              <a:spcAft>
                <a:spcPts val="800"/>
              </a:spcAft>
              <a:buNone/>
            </a:pPr>
            <a:r>
              <a:rPr lang="en-US" sz="4000" dirty="0"/>
              <a:t>(10:28; Luke 12:4-5)</a:t>
            </a:r>
          </a:p>
          <a:p>
            <a:pPr marL="0" indent="0">
              <a:spcBef>
                <a:spcPts val="0"/>
              </a:spcBef>
              <a:spcAft>
                <a:spcPts val="800"/>
              </a:spcAft>
              <a:buNone/>
            </a:pPr>
            <a:r>
              <a:rPr lang="en-US" sz="3600" dirty="0"/>
              <a:t>“Destroy” body &amp; soul in hell</a:t>
            </a:r>
          </a:p>
          <a:p>
            <a:pPr marL="0" indent="0">
              <a:spcBef>
                <a:spcPts val="0"/>
              </a:spcBef>
              <a:spcAft>
                <a:spcPts val="800"/>
              </a:spcAft>
              <a:buNone/>
            </a:pPr>
            <a:r>
              <a:rPr lang="en-US" sz="3600" dirty="0"/>
              <a:t>Annihilation?</a:t>
            </a:r>
          </a:p>
          <a:p>
            <a:pPr marL="0" indent="0">
              <a:spcBef>
                <a:spcPts val="0"/>
              </a:spcBef>
              <a:spcAft>
                <a:spcPts val="800"/>
              </a:spcAft>
              <a:buNone/>
            </a:pPr>
            <a:r>
              <a:rPr lang="en-US" sz="3600" dirty="0"/>
              <a:t>“After He has killed” = post mortem “cast into hell” </a:t>
            </a:r>
          </a:p>
          <a:p>
            <a:pPr marL="0" indent="0">
              <a:spcBef>
                <a:spcPts val="0"/>
              </a:spcBef>
              <a:spcAft>
                <a:spcPts val="800"/>
              </a:spcAft>
              <a:buNone/>
            </a:pPr>
            <a:r>
              <a:rPr lang="en-US" sz="3600" dirty="0"/>
              <a:t>Threat greater than man</a:t>
            </a:r>
          </a:p>
        </p:txBody>
      </p:sp>
    </p:spTree>
    <p:extLst>
      <p:ext uri="{BB962C8B-B14F-4D97-AF65-F5344CB8AC3E}">
        <p14:creationId xmlns:p14="http://schemas.microsoft.com/office/powerpoint/2010/main" val="231802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buNone/>
            </a:pPr>
            <a:r>
              <a:rPr lang="en-US" sz="5400" dirty="0"/>
              <a:t>1. Whom to Fear </a:t>
            </a:r>
          </a:p>
          <a:p>
            <a:pPr marL="0" indent="0">
              <a:spcBef>
                <a:spcPts val="0"/>
              </a:spcBef>
              <a:spcAft>
                <a:spcPts val="600"/>
              </a:spcAft>
              <a:buNone/>
            </a:pPr>
            <a:r>
              <a:rPr lang="en-US" sz="4000" dirty="0"/>
              <a:t>(10:28; Luke 12:4-5)</a:t>
            </a:r>
          </a:p>
          <a:p>
            <a:pPr marL="0" indent="0">
              <a:spcBef>
                <a:spcPts val="0"/>
              </a:spcBef>
              <a:spcAft>
                <a:spcPts val="600"/>
              </a:spcAft>
              <a:buNone/>
            </a:pPr>
            <a:r>
              <a:rPr lang="en-US" sz="3600" dirty="0"/>
              <a:t>“Both body and soul”</a:t>
            </a:r>
          </a:p>
          <a:p>
            <a:pPr marL="0" indent="0">
              <a:spcBef>
                <a:spcPts val="0"/>
              </a:spcBef>
              <a:spcAft>
                <a:spcPts val="600"/>
              </a:spcAft>
              <a:buNone/>
            </a:pPr>
            <a:r>
              <a:rPr lang="en-US" sz="3600" dirty="0"/>
              <a:t>Like eternal life, eternal punishment involves a  resurrection body</a:t>
            </a:r>
          </a:p>
          <a:p>
            <a:pPr marL="0" indent="0">
              <a:spcBef>
                <a:spcPts val="0"/>
              </a:spcBef>
              <a:spcAft>
                <a:spcPts val="600"/>
              </a:spcAft>
              <a:buNone/>
            </a:pPr>
            <a:r>
              <a:rPr lang="en-US" sz="3600" dirty="0"/>
              <a:t>John 5:24-29</a:t>
            </a:r>
          </a:p>
        </p:txBody>
      </p:sp>
    </p:spTree>
    <p:extLst>
      <p:ext uri="{BB962C8B-B14F-4D97-AF65-F5344CB8AC3E}">
        <p14:creationId xmlns:p14="http://schemas.microsoft.com/office/powerpoint/2010/main" val="110497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2992-63B2-AF45-A442-FA6201C4A14F}"/>
              </a:ext>
            </a:extLst>
          </p:cNvPr>
          <p:cNvSpPr>
            <a:spLocks noGrp="1"/>
          </p:cNvSpPr>
          <p:nvPr>
            <p:ph type="title"/>
          </p:nvPr>
        </p:nvSpPr>
        <p:spPr>
          <a:xfrm>
            <a:off x="2037346" y="365126"/>
            <a:ext cx="6478003" cy="1325563"/>
          </a:xfrm>
        </p:spPr>
        <p:txBody>
          <a:bodyPr>
            <a:normAutofit fontScale="90000"/>
          </a:bodyPr>
          <a:lstStyle/>
          <a:p>
            <a:r>
              <a:rPr lang="en-US" sz="5600" dirty="0"/>
              <a:t>“You Are of More Value Than Many Sparrows”</a:t>
            </a:r>
          </a:p>
        </p:txBody>
      </p:sp>
      <p:sp>
        <p:nvSpPr>
          <p:cNvPr id="3" name="Content Placeholder 2">
            <a:extLst>
              <a:ext uri="{FF2B5EF4-FFF2-40B4-BE49-F238E27FC236}">
                <a16:creationId xmlns:a16="http://schemas.microsoft.com/office/drawing/2014/main" id="{F9ADC356-BC09-D34E-8799-E168A859DE96}"/>
              </a:ext>
            </a:extLst>
          </p:cNvPr>
          <p:cNvSpPr>
            <a:spLocks noGrp="1"/>
          </p:cNvSpPr>
          <p:nvPr>
            <p:ph idx="1"/>
          </p:nvPr>
        </p:nvSpPr>
        <p:spPr>
          <a:xfrm>
            <a:off x="2454442" y="2037347"/>
            <a:ext cx="6060908" cy="4453394"/>
          </a:xfrm>
        </p:spPr>
        <p:txBody>
          <a:bodyPr>
            <a:normAutofit/>
          </a:bodyPr>
          <a:lstStyle/>
          <a:p>
            <a:pPr marL="0" indent="0">
              <a:spcBef>
                <a:spcPts val="0"/>
              </a:spcBef>
              <a:spcAft>
                <a:spcPts val="800"/>
              </a:spcAft>
              <a:buNone/>
            </a:pPr>
            <a:r>
              <a:rPr lang="en-US" sz="5400" dirty="0"/>
              <a:t>2. Small Things </a:t>
            </a:r>
            <a:r>
              <a:rPr lang="en-US" sz="4000" dirty="0"/>
              <a:t>(10:29-30; Luke 12:6-7a)</a:t>
            </a:r>
          </a:p>
          <a:p>
            <a:pPr marL="0" indent="0">
              <a:spcBef>
                <a:spcPts val="0"/>
              </a:spcBef>
              <a:spcAft>
                <a:spcPts val="800"/>
              </a:spcAft>
              <a:buNone/>
            </a:pPr>
            <a:r>
              <a:rPr lang="en-US" sz="3600" dirty="0"/>
              <a:t>Sparrows, coins, &amp; hairs </a:t>
            </a:r>
          </a:p>
          <a:p>
            <a:pPr marL="0" indent="0">
              <a:spcBef>
                <a:spcPts val="0"/>
              </a:spcBef>
              <a:spcAft>
                <a:spcPts val="800"/>
              </a:spcAft>
              <a:buNone/>
            </a:pPr>
            <a:r>
              <a:rPr lang="en-US" sz="3600" dirty="0"/>
              <a:t>How does this relate?</a:t>
            </a:r>
          </a:p>
          <a:p>
            <a:pPr marL="0" indent="0">
              <a:spcBef>
                <a:spcPts val="0"/>
              </a:spcBef>
              <a:spcAft>
                <a:spcPts val="800"/>
              </a:spcAft>
              <a:buNone/>
            </a:pPr>
            <a:r>
              <a:rPr lang="en-US" sz="3600" dirty="0"/>
              <a:t>Just told to fear God</a:t>
            </a:r>
          </a:p>
          <a:p>
            <a:pPr marL="0" indent="0">
              <a:spcBef>
                <a:spcPts val="0"/>
              </a:spcBef>
              <a:spcAft>
                <a:spcPts val="800"/>
              </a:spcAft>
              <a:buNone/>
            </a:pPr>
            <a:r>
              <a:rPr lang="en-US" sz="3600" dirty="0"/>
              <a:t>How does God view these small things?</a:t>
            </a:r>
          </a:p>
        </p:txBody>
      </p:sp>
    </p:spTree>
    <p:extLst>
      <p:ext uri="{BB962C8B-B14F-4D97-AF65-F5344CB8AC3E}">
        <p14:creationId xmlns:p14="http://schemas.microsoft.com/office/powerpoint/2010/main" val="283458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731</Words>
  <Application>Microsoft Macintosh PowerPoint</Application>
  <PresentationFormat>On-screen Show (4:3)</PresentationFormat>
  <Paragraphs>93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Matthew 10:28-33</vt:lpstr>
      <vt:lpstr>Matthew 10:28-33</vt:lpstr>
      <vt:lpstr>Matthew 10:28-33</vt:lpstr>
      <vt:lpstr>Matthew 10:28-33</vt:lpstr>
      <vt:lpstr>Matthew 10:28-33</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lpstr>“You Are of More Value Than Many Sparrows”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18</cp:revision>
  <dcterms:created xsi:type="dcterms:W3CDTF">2022-08-13T05:57:20Z</dcterms:created>
  <dcterms:modified xsi:type="dcterms:W3CDTF">2022-08-18T14:13:23Z</dcterms:modified>
</cp:coreProperties>
</file>