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9" r:id="rId3"/>
    <p:sldId id="260" r:id="rId4"/>
    <p:sldId id="261" r:id="rId5"/>
    <p:sldId id="262" r:id="rId6"/>
    <p:sldId id="263" r:id="rId7"/>
    <p:sldId id="264" r:id="rId8"/>
    <p:sldId id="265" r:id="rId9"/>
    <p:sldId id="26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697"/>
  </p:normalViewPr>
  <p:slideViewPr>
    <p:cSldViewPr snapToGrid="0" snapToObjects="1">
      <p:cViewPr varScale="1">
        <p:scale>
          <a:sx n="80" d="100"/>
          <a:sy n="80" d="100"/>
        </p:scale>
        <p:origin x="14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229370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292416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8880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29902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485039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374419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2634703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150487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443162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3295968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EEBA486-6396-2F48-8BF8-8DC7F2A97261}" type="datetimeFigureOut">
              <a:rPr lang="en-US" smtClean="0"/>
              <a:t>9/4/23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0073B0A-22D1-F348-8C65-505E5A46F85D}" type="slidenum">
              <a:rPr lang="en-US" smtClean="0"/>
              <a:t>‹#›</a:t>
            </a:fld>
            <a:endParaRPr lang="en-US"/>
          </a:p>
        </p:txBody>
      </p:sp>
    </p:spTree>
    <p:extLst>
      <p:ext uri="{BB962C8B-B14F-4D97-AF65-F5344CB8AC3E}">
        <p14:creationId xmlns:p14="http://schemas.microsoft.com/office/powerpoint/2010/main" val="425477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vecteezy.com/vector-art/1228721-blue-gradient-with-dynamic-blended-line-design"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lue gradient with dynamic blended line design 1228721 Vector Art at ...">
            <a:extLst>
              <a:ext uri="{FF2B5EF4-FFF2-40B4-BE49-F238E27FC236}">
                <a16:creationId xmlns:a16="http://schemas.microsoft.com/office/drawing/2014/main" id="{0D0A69E2-5C33-3B44-8A5F-6915B740C05E}"/>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brightnessContrast bright="-40000" contrast="40000"/>
                    </a14:imgEffect>
                  </a14:imgLayer>
                </a14:imgProps>
              </a:ext>
              <a:ext uri="{837473B0-CC2E-450A-ABE3-18F120FF3D39}">
                <a1611:picAttrSrcUrl xmlns:a1611="http://schemas.microsoft.com/office/drawing/2016/11/main" r:id="rId15"/>
              </a:ext>
            </a:extLst>
          </a:blip>
          <a:srcRect/>
          <a:stretch/>
        </p:blipFill>
        <p:spPr>
          <a:xfrm>
            <a:off x="0" y="0"/>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8650" y="2011601"/>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807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800" b="1" i="0"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472-2A47-194F-9616-92E6A55D6EA2}"/>
              </a:ext>
            </a:extLst>
          </p:cNvPr>
          <p:cNvSpPr>
            <a:spLocks noGrp="1"/>
          </p:cNvSpPr>
          <p:nvPr>
            <p:ph type="title"/>
          </p:nvPr>
        </p:nvSpPr>
        <p:spPr/>
        <p:txBody>
          <a:bodyPr/>
          <a:lstStyle/>
          <a:p>
            <a:pPr algn="ctr"/>
            <a:r>
              <a:rPr lang="en-US" dirty="0"/>
              <a:t>Pope-Burleson Discussion</a:t>
            </a:r>
            <a:br>
              <a:rPr lang="en-US" dirty="0"/>
            </a:br>
            <a:r>
              <a:rPr lang="en-US" sz="4000" dirty="0"/>
              <a:t>November 15, 2019</a:t>
            </a:r>
            <a:endParaRPr lang="en-US" sz="4400" dirty="0"/>
          </a:p>
        </p:txBody>
      </p:sp>
      <p:pic>
        <p:nvPicPr>
          <p:cNvPr id="4" name="Content Placeholder 3">
            <a:extLst>
              <a:ext uri="{FF2B5EF4-FFF2-40B4-BE49-F238E27FC236}">
                <a16:creationId xmlns:a16="http://schemas.microsoft.com/office/drawing/2014/main" id="{7CD05A67-671E-1A48-A1DC-313EFE9251CC}"/>
              </a:ext>
            </a:extLst>
          </p:cNvPr>
          <p:cNvPicPr>
            <a:picLocks noGrp="1" noChangeAspect="1"/>
          </p:cNvPicPr>
          <p:nvPr>
            <p:ph idx="1"/>
          </p:nvPr>
        </p:nvPicPr>
        <p:blipFill rotWithShape="1">
          <a:blip r:embed="rId2"/>
          <a:srcRect t="7602"/>
          <a:stretch/>
        </p:blipFill>
        <p:spPr>
          <a:xfrm>
            <a:off x="1308497" y="2342147"/>
            <a:ext cx="6527005" cy="4020553"/>
          </a:xfrm>
        </p:spPr>
      </p:pic>
    </p:spTree>
    <p:extLst>
      <p:ext uri="{BB962C8B-B14F-4D97-AF65-F5344CB8AC3E}">
        <p14:creationId xmlns:p14="http://schemas.microsoft.com/office/powerpoint/2010/main" val="211480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472-2A47-194F-9616-92E6A55D6EA2}"/>
              </a:ext>
            </a:extLst>
          </p:cNvPr>
          <p:cNvSpPr>
            <a:spLocks noGrp="1"/>
          </p:cNvSpPr>
          <p:nvPr>
            <p:ph type="title"/>
          </p:nvPr>
        </p:nvSpPr>
        <p:spPr/>
        <p:txBody>
          <a:bodyPr/>
          <a:lstStyle/>
          <a:p>
            <a:pPr algn="ctr"/>
            <a:r>
              <a:rPr lang="en-US" i="1" dirty="0"/>
              <a:t>Searching for the Pattern</a:t>
            </a:r>
            <a:br>
              <a:rPr lang="en-US" dirty="0"/>
            </a:br>
            <a:r>
              <a:rPr lang="en-US" sz="4000" dirty="0"/>
              <a:t>John Mark Hicks</a:t>
            </a:r>
            <a:endParaRPr lang="en-US" sz="4400" dirty="0"/>
          </a:p>
        </p:txBody>
      </p:sp>
      <p:pic>
        <p:nvPicPr>
          <p:cNvPr id="11" name="Picture 10">
            <a:extLst>
              <a:ext uri="{FF2B5EF4-FFF2-40B4-BE49-F238E27FC236}">
                <a16:creationId xmlns:a16="http://schemas.microsoft.com/office/drawing/2014/main" id="{85C43B42-8611-754E-B86B-6017DF0C93D5}"/>
              </a:ext>
            </a:extLst>
          </p:cNvPr>
          <p:cNvPicPr>
            <a:picLocks noChangeAspect="1"/>
          </p:cNvPicPr>
          <p:nvPr/>
        </p:nvPicPr>
        <p:blipFill>
          <a:blip r:embed="rId2"/>
          <a:stretch>
            <a:fillRect/>
          </a:stretch>
        </p:blipFill>
        <p:spPr>
          <a:xfrm>
            <a:off x="4876800" y="1909011"/>
            <a:ext cx="2732111" cy="4222355"/>
          </a:xfrm>
          <a:prstGeom prst="rect">
            <a:avLst/>
          </a:prstGeom>
        </p:spPr>
      </p:pic>
      <p:pic>
        <p:nvPicPr>
          <p:cNvPr id="9" name="Picture 8">
            <a:extLst>
              <a:ext uri="{FF2B5EF4-FFF2-40B4-BE49-F238E27FC236}">
                <a16:creationId xmlns:a16="http://schemas.microsoft.com/office/drawing/2014/main" id="{0C1581A7-831E-D942-A78F-A6F8DAA2C4FD}"/>
              </a:ext>
            </a:extLst>
          </p:cNvPr>
          <p:cNvPicPr>
            <a:picLocks noChangeAspect="1"/>
          </p:cNvPicPr>
          <p:nvPr/>
        </p:nvPicPr>
        <p:blipFill>
          <a:blip r:embed="rId3"/>
          <a:stretch>
            <a:fillRect/>
          </a:stretch>
        </p:blipFill>
        <p:spPr>
          <a:xfrm>
            <a:off x="1311440" y="2310062"/>
            <a:ext cx="3240505" cy="3240505"/>
          </a:xfrm>
          <a:prstGeom prst="rect">
            <a:avLst/>
          </a:prstGeom>
        </p:spPr>
      </p:pic>
    </p:spTree>
    <p:extLst>
      <p:ext uri="{BB962C8B-B14F-4D97-AF65-F5344CB8AC3E}">
        <p14:creationId xmlns:p14="http://schemas.microsoft.com/office/powerpoint/2010/main" val="228884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472-2A47-194F-9616-92E6A55D6EA2}"/>
              </a:ext>
            </a:extLst>
          </p:cNvPr>
          <p:cNvSpPr>
            <a:spLocks noGrp="1"/>
          </p:cNvSpPr>
          <p:nvPr>
            <p:ph type="title"/>
          </p:nvPr>
        </p:nvSpPr>
        <p:spPr/>
        <p:txBody>
          <a:bodyPr/>
          <a:lstStyle/>
          <a:p>
            <a:pPr algn="ctr"/>
            <a:r>
              <a:rPr lang="en-US" i="1" dirty="0"/>
              <a:t>Searching for the Pattern</a:t>
            </a:r>
            <a:br>
              <a:rPr lang="en-US" dirty="0"/>
            </a:br>
            <a:r>
              <a:rPr lang="en-US" sz="4000" dirty="0"/>
              <a:t>John Mark Hicks</a:t>
            </a:r>
            <a:endParaRPr lang="en-US" sz="4400" dirty="0"/>
          </a:p>
        </p:txBody>
      </p:sp>
      <p:sp>
        <p:nvSpPr>
          <p:cNvPr id="3" name="TextBox 2">
            <a:extLst>
              <a:ext uri="{FF2B5EF4-FFF2-40B4-BE49-F238E27FC236}">
                <a16:creationId xmlns:a16="http://schemas.microsoft.com/office/drawing/2014/main" id="{F6FADCC0-F46C-8448-957A-D978B87318A1}"/>
              </a:ext>
            </a:extLst>
          </p:cNvPr>
          <p:cNvSpPr txBox="1"/>
          <p:nvPr/>
        </p:nvSpPr>
        <p:spPr>
          <a:xfrm>
            <a:off x="705853" y="2021305"/>
            <a:ext cx="7700210" cy="4462760"/>
          </a:xfrm>
          <a:prstGeom prst="rect">
            <a:avLst/>
          </a:prstGeom>
          <a:solidFill>
            <a:schemeClr val="accent1">
              <a:lumMod val="50000"/>
            </a:schemeClr>
          </a:solidFill>
        </p:spPr>
        <p:txBody>
          <a:bodyPr wrap="square" rtlCol="0">
            <a:spAutoFit/>
          </a:bodyPr>
          <a:lstStyle/>
          <a:p>
            <a:pPr algn="ctr"/>
            <a:r>
              <a:rPr lang="en-US" sz="2800" dirty="0">
                <a:solidFill>
                  <a:schemeClr val="bg1"/>
                </a:solidFill>
              </a:rPr>
              <a:t>MOVING FROM A “BLUEPRINT HERMENEUTIC” TO A THEOLOGICAL ONE</a:t>
            </a:r>
            <a:endParaRPr lang="en-US" sz="700" dirty="0">
              <a:solidFill>
                <a:schemeClr val="bg1"/>
              </a:solidFill>
            </a:endParaRPr>
          </a:p>
          <a:p>
            <a:pPr algn="ctr"/>
            <a:endParaRPr lang="en-US" sz="1000" dirty="0">
              <a:solidFill>
                <a:schemeClr val="bg1"/>
              </a:solidFill>
            </a:endParaRPr>
          </a:p>
          <a:p>
            <a:r>
              <a:rPr lang="en-US" sz="2400" dirty="0">
                <a:solidFill>
                  <a:schemeClr val="bg1"/>
                </a:solidFill>
              </a:rPr>
              <a:t>In this book, John Mark Hicks tells the story of his own hermeneutical journey in reading the Bible. Lovingly and graciously, he describes his transition from a “blueprint hermeneutic” to a theological one. Some suggest that moving away from a </a:t>
            </a:r>
            <a:r>
              <a:rPr lang="en-US" sz="2400" dirty="0" err="1">
                <a:solidFill>
                  <a:schemeClr val="bg1"/>
                </a:solidFill>
              </a:rPr>
              <a:t>patternistic</a:t>
            </a:r>
            <a:r>
              <a:rPr lang="en-US" sz="2400" dirty="0">
                <a:solidFill>
                  <a:schemeClr val="bg1"/>
                </a:solidFill>
              </a:rPr>
              <a:t> command-example-and-necessary-inference approach for understanding what God requires leaves no other alternative, or at least none that both respects biblical authority and seeks to obey the gospel of Jesus the Messiah.</a:t>
            </a:r>
          </a:p>
        </p:txBody>
      </p:sp>
    </p:spTree>
    <p:extLst>
      <p:ext uri="{BB962C8B-B14F-4D97-AF65-F5344CB8AC3E}">
        <p14:creationId xmlns:p14="http://schemas.microsoft.com/office/powerpoint/2010/main" val="373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472-2A47-194F-9616-92E6A55D6EA2}"/>
              </a:ext>
            </a:extLst>
          </p:cNvPr>
          <p:cNvSpPr>
            <a:spLocks noGrp="1"/>
          </p:cNvSpPr>
          <p:nvPr>
            <p:ph type="title"/>
          </p:nvPr>
        </p:nvSpPr>
        <p:spPr/>
        <p:txBody>
          <a:bodyPr/>
          <a:lstStyle/>
          <a:p>
            <a:pPr algn="ctr"/>
            <a:r>
              <a:rPr lang="en-US" i="1" dirty="0"/>
              <a:t>Searching for the Pattern</a:t>
            </a:r>
            <a:br>
              <a:rPr lang="en-US" dirty="0"/>
            </a:br>
            <a:r>
              <a:rPr lang="en-US" sz="4000" dirty="0"/>
              <a:t>John Mark Hicks</a:t>
            </a:r>
            <a:endParaRPr lang="en-US" sz="4400" dirty="0"/>
          </a:p>
        </p:txBody>
      </p:sp>
      <p:sp>
        <p:nvSpPr>
          <p:cNvPr id="3" name="TextBox 2">
            <a:extLst>
              <a:ext uri="{FF2B5EF4-FFF2-40B4-BE49-F238E27FC236}">
                <a16:creationId xmlns:a16="http://schemas.microsoft.com/office/drawing/2014/main" id="{F6FADCC0-F46C-8448-957A-D978B87318A1}"/>
              </a:ext>
            </a:extLst>
          </p:cNvPr>
          <p:cNvSpPr txBox="1"/>
          <p:nvPr/>
        </p:nvSpPr>
        <p:spPr>
          <a:xfrm>
            <a:off x="705853" y="2021305"/>
            <a:ext cx="7700210" cy="4062651"/>
          </a:xfrm>
          <a:prstGeom prst="rect">
            <a:avLst/>
          </a:prstGeom>
          <a:solidFill>
            <a:schemeClr val="accent1">
              <a:lumMod val="50000"/>
            </a:schemeClr>
          </a:solidFill>
        </p:spPr>
        <p:txBody>
          <a:bodyPr wrap="square" rtlCol="0">
            <a:spAutoFit/>
          </a:bodyPr>
          <a:lstStyle/>
          <a:p>
            <a:pPr algn="ctr"/>
            <a:r>
              <a:rPr lang="en-US" sz="2800" dirty="0">
                <a:solidFill>
                  <a:schemeClr val="bg1"/>
                </a:solidFill>
              </a:rPr>
              <a:t>MOVING FROM A “BLUEPRINT HERMENEUTIC” TO A THEOLOGICAL ONE</a:t>
            </a:r>
            <a:endParaRPr lang="en-US" sz="700" dirty="0">
              <a:solidFill>
                <a:schemeClr val="bg1"/>
              </a:solidFill>
            </a:endParaRPr>
          </a:p>
          <a:p>
            <a:pPr algn="ctr"/>
            <a:endParaRPr lang="en-US" sz="1000" dirty="0">
              <a:solidFill>
                <a:schemeClr val="bg1"/>
              </a:solidFill>
            </a:endParaRPr>
          </a:p>
          <a:p>
            <a:r>
              <a:rPr lang="en-US" sz="2400" dirty="0">
                <a:solidFill>
                  <a:schemeClr val="bg1"/>
                </a:solidFill>
              </a:rPr>
              <a:t>In </a:t>
            </a:r>
            <a:r>
              <a:rPr lang="en-US" sz="2400" i="1" dirty="0">
                <a:solidFill>
                  <a:schemeClr val="bg1"/>
                </a:solidFill>
              </a:rPr>
              <a:t>Searching for the Pattern, </a:t>
            </a:r>
            <a:r>
              <a:rPr lang="en-US" sz="2400" dirty="0">
                <a:solidFill>
                  <a:schemeClr val="bg1"/>
                </a:solidFill>
              </a:rPr>
              <a:t>John Mark offers just such an alternative. His theological hermeneutic is deeply rooted in the way the Bible presents itself as a dramatic history of God’s plan to redeem the world as well as his own experience of growing up among Churches of Christ. Seeing the gospel of Jesus as the center of the biblical drama reorients us to what provides our Christian identity and unites us as disciples of Jesus.</a:t>
            </a:r>
          </a:p>
        </p:txBody>
      </p:sp>
    </p:spTree>
    <p:extLst>
      <p:ext uri="{BB962C8B-B14F-4D97-AF65-F5344CB8AC3E}">
        <p14:creationId xmlns:p14="http://schemas.microsoft.com/office/powerpoint/2010/main" val="413714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472-2A47-194F-9616-92E6A55D6EA2}"/>
              </a:ext>
            </a:extLst>
          </p:cNvPr>
          <p:cNvSpPr>
            <a:spLocks noGrp="1"/>
          </p:cNvSpPr>
          <p:nvPr>
            <p:ph type="title"/>
          </p:nvPr>
        </p:nvSpPr>
        <p:spPr/>
        <p:txBody>
          <a:bodyPr/>
          <a:lstStyle/>
          <a:p>
            <a:pPr algn="ctr"/>
            <a:r>
              <a:rPr lang="en-US" sz="4400" i="1" dirty="0"/>
              <a:t>Is the Life of Jesus the Approved Example for the Church?  </a:t>
            </a:r>
            <a:endParaRPr lang="en-US" sz="4400" dirty="0"/>
          </a:p>
        </p:txBody>
      </p:sp>
      <p:sp>
        <p:nvSpPr>
          <p:cNvPr id="3" name="TextBox 2">
            <a:extLst>
              <a:ext uri="{FF2B5EF4-FFF2-40B4-BE49-F238E27FC236}">
                <a16:creationId xmlns:a16="http://schemas.microsoft.com/office/drawing/2014/main" id="{F6FADCC0-F46C-8448-957A-D978B87318A1}"/>
              </a:ext>
            </a:extLst>
          </p:cNvPr>
          <p:cNvSpPr txBox="1"/>
          <p:nvPr/>
        </p:nvSpPr>
        <p:spPr>
          <a:xfrm>
            <a:off x="705853" y="2021305"/>
            <a:ext cx="7700210" cy="4462760"/>
          </a:xfrm>
          <a:prstGeom prst="rect">
            <a:avLst/>
          </a:prstGeom>
          <a:solidFill>
            <a:schemeClr val="accent1">
              <a:lumMod val="50000"/>
            </a:schemeClr>
          </a:solidFill>
        </p:spPr>
        <p:txBody>
          <a:bodyPr wrap="square" rtlCol="0">
            <a:spAutoFit/>
          </a:bodyPr>
          <a:lstStyle/>
          <a:p>
            <a:pPr marL="571500" indent="-571500" algn="ctr">
              <a:spcAft>
                <a:spcPts val="1200"/>
              </a:spcAft>
              <a:buAutoNum type="romanUcPeriod"/>
            </a:pPr>
            <a:r>
              <a:rPr lang="en-US" sz="3600" b="1" dirty="0">
                <a:solidFill>
                  <a:schemeClr val="bg1"/>
                </a:solidFill>
              </a:rPr>
              <a:t>Yes, Jesus is Our Ultimate Example</a:t>
            </a:r>
          </a:p>
          <a:p>
            <a:pPr algn="ctr">
              <a:spcAft>
                <a:spcPts val="600"/>
              </a:spcAft>
            </a:pPr>
            <a:r>
              <a:rPr lang="en-US" sz="3600" b="1" dirty="0">
                <a:solidFill>
                  <a:schemeClr val="bg1"/>
                </a:solidFill>
              </a:rPr>
              <a:t>1 John 2:3-6</a:t>
            </a:r>
          </a:p>
          <a:p>
            <a:pPr algn="ctr">
              <a:spcAft>
                <a:spcPts val="1200"/>
              </a:spcAft>
            </a:pPr>
            <a:r>
              <a:rPr lang="en-US" sz="3600" b="1" dirty="0">
                <a:solidFill>
                  <a:schemeClr val="bg1"/>
                </a:solidFill>
              </a:rPr>
              <a:t>John 13:12-17</a:t>
            </a:r>
          </a:p>
          <a:p>
            <a:pPr algn="ctr">
              <a:spcAft>
                <a:spcPts val="1200"/>
              </a:spcAft>
            </a:pPr>
            <a:r>
              <a:rPr lang="en-US" sz="3200" b="1" dirty="0">
                <a:solidFill>
                  <a:schemeClr val="bg1"/>
                </a:solidFill>
              </a:rPr>
              <a:t>But, Jesus also Taught Things That Did not Apply to Him Personally</a:t>
            </a:r>
          </a:p>
          <a:p>
            <a:pPr algn="ctr">
              <a:spcAft>
                <a:spcPts val="600"/>
              </a:spcAft>
            </a:pPr>
            <a:r>
              <a:rPr lang="en-US" sz="3600" b="1" dirty="0">
                <a:solidFill>
                  <a:schemeClr val="bg1"/>
                </a:solidFill>
              </a:rPr>
              <a:t>Matthew 19:1-9</a:t>
            </a:r>
          </a:p>
          <a:p>
            <a:pPr algn="ctr">
              <a:spcAft>
                <a:spcPts val="600"/>
              </a:spcAft>
            </a:pPr>
            <a:r>
              <a:rPr lang="en-US" sz="3600" b="1" dirty="0">
                <a:solidFill>
                  <a:schemeClr val="bg1"/>
                </a:solidFill>
              </a:rPr>
              <a:t>Matthew 10:23; 24:16</a:t>
            </a:r>
          </a:p>
        </p:txBody>
      </p:sp>
    </p:spTree>
    <p:extLst>
      <p:ext uri="{BB962C8B-B14F-4D97-AF65-F5344CB8AC3E}">
        <p14:creationId xmlns:p14="http://schemas.microsoft.com/office/powerpoint/2010/main" val="3319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472-2A47-194F-9616-92E6A55D6EA2}"/>
              </a:ext>
            </a:extLst>
          </p:cNvPr>
          <p:cNvSpPr>
            <a:spLocks noGrp="1"/>
          </p:cNvSpPr>
          <p:nvPr>
            <p:ph type="title"/>
          </p:nvPr>
        </p:nvSpPr>
        <p:spPr/>
        <p:txBody>
          <a:bodyPr/>
          <a:lstStyle/>
          <a:p>
            <a:pPr algn="ctr"/>
            <a:r>
              <a:rPr lang="en-US" sz="4400" i="1" dirty="0"/>
              <a:t>Is the Life of Jesus the Approved Example for the Church?  </a:t>
            </a:r>
            <a:endParaRPr lang="en-US" sz="4400" dirty="0"/>
          </a:p>
        </p:txBody>
      </p:sp>
      <p:sp>
        <p:nvSpPr>
          <p:cNvPr id="3" name="TextBox 2">
            <a:extLst>
              <a:ext uri="{FF2B5EF4-FFF2-40B4-BE49-F238E27FC236}">
                <a16:creationId xmlns:a16="http://schemas.microsoft.com/office/drawing/2014/main" id="{F6FADCC0-F46C-8448-957A-D978B87318A1}"/>
              </a:ext>
            </a:extLst>
          </p:cNvPr>
          <p:cNvSpPr txBox="1"/>
          <p:nvPr/>
        </p:nvSpPr>
        <p:spPr>
          <a:xfrm>
            <a:off x="705853" y="2021305"/>
            <a:ext cx="7700210" cy="4385816"/>
          </a:xfrm>
          <a:prstGeom prst="rect">
            <a:avLst/>
          </a:prstGeom>
          <a:solidFill>
            <a:schemeClr val="accent1">
              <a:lumMod val="50000"/>
            </a:schemeClr>
          </a:solidFill>
        </p:spPr>
        <p:txBody>
          <a:bodyPr wrap="square" rtlCol="0">
            <a:spAutoFit/>
          </a:bodyPr>
          <a:lstStyle/>
          <a:p>
            <a:pPr algn="ctr">
              <a:spcAft>
                <a:spcPts val="1200"/>
              </a:spcAft>
            </a:pPr>
            <a:r>
              <a:rPr lang="en-US" sz="3600" b="1" dirty="0">
                <a:solidFill>
                  <a:schemeClr val="bg1"/>
                </a:solidFill>
              </a:rPr>
              <a:t>II. The Gospel Governs Different Relationships </a:t>
            </a:r>
          </a:p>
          <a:p>
            <a:pPr algn="ctr">
              <a:spcAft>
                <a:spcPts val="1200"/>
              </a:spcAft>
            </a:pPr>
            <a:r>
              <a:rPr lang="en-US" sz="3600" b="1" dirty="0">
                <a:solidFill>
                  <a:schemeClr val="bg1"/>
                </a:solidFill>
              </a:rPr>
              <a:t>Colossians 3:18-24</a:t>
            </a:r>
          </a:p>
          <a:p>
            <a:pPr algn="ctr">
              <a:spcAft>
                <a:spcPts val="1200"/>
              </a:spcAft>
            </a:pPr>
            <a:r>
              <a:rPr lang="en-US" sz="3200" b="1" dirty="0">
                <a:solidFill>
                  <a:schemeClr val="bg1"/>
                </a:solidFill>
              </a:rPr>
              <a:t>Jesus Didn’t Experience All of These Relationships</a:t>
            </a:r>
          </a:p>
          <a:p>
            <a:pPr algn="ctr">
              <a:spcAft>
                <a:spcPts val="600"/>
              </a:spcAft>
            </a:pPr>
            <a:r>
              <a:rPr lang="en-US" sz="3600" b="1" dirty="0">
                <a:solidFill>
                  <a:schemeClr val="bg1"/>
                </a:solidFill>
              </a:rPr>
              <a:t>Ephesians 5:22-29</a:t>
            </a:r>
          </a:p>
          <a:p>
            <a:pPr algn="ctr">
              <a:spcAft>
                <a:spcPts val="600"/>
              </a:spcAft>
            </a:pPr>
            <a:r>
              <a:rPr lang="en-US" sz="3600" b="1" dirty="0">
                <a:solidFill>
                  <a:schemeClr val="bg1"/>
                </a:solidFill>
              </a:rPr>
              <a:t>1 Timothy 3:1-13</a:t>
            </a:r>
          </a:p>
        </p:txBody>
      </p:sp>
    </p:spTree>
    <p:extLst>
      <p:ext uri="{BB962C8B-B14F-4D97-AF65-F5344CB8AC3E}">
        <p14:creationId xmlns:p14="http://schemas.microsoft.com/office/powerpoint/2010/main" val="163065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472-2A47-194F-9616-92E6A55D6EA2}"/>
              </a:ext>
            </a:extLst>
          </p:cNvPr>
          <p:cNvSpPr>
            <a:spLocks noGrp="1"/>
          </p:cNvSpPr>
          <p:nvPr>
            <p:ph type="title"/>
          </p:nvPr>
        </p:nvSpPr>
        <p:spPr/>
        <p:txBody>
          <a:bodyPr/>
          <a:lstStyle/>
          <a:p>
            <a:pPr algn="ctr"/>
            <a:r>
              <a:rPr lang="en-US" sz="4400" i="1" dirty="0"/>
              <a:t>Is the Life of Jesus the Approved Example for the Church?  </a:t>
            </a:r>
            <a:endParaRPr lang="en-US" sz="4400" dirty="0"/>
          </a:p>
        </p:txBody>
      </p:sp>
      <p:sp>
        <p:nvSpPr>
          <p:cNvPr id="3" name="TextBox 2">
            <a:extLst>
              <a:ext uri="{FF2B5EF4-FFF2-40B4-BE49-F238E27FC236}">
                <a16:creationId xmlns:a16="http://schemas.microsoft.com/office/drawing/2014/main" id="{F6FADCC0-F46C-8448-957A-D978B87318A1}"/>
              </a:ext>
            </a:extLst>
          </p:cNvPr>
          <p:cNvSpPr txBox="1"/>
          <p:nvPr/>
        </p:nvSpPr>
        <p:spPr>
          <a:xfrm>
            <a:off x="705853" y="2021305"/>
            <a:ext cx="7700210" cy="4431983"/>
          </a:xfrm>
          <a:prstGeom prst="rect">
            <a:avLst/>
          </a:prstGeom>
          <a:solidFill>
            <a:schemeClr val="accent1">
              <a:lumMod val="50000"/>
            </a:schemeClr>
          </a:solidFill>
        </p:spPr>
        <p:txBody>
          <a:bodyPr wrap="square" rtlCol="0">
            <a:spAutoFit/>
          </a:bodyPr>
          <a:lstStyle/>
          <a:p>
            <a:pPr algn="ctr">
              <a:spcAft>
                <a:spcPts val="1200"/>
              </a:spcAft>
            </a:pPr>
            <a:r>
              <a:rPr lang="en-US" sz="3600" b="1" dirty="0">
                <a:solidFill>
                  <a:schemeClr val="bg1"/>
                </a:solidFill>
              </a:rPr>
              <a:t>III. Some Teachings Regulate Collective Actions of the Church That Do Not Apply to Individual Activities </a:t>
            </a:r>
          </a:p>
          <a:p>
            <a:pPr algn="ctr">
              <a:spcAft>
                <a:spcPts val="600"/>
              </a:spcAft>
            </a:pPr>
            <a:r>
              <a:rPr lang="en-US" sz="3600" b="1" dirty="0">
                <a:solidFill>
                  <a:schemeClr val="bg1"/>
                </a:solidFill>
              </a:rPr>
              <a:t>1 Corinthians 14:34-35; 27-28</a:t>
            </a:r>
          </a:p>
          <a:p>
            <a:pPr algn="ctr">
              <a:spcAft>
                <a:spcPts val="600"/>
              </a:spcAft>
            </a:pPr>
            <a:r>
              <a:rPr lang="en-US" sz="3600" b="1" dirty="0">
                <a:solidFill>
                  <a:schemeClr val="bg1"/>
                </a:solidFill>
              </a:rPr>
              <a:t>1 Corinthians 11:22, 34</a:t>
            </a:r>
          </a:p>
          <a:p>
            <a:pPr algn="ctr">
              <a:spcAft>
                <a:spcPts val="1200"/>
              </a:spcAft>
            </a:pPr>
            <a:r>
              <a:rPr lang="en-US" sz="3600" b="1" dirty="0">
                <a:solidFill>
                  <a:schemeClr val="bg1"/>
                </a:solidFill>
              </a:rPr>
              <a:t>1 Timothy 5:16</a:t>
            </a:r>
          </a:p>
          <a:p>
            <a:pPr algn="ctr">
              <a:spcAft>
                <a:spcPts val="600"/>
              </a:spcAft>
            </a:pPr>
            <a:r>
              <a:rPr lang="en-US" sz="3600" b="1" i="1" dirty="0">
                <a:solidFill>
                  <a:schemeClr val="bg1"/>
                </a:solidFill>
              </a:rPr>
              <a:t>Example of Jesus? Ethic of Jesus?</a:t>
            </a:r>
          </a:p>
        </p:txBody>
      </p:sp>
    </p:spTree>
    <p:extLst>
      <p:ext uri="{BB962C8B-B14F-4D97-AF65-F5344CB8AC3E}">
        <p14:creationId xmlns:p14="http://schemas.microsoft.com/office/powerpoint/2010/main" val="354859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472-2A47-194F-9616-92E6A55D6EA2}"/>
              </a:ext>
            </a:extLst>
          </p:cNvPr>
          <p:cNvSpPr>
            <a:spLocks noGrp="1"/>
          </p:cNvSpPr>
          <p:nvPr>
            <p:ph type="title"/>
          </p:nvPr>
        </p:nvSpPr>
        <p:spPr/>
        <p:txBody>
          <a:bodyPr/>
          <a:lstStyle/>
          <a:p>
            <a:pPr algn="ctr"/>
            <a:r>
              <a:rPr lang="en-US" sz="4400" i="1" dirty="0"/>
              <a:t>Is the Life of Jesus the Approved Example for the Church?  </a:t>
            </a:r>
            <a:endParaRPr lang="en-US" sz="4400" dirty="0"/>
          </a:p>
        </p:txBody>
      </p:sp>
      <p:sp>
        <p:nvSpPr>
          <p:cNvPr id="3" name="TextBox 2">
            <a:extLst>
              <a:ext uri="{FF2B5EF4-FFF2-40B4-BE49-F238E27FC236}">
                <a16:creationId xmlns:a16="http://schemas.microsoft.com/office/drawing/2014/main" id="{F6FADCC0-F46C-8448-957A-D978B87318A1}"/>
              </a:ext>
            </a:extLst>
          </p:cNvPr>
          <p:cNvSpPr txBox="1"/>
          <p:nvPr/>
        </p:nvSpPr>
        <p:spPr>
          <a:xfrm>
            <a:off x="705853" y="2021305"/>
            <a:ext cx="7700210" cy="4431983"/>
          </a:xfrm>
          <a:prstGeom prst="rect">
            <a:avLst/>
          </a:prstGeom>
          <a:solidFill>
            <a:schemeClr val="accent1">
              <a:lumMod val="50000"/>
            </a:schemeClr>
          </a:solidFill>
        </p:spPr>
        <p:txBody>
          <a:bodyPr wrap="square" rtlCol="0">
            <a:spAutoFit/>
          </a:bodyPr>
          <a:lstStyle/>
          <a:p>
            <a:pPr algn="ctr">
              <a:spcAft>
                <a:spcPts val="1200"/>
              </a:spcAft>
            </a:pPr>
            <a:r>
              <a:rPr lang="en-US" sz="3600" b="1" dirty="0">
                <a:solidFill>
                  <a:schemeClr val="bg1"/>
                </a:solidFill>
              </a:rPr>
              <a:t>IV. Can We Choose Patterns to Follow and Patterns to Reject? </a:t>
            </a:r>
          </a:p>
          <a:p>
            <a:pPr algn="ctr">
              <a:spcAft>
                <a:spcPts val="600"/>
              </a:spcAft>
            </a:pPr>
            <a:r>
              <a:rPr lang="en-US" sz="3600" b="1" dirty="0">
                <a:solidFill>
                  <a:schemeClr val="bg1"/>
                </a:solidFill>
              </a:rPr>
              <a:t>Acts 20:7</a:t>
            </a:r>
          </a:p>
          <a:p>
            <a:pPr algn="ctr">
              <a:spcAft>
                <a:spcPts val="600"/>
              </a:spcAft>
            </a:pPr>
            <a:r>
              <a:rPr lang="en-US" sz="3600" b="1" dirty="0">
                <a:solidFill>
                  <a:schemeClr val="bg1"/>
                </a:solidFill>
              </a:rPr>
              <a:t>Ephesians 5:19</a:t>
            </a:r>
          </a:p>
          <a:p>
            <a:pPr algn="ctr">
              <a:spcAft>
                <a:spcPts val="1200"/>
              </a:spcAft>
            </a:pPr>
            <a:r>
              <a:rPr lang="en-US" sz="3600" b="1" dirty="0">
                <a:solidFill>
                  <a:schemeClr val="bg1"/>
                </a:solidFill>
              </a:rPr>
              <a:t>1 Corinthians 16:1-2</a:t>
            </a:r>
          </a:p>
          <a:p>
            <a:pPr algn="ctr">
              <a:spcAft>
                <a:spcPts val="600"/>
              </a:spcAft>
            </a:pPr>
            <a:r>
              <a:rPr lang="en-US" sz="3600" b="1" i="1" dirty="0">
                <a:solidFill>
                  <a:schemeClr val="bg1"/>
                </a:solidFill>
              </a:rPr>
              <a:t>Is Jesus’s Benevolence a Collective Example? An Institution?  </a:t>
            </a:r>
          </a:p>
        </p:txBody>
      </p:sp>
    </p:spTree>
    <p:extLst>
      <p:ext uri="{BB962C8B-B14F-4D97-AF65-F5344CB8AC3E}">
        <p14:creationId xmlns:p14="http://schemas.microsoft.com/office/powerpoint/2010/main" val="324201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38472-2A47-194F-9616-92E6A55D6EA2}"/>
              </a:ext>
            </a:extLst>
          </p:cNvPr>
          <p:cNvSpPr>
            <a:spLocks noGrp="1"/>
          </p:cNvSpPr>
          <p:nvPr>
            <p:ph type="title"/>
          </p:nvPr>
        </p:nvSpPr>
        <p:spPr/>
        <p:txBody>
          <a:bodyPr/>
          <a:lstStyle/>
          <a:p>
            <a:pPr algn="ctr"/>
            <a:r>
              <a:rPr lang="en-US" sz="4400" i="1" dirty="0"/>
              <a:t>Is the Life of Jesus the Approved Example for the Church?  </a:t>
            </a:r>
            <a:endParaRPr lang="en-US" sz="4400" dirty="0"/>
          </a:p>
        </p:txBody>
      </p:sp>
      <p:sp>
        <p:nvSpPr>
          <p:cNvPr id="3" name="TextBox 2">
            <a:extLst>
              <a:ext uri="{FF2B5EF4-FFF2-40B4-BE49-F238E27FC236}">
                <a16:creationId xmlns:a16="http://schemas.microsoft.com/office/drawing/2014/main" id="{F6FADCC0-F46C-8448-957A-D978B87318A1}"/>
              </a:ext>
            </a:extLst>
          </p:cNvPr>
          <p:cNvSpPr txBox="1"/>
          <p:nvPr/>
        </p:nvSpPr>
        <p:spPr>
          <a:xfrm>
            <a:off x="705853" y="2021305"/>
            <a:ext cx="7700210" cy="3170099"/>
          </a:xfrm>
          <a:prstGeom prst="rect">
            <a:avLst/>
          </a:prstGeom>
          <a:solidFill>
            <a:schemeClr val="accent1">
              <a:lumMod val="50000"/>
            </a:schemeClr>
          </a:solidFill>
        </p:spPr>
        <p:txBody>
          <a:bodyPr wrap="square" rtlCol="0">
            <a:spAutoFit/>
          </a:bodyPr>
          <a:lstStyle/>
          <a:p>
            <a:pPr algn="ctr">
              <a:spcAft>
                <a:spcPts val="1200"/>
              </a:spcAft>
            </a:pPr>
            <a:r>
              <a:rPr lang="en-US" sz="3600" b="1" dirty="0">
                <a:solidFill>
                  <a:schemeClr val="bg1"/>
                </a:solidFill>
              </a:rPr>
              <a:t>V. Paul’s Teaching on Binding Approved Examples </a:t>
            </a:r>
          </a:p>
          <a:p>
            <a:pPr algn="ctr">
              <a:spcAft>
                <a:spcPts val="1200"/>
              </a:spcAft>
            </a:pPr>
            <a:r>
              <a:rPr lang="en-US" sz="3600" b="1" dirty="0">
                <a:solidFill>
                  <a:schemeClr val="bg1"/>
                </a:solidFill>
              </a:rPr>
              <a:t>Philippians 4:9</a:t>
            </a:r>
          </a:p>
          <a:p>
            <a:pPr algn="ctr">
              <a:spcAft>
                <a:spcPts val="600"/>
              </a:spcAft>
            </a:pPr>
            <a:r>
              <a:rPr lang="en-US" sz="3600" b="1" dirty="0">
                <a:solidFill>
                  <a:schemeClr val="bg1"/>
                </a:solidFill>
              </a:rPr>
              <a:t>If it was true for Philippi Why Would It not Be True for Us?</a:t>
            </a:r>
          </a:p>
        </p:txBody>
      </p:sp>
    </p:spTree>
    <p:extLst>
      <p:ext uri="{BB962C8B-B14F-4D97-AF65-F5344CB8AC3E}">
        <p14:creationId xmlns:p14="http://schemas.microsoft.com/office/powerpoint/2010/main" val="286366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682</TotalTime>
  <Words>417</Words>
  <Application>Microsoft Macintosh PowerPoint</Application>
  <PresentationFormat>On-screen Show (4:3)</PresentationFormat>
  <Paragraphs>39</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Pope-Burleson Discussion November 15, 2019</vt:lpstr>
      <vt:lpstr>Searching for the Pattern John Mark Hicks</vt:lpstr>
      <vt:lpstr>Searching for the Pattern John Mark Hicks</vt:lpstr>
      <vt:lpstr>Searching for the Pattern John Mark Hicks</vt:lpstr>
      <vt:lpstr>Is the Life of Jesus the Approved Example for the Church?  </vt:lpstr>
      <vt:lpstr>Is the Life of Jesus the Approved Example for the Church?  </vt:lpstr>
      <vt:lpstr>Is the Life of Jesus the Approved Example for the Church?  </vt:lpstr>
      <vt:lpstr>Is the Life of Jesus the Approved Example for the Church?  </vt:lpstr>
      <vt:lpstr>Is the Life of Jesus the Approved Example for the Church?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Pope</dc:creator>
  <cp:lastModifiedBy>Kyle Pope</cp:lastModifiedBy>
  <cp:revision>13</cp:revision>
  <dcterms:created xsi:type="dcterms:W3CDTF">2023-08-26T15:36:40Z</dcterms:created>
  <dcterms:modified xsi:type="dcterms:W3CDTF">2023-09-05T03:35:52Z</dcterms:modified>
</cp:coreProperties>
</file>