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7" r:id="rId2"/>
    <p:sldId id="258" r:id="rId3"/>
    <p:sldId id="259" r:id="rId4"/>
    <p:sldId id="260" r:id="rId5"/>
    <p:sldId id="262" r:id="rId6"/>
    <p:sldId id="263" r:id="rId7"/>
    <p:sldId id="264" r:id="rId8"/>
    <p:sldId id="265" r:id="rId9"/>
    <p:sldId id="266" r:id="rId10"/>
    <p:sldId id="267" r:id="rId11"/>
    <p:sldId id="268" r:id="rId12"/>
    <p:sldId id="269" r:id="rId13"/>
    <p:sldId id="270"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508"/>
    <p:restoredTop sz="94697"/>
  </p:normalViewPr>
  <p:slideViewPr>
    <p:cSldViewPr snapToGrid="0" snapToObjects="1">
      <p:cViewPr varScale="1">
        <p:scale>
          <a:sx n="80" d="100"/>
          <a:sy n="80" d="100"/>
        </p:scale>
        <p:origin x="1680"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A5590C4-145D-BE44-8FF7-9253ADC7DDED}" type="datetimeFigureOut">
              <a:rPr lang="en-US" smtClean="0"/>
              <a:t>4/24/23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04E417-A54C-F84C-9A94-81A5CA9EED4B}" type="slidenum">
              <a:rPr lang="en-US" smtClean="0"/>
              <a:t>‹#›</a:t>
            </a:fld>
            <a:endParaRPr lang="en-US"/>
          </a:p>
        </p:txBody>
      </p:sp>
    </p:spTree>
    <p:extLst>
      <p:ext uri="{BB962C8B-B14F-4D97-AF65-F5344CB8AC3E}">
        <p14:creationId xmlns:p14="http://schemas.microsoft.com/office/powerpoint/2010/main" val="25601232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A5590C4-145D-BE44-8FF7-9253ADC7DDED}" type="datetimeFigureOut">
              <a:rPr lang="en-US" smtClean="0"/>
              <a:t>4/24/23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04E417-A54C-F84C-9A94-81A5CA9EED4B}" type="slidenum">
              <a:rPr lang="en-US" smtClean="0"/>
              <a:t>‹#›</a:t>
            </a:fld>
            <a:endParaRPr lang="en-US"/>
          </a:p>
        </p:txBody>
      </p:sp>
    </p:spTree>
    <p:extLst>
      <p:ext uri="{BB962C8B-B14F-4D97-AF65-F5344CB8AC3E}">
        <p14:creationId xmlns:p14="http://schemas.microsoft.com/office/powerpoint/2010/main" val="6912795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A5590C4-145D-BE44-8FF7-9253ADC7DDED}" type="datetimeFigureOut">
              <a:rPr lang="en-US" smtClean="0"/>
              <a:t>4/24/23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04E417-A54C-F84C-9A94-81A5CA9EED4B}" type="slidenum">
              <a:rPr lang="en-US" smtClean="0"/>
              <a:t>‹#›</a:t>
            </a:fld>
            <a:endParaRPr lang="en-US"/>
          </a:p>
        </p:txBody>
      </p:sp>
    </p:spTree>
    <p:extLst>
      <p:ext uri="{BB962C8B-B14F-4D97-AF65-F5344CB8AC3E}">
        <p14:creationId xmlns:p14="http://schemas.microsoft.com/office/powerpoint/2010/main" val="18979011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A5590C4-145D-BE44-8FF7-9253ADC7DDED}" type="datetimeFigureOut">
              <a:rPr lang="en-US" smtClean="0"/>
              <a:t>4/24/23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04E417-A54C-F84C-9A94-81A5CA9EED4B}" type="slidenum">
              <a:rPr lang="en-US" smtClean="0"/>
              <a:t>‹#›</a:t>
            </a:fld>
            <a:endParaRPr lang="en-US"/>
          </a:p>
        </p:txBody>
      </p:sp>
    </p:spTree>
    <p:extLst>
      <p:ext uri="{BB962C8B-B14F-4D97-AF65-F5344CB8AC3E}">
        <p14:creationId xmlns:p14="http://schemas.microsoft.com/office/powerpoint/2010/main" val="22123990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5590C4-145D-BE44-8FF7-9253ADC7DDED}" type="datetimeFigureOut">
              <a:rPr lang="en-US" smtClean="0"/>
              <a:t>4/24/23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04E417-A54C-F84C-9A94-81A5CA9EED4B}" type="slidenum">
              <a:rPr lang="en-US" smtClean="0"/>
              <a:t>‹#›</a:t>
            </a:fld>
            <a:endParaRPr lang="en-US"/>
          </a:p>
        </p:txBody>
      </p:sp>
    </p:spTree>
    <p:extLst>
      <p:ext uri="{BB962C8B-B14F-4D97-AF65-F5344CB8AC3E}">
        <p14:creationId xmlns:p14="http://schemas.microsoft.com/office/powerpoint/2010/main" val="26898088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A5590C4-145D-BE44-8FF7-9253ADC7DDED}" type="datetimeFigureOut">
              <a:rPr lang="en-US" smtClean="0"/>
              <a:t>4/24/23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04E417-A54C-F84C-9A94-81A5CA9EED4B}" type="slidenum">
              <a:rPr lang="en-US" smtClean="0"/>
              <a:t>‹#›</a:t>
            </a:fld>
            <a:endParaRPr lang="en-US"/>
          </a:p>
        </p:txBody>
      </p:sp>
    </p:spTree>
    <p:extLst>
      <p:ext uri="{BB962C8B-B14F-4D97-AF65-F5344CB8AC3E}">
        <p14:creationId xmlns:p14="http://schemas.microsoft.com/office/powerpoint/2010/main" val="34712640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A5590C4-145D-BE44-8FF7-9253ADC7DDED}" type="datetimeFigureOut">
              <a:rPr lang="en-US" smtClean="0"/>
              <a:t>4/24/23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504E417-A54C-F84C-9A94-81A5CA9EED4B}" type="slidenum">
              <a:rPr lang="en-US" smtClean="0"/>
              <a:t>‹#›</a:t>
            </a:fld>
            <a:endParaRPr lang="en-US"/>
          </a:p>
        </p:txBody>
      </p:sp>
    </p:spTree>
    <p:extLst>
      <p:ext uri="{BB962C8B-B14F-4D97-AF65-F5344CB8AC3E}">
        <p14:creationId xmlns:p14="http://schemas.microsoft.com/office/powerpoint/2010/main" val="34255188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A5590C4-145D-BE44-8FF7-9253ADC7DDED}" type="datetimeFigureOut">
              <a:rPr lang="en-US" smtClean="0"/>
              <a:t>4/24/23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504E417-A54C-F84C-9A94-81A5CA9EED4B}" type="slidenum">
              <a:rPr lang="en-US" smtClean="0"/>
              <a:t>‹#›</a:t>
            </a:fld>
            <a:endParaRPr lang="en-US"/>
          </a:p>
        </p:txBody>
      </p:sp>
    </p:spTree>
    <p:extLst>
      <p:ext uri="{BB962C8B-B14F-4D97-AF65-F5344CB8AC3E}">
        <p14:creationId xmlns:p14="http://schemas.microsoft.com/office/powerpoint/2010/main" val="23260734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5590C4-145D-BE44-8FF7-9253ADC7DDED}" type="datetimeFigureOut">
              <a:rPr lang="en-US" smtClean="0"/>
              <a:t>4/24/23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504E417-A54C-F84C-9A94-81A5CA9EED4B}" type="slidenum">
              <a:rPr lang="en-US" smtClean="0"/>
              <a:t>‹#›</a:t>
            </a:fld>
            <a:endParaRPr lang="en-US"/>
          </a:p>
        </p:txBody>
      </p:sp>
    </p:spTree>
    <p:extLst>
      <p:ext uri="{BB962C8B-B14F-4D97-AF65-F5344CB8AC3E}">
        <p14:creationId xmlns:p14="http://schemas.microsoft.com/office/powerpoint/2010/main" val="8943447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A5590C4-145D-BE44-8FF7-9253ADC7DDED}" type="datetimeFigureOut">
              <a:rPr lang="en-US" smtClean="0"/>
              <a:t>4/24/23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04E417-A54C-F84C-9A94-81A5CA9EED4B}" type="slidenum">
              <a:rPr lang="en-US" smtClean="0"/>
              <a:t>‹#›</a:t>
            </a:fld>
            <a:endParaRPr lang="en-US"/>
          </a:p>
        </p:txBody>
      </p:sp>
    </p:spTree>
    <p:extLst>
      <p:ext uri="{BB962C8B-B14F-4D97-AF65-F5344CB8AC3E}">
        <p14:creationId xmlns:p14="http://schemas.microsoft.com/office/powerpoint/2010/main" val="34495554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A5590C4-145D-BE44-8FF7-9253ADC7DDED}" type="datetimeFigureOut">
              <a:rPr lang="en-US" smtClean="0"/>
              <a:t>4/24/23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04E417-A54C-F84C-9A94-81A5CA9EED4B}" type="slidenum">
              <a:rPr lang="en-US" smtClean="0"/>
              <a:t>‹#›</a:t>
            </a:fld>
            <a:endParaRPr lang="en-US"/>
          </a:p>
        </p:txBody>
      </p:sp>
    </p:spTree>
    <p:extLst>
      <p:ext uri="{BB962C8B-B14F-4D97-AF65-F5344CB8AC3E}">
        <p14:creationId xmlns:p14="http://schemas.microsoft.com/office/powerpoint/2010/main" val="115321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hyperlink" Target="https://www.publicdomainpictures.net/view-image.php?image=17473&amp;picture=background-from-autumn-leaves"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Background From Autumn Leaves Free Stock Photo - Public Domain Pictures">
            <a:extLst>
              <a:ext uri="{FF2B5EF4-FFF2-40B4-BE49-F238E27FC236}">
                <a16:creationId xmlns:a16="http://schemas.microsoft.com/office/drawing/2014/main" id="{3BB2EEFA-77AE-0842-9D2D-0A9398B6B75B}"/>
              </a:ext>
            </a:extLst>
          </p:cNvPr>
          <p:cNvPicPr>
            <a:picLocks noChangeAspect="1"/>
          </p:cNvPicPr>
          <p:nvPr userDrawn="1"/>
        </p:nvPicPr>
        <p:blipFill rotWithShape="1">
          <a:blip r:embed="rId13">
            <a:alphaModFix amt="70000"/>
            <a:extLst>
              <a:ext uri="{837473B0-CC2E-450A-ABE3-18F120FF3D39}">
                <a1611:picAttrSrcUrl xmlns:a1611="http://schemas.microsoft.com/office/drawing/2016/11/main" r:id="rId14"/>
              </a:ext>
            </a:extLst>
          </a:blip>
          <a:srcRect l="-1" r="23316"/>
          <a:stretch/>
        </p:blipFill>
        <p:spPr>
          <a:xfrm>
            <a:off x="0" y="0"/>
            <a:ext cx="9144000" cy="6858000"/>
          </a:xfrm>
          <a:prstGeom prst="rect">
            <a:avLst/>
          </a:prstGeom>
        </p:spPr>
      </p:pic>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5590C4-145D-BE44-8FF7-9253ADC7DDED}" type="datetimeFigureOut">
              <a:rPr lang="en-US" smtClean="0"/>
              <a:t>4/24/23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04E417-A54C-F84C-9A94-81A5CA9EED4B}" type="slidenum">
              <a:rPr lang="en-US" smtClean="0"/>
              <a:t>‹#›</a:t>
            </a:fld>
            <a:endParaRPr lang="en-US"/>
          </a:p>
        </p:txBody>
      </p:sp>
    </p:spTree>
    <p:extLst>
      <p:ext uri="{BB962C8B-B14F-4D97-AF65-F5344CB8AC3E}">
        <p14:creationId xmlns:p14="http://schemas.microsoft.com/office/powerpoint/2010/main" val="293483604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323B9FA-1C0A-6B4E-9890-54F965B9498D}"/>
              </a:ext>
            </a:extLst>
          </p:cNvPr>
          <p:cNvSpPr>
            <a:spLocks noGrp="1"/>
          </p:cNvSpPr>
          <p:nvPr>
            <p:ph idx="1"/>
          </p:nvPr>
        </p:nvSpPr>
        <p:spPr>
          <a:xfrm>
            <a:off x="593558" y="2326104"/>
            <a:ext cx="5855368" cy="4531895"/>
          </a:xfrm>
        </p:spPr>
        <p:txBody>
          <a:bodyPr>
            <a:noAutofit/>
          </a:bodyPr>
          <a:lstStyle/>
          <a:p>
            <a:pPr marL="0" indent="0">
              <a:lnSpc>
                <a:spcPct val="80000"/>
              </a:lnSpc>
              <a:spcBef>
                <a:spcPts val="0"/>
              </a:spcBef>
              <a:spcAft>
                <a:spcPts val="1400"/>
              </a:spcAft>
              <a:buNone/>
            </a:pPr>
            <a:r>
              <a:rPr lang="en-US" sz="3400" b="1" dirty="0"/>
              <a:t>Why do we do certain things? </a:t>
            </a:r>
          </a:p>
          <a:p>
            <a:pPr marL="0" indent="0">
              <a:lnSpc>
                <a:spcPct val="80000"/>
              </a:lnSpc>
              <a:spcBef>
                <a:spcPts val="0"/>
              </a:spcBef>
              <a:spcAft>
                <a:spcPts val="1400"/>
              </a:spcAft>
              <a:buNone/>
            </a:pPr>
            <a:r>
              <a:rPr lang="en-US" sz="3400" b="1" dirty="0"/>
              <a:t>What made us have the strengths or weaknesses we do? </a:t>
            </a:r>
          </a:p>
          <a:p>
            <a:pPr marL="0" indent="0">
              <a:lnSpc>
                <a:spcPct val="80000"/>
              </a:lnSpc>
              <a:spcBef>
                <a:spcPts val="0"/>
              </a:spcBef>
              <a:spcAft>
                <a:spcPts val="1400"/>
              </a:spcAft>
              <a:buNone/>
            </a:pPr>
            <a:r>
              <a:rPr lang="en-US" sz="3400" b="1" dirty="0"/>
              <a:t>Is it my choice and my responsibility? </a:t>
            </a:r>
          </a:p>
          <a:p>
            <a:pPr marL="0" indent="0">
              <a:lnSpc>
                <a:spcPct val="80000"/>
              </a:lnSpc>
              <a:spcBef>
                <a:spcPts val="0"/>
              </a:spcBef>
              <a:spcAft>
                <a:spcPts val="1400"/>
              </a:spcAft>
              <a:buNone/>
            </a:pPr>
            <a:r>
              <a:rPr lang="en-US" sz="3400" b="1" dirty="0"/>
              <a:t>Or am I helpless to shape my own character, behavior, and disposition?</a:t>
            </a:r>
          </a:p>
        </p:txBody>
      </p:sp>
    </p:spTree>
    <p:extLst>
      <p:ext uri="{BB962C8B-B14F-4D97-AF65-F5344CB8AC3E}">
        <p14:creationId xmlns:p14="http://schemas.microsoft.com/office/powerpoint/2010/main" val="3967361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FF233A-226F-724C-B1E4-D24E01C114EB}"/>
              </a:ext>
            </a:extLst>
          </p:cNvPr>
          <p:cNvSpPr>
            <a:spLocks noGrp="1"/>
          </p:cNvSpPr>
          <p:nvPr>
            <p:ph type="title"/>
          </p:nvPr>
        </p:nvSpPr>
        <p:spPr>
          <a:xfrm>
            <a:off x="641685" y="621800"/>
            <a:ext cx="8114297" cy="1325563"/>
          </a:xfrm>
        </p:spPr>
        <p:txBody>
          <a:bodyPr>
            <a:noAutofit/>
          </a:bodyPr>
          <a:lstStyle/>
          <a:p>
            <a:pPr>
              <a:lnSpc>
                <a:spcPct val="70000"/>
              </a:lnSpc>
            </a:pPr>
            <a:r>
              <a:rPr lang="en-US" sz="7200" b="1" dirty="0">
                <a:solidFill>
                  <a:srgbClr val="3B150F"/>
                </a:solidFill>
                <a:latin typeface="Cambria" panose="02040503050406030204" pitchFamily="18" charset="0"/>
              </a:rPr>
              <a:t>Resisting the Victim Mentality</a:t>
            </a:r>
            <a:endParaRPr lang="en-US" sz="7200" dirty="0"/>
          </a:p>
        </p:txBody>
      </p:sp>
      <p:sp>
        <p:nvSpPr>
          <p:cNvPr id="3" name="Content Placeholder 2">
            <a:extLst>
              <a:ext uri="{FF2B5EF4-FFF2-40B4-BE49-F238E27FC236}">
                <a16:creationId xmlns:a16="http://schemas.microsoft.com/office/drawing/2014/main" id="{D323B9FA-1C0A-6B4E-9890-54F965B9498D}"/>
              </a:ext>
            </a:extLst>
          </p:cNvPr>
          <p:cNvSpPr>
            <a:spLocks noGrp="1"/>
          </p:cNvSpPr>
          <p:nvPr>
            <p:ph idx="1"/>
          </p:nvPr>
        </p:nvSpPr>
        <p:spPr>
          <a:xfrm>
            <a:off x="593557" y="2326104"/>
            <a:ext cx="6272463" cy="4531895"/>
          </a:xfrm>
        </p:spPr>
        <p:txBody>
          <a:bodyPr>
            <a:noAutofit/>
          </a:bodyPr>
          <a:lstStyle/>
          <a:p>
            <a:pPr marL="0" indent="0">
              <a:lnSpc>
                <a:spcPct val="80000"/>
              </a:lnSpc>
              <a:spcBef>
                <a:spcPts val="0"/>
              </a:spcBef>
              <a:spcAft>
                <a:spcPts val="1400"/>
              </a:spcAft>
              <a:buNone/>
            </a:pPr>
            <a:r>
              <a:rPr lang="en-US" sz="3600" b="1" dirty="0"/>
              <a:t>Should we ignore wrongdoing?</a:t>
            </a:r>
          </a:p>
          <a:p>
            <a:pPr marL="0" indent="0">
              <a:spcBef>
                <a:spcPts val="0"/>
              </a:spcBef>
              <a:spcAft>
                <a:spcPts val="1400"/>
              </a:spcAft>
              <a:buNone/>
            </a:pPr>
            <a:r>
              <a:rPr lang="en-US" sz="3600" b="1" dirty="0"/>
              <a:t>“If your brother sins against you, rebuke him; and if he repents, forgive him.” (Luke 17:3b). </a:t>
            </a:r>
          </a:p>
          <a:p>
            <a:pPr marL="0" indent="0">
              <a:spcBef>
                <a:spcPts val="0"/>
              </a:spcBef>
              <a:spcAft>
                <a:spcPts val="1400"/>
              </a:spcAft>
              <a:buNone/>
            </a:pPr>
            <a:r>
              <a:rPr lang="en-US" sz="3600" b="1" dirty="0"/>
              <a:t>“Take heed to yourselves.” (Luke 17:3a).</a:t>
            </a:r>
          </a:p>
        </p:txBody>
      </p:sp>
    </p:spTree>
    <p:extLst>
      <p:ext uri="{BB962C8B-B14F-4D97-AF65-F5344CB8AC3E}">
        <p14:creationId xmlns:p14="http://schemas.microsoft.com/office/powerpoint/2010/main" val="38806472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FF233A-226F-724C-B1E4-D24E01C114EB}"/>
              </a:ext>
            </a:extLst>
          </p:cNvPr>
          <p:cNvSpPr>
            <a:spLocks noGrp="1"/>
          </p:cNvSpPr>
          <p:nvPr>
            <p:ph type="title"/>
          </p:nvPr>
        </p:nvSpPr>
        <p:spPr>
          <a:xfrm>
            <a:off x="641685" y="621800"/>
            <a:ext cx="8114297" cy="1325563"/>
          </a:xfrm>
        </p:spPr>
        <p:txBody>
          <a:bodyPr>
            <a:noAutofit/>
          </a:bodyPr>
          <a:lstStyle/>
          <a:p>
            <a:pPr>
              <a:lnSpc>
                <a:spcPct val="70000"/>
              </a:lnSpc>
            </a:pPr>
            <a:r>
              <a:rPr lang="en-US" sz="7200" b="1" dirty="0">
                <a:solidFill>
                  <a:srgbClr val="3B150F"/>
                </a:solidFill>
                <a:latin typeface="Cambria" panose="02040503050406030204" pitchFamily="18" charset="0"/>
              </a:rPr>
              <a:t>Resisting the Victim Mentality</a:t>
            </a:r>
            <a:endParaRPr lang="en-US" sz="7200" dirty="0"/>
          </a:p>
        </p:txBody>
      </p:sp>
      <p:sp>
        <p:nvSpPr>
          <p:cNvPr id="3" name="Content Placeholder 2">
            <a:extLst>
              <a:ext uri="{FF2B5EF4-FFF2-40B4-BE49-F238E27FC236}">
                <a16:creationId xmlns:a16="http://schemas.microsoft.com/office/drawing/2014/main" id="{D323B9FA-1C0A-6B4E-9890-54F965B9498D}"/>
              </a:ext>
            </a:extLst>
          </p:cNvPr>
          <p:cNvSpPr>
            <a:spLocks noGrp="1"/>
          </p:cNvSpPr>
          <p:nvPr>
            <p:ph idx="1"/>
          </p:nvPr>
        </p:nvSpPr>
        <p:spPr>
          <a:xfrm>
            <a:off x="593557" y="2326104"/>
            <a:ext cx="6272463" cy="4531895"/>
          </a:xfrm>
        </p:spPr>
        <p:txBody>
          <a:bodyPr>
            <a:noAutofit/>
          </a:bodyPr>
          <a:lstStyle/>
          <a:p>
            <a:pPr marL="0" indent="0">
              <a:lnSpc>
                <a:spcPct val="80000"/>
              </a:lnSpc>
              <a:spcBef>
                <a:spcPts val="0"/>
              </a:spcBef>
              <a:spcAft>
                <a:spcPts val="1400"/>
              </a:spcAft>
              <a:buNone/>
            </a:pPr>
            <a:r>
              <a:rPr lang="en-US" sz="3600" b="1" dirty="0"/>
              <a:t>Should we never reach out to others for encouragement?</a:t>
            </a:r>
          </a:p>
          <a:p>
            <a:pPr marL="0" indent="0" algn="ctr">
              <a:spcBef>
                <a:spcPts val="0"/>
              </a:spcBef>
              <a:spcAft>
                <a:spcPts val="1400"/>
              </a:spcAft>
              <a:buNone/>
            </a:pPr>
            <a:r>
              <a:rPr lang="en-US" sz="4000" b="1" dirty="0"/>
              <a:t>2 Corinthians 1:3-5</a:t>
            </a:r>
          </a:p>
          <a:p>
            <a:pPr marL="0" indent="0" algn="ctr">
              <a:spcBef>
                <a:spcPts val="0"/>
              </a:spcBef>
              <a:spcAft>
                <a:spcPts val="1400"/>
              </a:spcAft>
              <a:buNone/>
            </a:pPr>
            <a:r>
              <a:rPr lang="en-US" sz="3800" b="1" dirty="0"/>
              <a:t>We should support one another?</a:t>
            </a:r>
          </a:p>
          <a:p>
            <a:pPr marL="0" indent="0" algn="ctr">
              <a:spcBef>
                <a:spcPts val="0"/>
              </a:spcBef>
              <a:spcAft>
                <a:spcPts val="1400"/>
              </a:spcAft>
              <a:buNone/>
            </a:pPr>
            <a:r>
              <a:rPr lang="en-US" sz="3800" b="1" dirty="0"/>
              <a:t>Must we announce it with a trumpet?</a:t>
            </a:r>
          </a:p>
        </p:txBody>
      </p:sp>
    </p:spTree>
    <p:extLst>
      <p:ext uri="{BB962C8B-B14F-4D97-AF65-F5344CB8AC3E}">
        <p14:creationId xmlns:p14="http://schemas.microsoft.com/office/powerpoint/2010/main" val="41314775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FF233A-226F-724C-B1E4-D24E01C114EB}"/>
              </a:ext>
            </a:extLst>
          </p:cNvPr>
          <p:cNvSpPr>
            <a:spLocks noGrp="1"/>
          </p:cNvSpPr>
          <p:nvPr>
            <p:ph type="title"/>
          </p:nvPr>
        </p:nvSpPr>
        <p:spPr>
          <a:xfrm>
            <a:off x="641685" y="621800"/>
            <a:ext cx="8114297" cy="1325563"/>
          </a:xfrm>
        </p:spPr>
        <p:txBody>
          <a:bodyPr>
            <a:noAutofit/>
          </a:bodyPr>
          <a:lstStyle/>
          <a:p>
            <a:pPr>
              <a:lnSpc>
                <a:spcPct val="70000"/>
              </a:lnSpc>
            </a:pPr>
            <a:r>
              <a:rPr lang="en-US" sz="7200" b="1" dirty="0">
                <a:solidFill>
                  <a:srgbClr val="3B150F"/>
                </a:solidFill>
                <a:latin typeface="Cambria" panose="02040503050406030204" pitchFamily="18" charset="0"/>
              </a:rPr>
              <a:t>Resisting the Victim Mentality</a:t>
            </a:r>
            <a:endParaRPr lang="en-US" sz="7200" dirty="0"/>
          </a:p>
        </p:txBody>
      </p:sp>
      <p:sp>
        <p:nvSpPr>
          <p:cNvPr id="3" name="Content Placeholder 2">
            <a:extLst>
              <a:ext uri="{FF2B5EF4-FFF2-40B4-BE49-F238E27FC236}">
                <a16:creationId xmlns:a16="http://schemas.microsoft.com/office/drawing/2014/main" id="{D323B9FA-1C0A-6B4E-9890-54F965B9498D}"/>
              </a:ext>
            </a:extLst>
          </p:cNvPr>
          <p:cNvSpPr>
            <a:spLocks noGrp="1"/>
          </p:cNvSpPr>
          <p:nvPr>
            <p:ph idx="1"/>
          </p:nvPr>
        </p:nvSpPr>
        <p:spPr>
          <a:xfrm>
            <a:off x="593557" y="2326104"/>
            <a:ext cx="6272463" cy="4531895"/>
          </a:xfrm>
        </p:spPr>
        <p:txBody>
          <a:bodyPr>
            <a:noAutofit/>
          </a:bodyPr>
          <a:lstStyle/>
          <a:p>
            <a:pPr marL="0" indent="0" algn="ctr">
              <a:lnSpc>
                <a:spcPct val="80000"/>
              </a:lnSpc>
              <a:spcBef>
                <a:spcPts val="0"/>
              </a:spcBef>
              <a:spcAft>
                <a:spcPts val="1400"/>
              </a:spcAft>
              <a:buNone/>
            </a:pPr>
            <a:r>
              <a:rPr lang="en-US" sz="3600" b="1" dirty="0"/>
              <a:t>We are responsible for ourselves</a:t>
            </a:r>
          </a:p>
          <a:p>
            <a:pPr marL="0" indent="0" algn="ctr">
              <a:spcBef>
                <a:spcPts val="0"/>
              </a:spcBef>
              <a:spcAft>
                <a:spcPts val="1400"/>
              </a:spcAft>
              <a:buNone/>
            </a:pPr>
            <a:r>
              <a:rPr lang="en-US" sz="4000" b="1" dirty="0"/>
              <a:t>Galatians 6:4-5</a:t>
            </a:r>
          </a:p>
          <a:p>
            <a:pPr marL="0" indent="0" algn="ctr">
              <a:spcBef>
                <a:spcPts val="0"/>
              </a:spcBef>
              <a:spcAft>
                <a:spcPts val="1400"/>
              </a:spcAft>
              <a:buNone/>
            </a:pPr>
            <a:r>
              <a:rPr lang="en-US" sz="3800" b="1" dirty="0"/>
              <a:t>You have a choice.</a:t>
            </a:r>
          </a:p>
          <a:p>
            <a:pPr marL="0" indent="0" algn="ctr">
              <a:spcBef>
                <a:spcPts val="0"/>
              </a:spcBef>
              <a:spcAft>
                <a:spcPts val="1400"/>
              </a:spcAft>
              <a:buNone/>
            </a:pPr>
            <a:r>
              <a:rPr lang="en-US" sz="3800" b="1" dirty="0"/>
              <a:t>You don’t have to let life and others define you.</a:t>
            </a:r>
          </a:p>
        </p:txBody>
      </p:sp>
    </p:spTree>
    <p:extLst>
      <p:ext uri="{BB962C8B-B14F-4D97-AF65-F5344CB8AC3E}">
        <p14:creationId xmlns:p14="http://schemas.microsoft.com/office/powerpoint/2010/main" val="12649581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FF233A-226F-724C-B1E4-D24E01C114EB}"/>
              </a:ext>
            </a:extLst>
          </p:cNvPr>
          <p:cNvSpPr>
            <a:spLocks noGrp="1"/>
          </p:cNvSpPr>
          <p:nvPr>
            <p:ph type="title"/>
          </p:nvPr>
        </p:nvSpPr>
        <p:spPr>
          <a:xfrm>
            <a:off x="641685" y="621800"/>
            <a:ext cx="8114297" cy="1325563"/>
          </a:xfrm>
        </p:spPr>
        <p:txBody>
          <a:bodyPr>
            <a:noAutofit/>
          </a:bodyPr>
          <a:lstStyle/>
          <a:p>
            <a:pPr>
              <a:lnSpc>
                <a:spcPct val="70000"/>
              </a:lnSpc>
            </a:pPr>
            <a:r>
              <a:rPr lang="en-US" sz="7200" b="1">
                <a:solidFill>
                  <a:srgbClr val="3B150F"/>
                </a:solidFill>
                <a:latin typeface="Cambria" panose="02040503050406030204" pitchFamily="18" charset="0"/>
              </a:rPr>
              <a:t>Resisting the Victim Mentality</a:t>
            </a:r>
            <a:endParaRPr lang="en-US" sz="7200" dirty="0"/>
          </a:p>
        </p:txBody>
      </p:sp>
      <p:sp>
        <p:nvSpPr>
          <p:cNvPr id="3" name="Content Placeholder 2">
            <a:extLst>
              <a:ext uri="{FF2B5EF4-FFF2-40B4-BE49-F238E27FC236}">
                <a16:creationId xmlns:a16="http://schemas.microsoft.com/office/drawing/2014/main" id="{D323B9FA-1C0A-6B4E-9890-54F965B9498D}"/>
              </a:ext>
            </a:extLst>
          </p:cNvPr>
          <p:cNvSpPr>
            <a:spLocks noGrp="1"/>
          </p:cNvSpPr>
          <p:nvPr>
            <p:ph idx="1"/>
          </p:nvPr>
        </p:nvSpPr>
        <p:spPr>
          <a:xfrm>
            <a:off x="593557" y="2326104"/>
            <a:ext cx="6272463" cy="4531895"/>
          </a:xfrm>
        </p:spPr>
        <p:txBody>
          <a:bodyPr>
            <a:noAutofit/>
          </a:bodyPr>
          <a:lstStyle/>
          <a:p>
            <a:pPr marL="0" indent="0" algn="ctr">
              <a:lnSpc>
                <a:spcPct val="80000"/>
              </a:lnSpc>
              <a:spcBef>
                <a:spcPts val="0"/>
              </a:spcBef>
              <a:spcAft>
                <a:spcPts val="1400"/>
              </a:spcAft>
              <a:buNone/>
            </a:pPr>
            <a:r>
              <a:rPr lang="en-US" sz="3600" b="1" dirty="0"/>
              <a:t>Christians are not victims.</a:t>
            </a:r>
          </a:p>
          <a:p>
            <a:pPr marL="238125" indent="-222250">
              <a:spcBef>
                <a:spcPts val="0"/>
              </a:spcBef>
              <a:spcAft>
                <a:spcPts val="1400"/>
              </a:spcAft>
            </a:pPr>
            <a:r>
              <a:rPr lang="en-US" sz="3800" b="1" dirty="0"/>
              <a:t>Slaves (Rom. 6:6)</a:t>
            </a:r>
          </a:p>
          <a:p>
            <a:pPr marL="238125" indent="-222250">
              <a:spcBef>
                <a:spcPts val="0"/>
              </a:spcBef>
              <a:spcAft>
                <a:spcPts val="1400"/>
              </a:spcAft>
            </a:pPr>
            <a:r>
              <a:rPr lang="en-US" sz="3800" b="1" dirty="0"/>
              <a:t>Deliverance (Rom. 6:17)</a:t>
            </a:r>
          </a:p>
          <a:p>
            <a:pPr marL="238125" indent="-222250">
              <a:spcBef>
                <a:spcPts val="0"/>
              </a:spcBef>
              <a:spcAft>
                <a:spcPts val="1400"/>
              </a:spcAft>
            </a:pPr>
            <a:r>
              <a:rPr lang="en-US" sz="3800" b="1" dirty="0"/>
              <a:t>Liberated (Rom. 6:22)</a:t>
            </a:r>
          </a:p>
          <a:p>
            <a:pPr marL="238125" indent="-222250">
              <a:spcBef>
                <a:spcPts val="0"/>
              </a:spcBef>
              <a:spcAft>
                <a:spcPts val="1400"/>
              </a:spcAft>
            </a:pPr>
            <a:r>
              <a:rPr lang="en-US" sz="3800" b="1" dirty="0"/>
              <a:t>Triumph (2 Cor. 2:14)</a:t>
            </a:r>
          </a:p>
          <a:p>
            <a:pPr marL="15875" indent="0" algn="ctr">
              <a:spcBef>
                <a:spcPts val="0"/>
              </a:spcBef>
              <a:spcAft>
                <a:spcPts val="1400"/>
              </a:spcAft>
              <a:buNone/>
            </a:pPr>
            <a:r>
              <a:rPr lang="en-US" sz="4000" b="1" dirty="0"/>
              <a:t>Romans 8:37-39</a:t>
            </a:r>
          </a:p>
        </p:txBody>
      </p:sp>
    </p:spTree>
    <p:extLst>
      <p:ext uri="{BB962C8B-B14F-4D97-AF65-F5344CB8AC3E}">
        <p14:creationId xmlns:p14="http://schemas.microsoft.com/office/powerpoint/2010/main" val="30821394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55"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1000" fill="hold"/>
                                        <p:tgtEl>
                                          <p:spTgt spid="3">
                                            <p:txEl>
                                              <p:pRg st="5" end="5"/>
                                            </p:txEl>
                                          </p:spTgt>
                                        </p:tgtEl>
                                        <p:attrNameLst>
                                          <p:attrName>ppt_w</p:attrName>
                                        </p:attrNameLst>
                                      </p:cBhvr>
                                      <p:tavLst>
                                        <p:tav tm="0">
                                          <p:val>
                                            <p:strVal val="#ppt_w*0.70"/>
                                          </p:val>
                                        </p:tav>
                                        <p:tav tm="100000">
                                          <p:val>
                                            <p:strVal val="#ppt_w"/>
                                          </p:val>
                                        </p:tav>
                                      </p:tavLst>
                                    </p:anim>
                                    <p:anim calcmode="lin" valueType="num">
                                      <p:cBhvr>
                                        <p:cTn id="43" dur="1000" fill="hold"/>
                                        <p:tgtEl>
                                          <p:spTgt spid="3">
                                            <p:txEl>
                                              <p:pRg st="5" end="5"/>
                                            </p:txEl>
                                          </p:spTgt>
                                        </p:tgtEl>
                                        <p:attrNameLst>
                                          <p:attrName>ppt_h</p:attrName>
                                        </p:attrNameLst>
                                      </p:cBhvr>
                                      <p:tavLst>
                                        <p:tav tm="0">
                                          <p:val>
                                            <p:strVal val="#ppt_h"/>
                                          </p:val>
                                        </p:tav>
                                        <p:tav tm="100000">
                                          <p:val>
                                            <p:strVal val="#ppt_h"/>
                                          </p:val>
                                        </p:tav>
                                      </p:tavLst>
                                    </p:anim>
                                    <p:animEffect transition="in" filter="fade">
                                      <p:cBhvr>
                                        <p:cTn id="44"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323B9FA-1C0A-6B4E-9890-54F965B9498D}"/>
              </a:ext>
            </a:extLst>
          </p:cNvPr>
          <p:cNvSpPr>
            <a:spLocks noGrp="1"/>
          </p:cNvSpPr>
          <p:nvPr>
            <p:ph idx="1"/>
          </p:nvPr>
        </p:nvSpPr>
        <p:spPr>
          <a:xfrm>
            <a:off x="593558" y="2326104"/>
            <a:ext cx="5855368" cy="4531895"/>
          </a:xfrm>
        </p:spPr>
        <p:txBody>
          <a:bodyPr>
            <a:noAutofit/>
          </a:bodyPr>
          <a:lstStyle/>
          <a:p>
            <a:pPr marL="0" indent="0">
              <a:lnSpc>
                <a:spcPct val="80000"/>
              </a:lnSpc>
              <a:spcBef>
                <a:spcPts val="0"/>
              </a:spcBef>
              <a:spcAft>
                <a:spcPts val="1400"/>
              </a:spcAft>
              <a:buNone/>
            </a:pPr>
            <a:r>
              <a:rPr lang="en-US" sz="3600" b="1" dirty="0"/>
              <a:t>This world has more than its share of horror stories.</a:t>
            </a:r>
          </a:p>
          <a:p>
            <a:pPr marL="0" indent="0">
              <a:lnSpc>
                <a:spcPct val="80000"/>
              </a:lnSpc>
              <a:spcBef>
                <a:spcPts val="0"/>
              </a:spcBef>
              <a:spcAft>
                <a:spcPts val="1400"/>
              </a:spcAft>
              <a:buNone/>
            </a:pPr>
            <a:r>
              <a:rPr lang="en-US" sz="3600" b="1" dirty="0"/>
              <a:t>This leaves scars, wounds, and obstacles that may never go away. </a:t>
            </a:r>
          </a:p>
          <a:p>
            <a:pPr marL="0" indent="0">
              <a:lnSpc>
                <a:spcPct val="80000"/>
              </a:lnSpc>
              <a:spcBef>
                <a:spcPts val="0"/>
              </a:spcBef>
              <a:spcAft>
                <a:spcPts val="1400"/>
              </a:spcAft>
              <a:buNone/>
            </a:pPr>
            <a:r>
              <a:rPr lang="en-US" sz="3600" b="1" dirty="0"/>
              <a:t>Far too many people have faced such a dark history in their lives.</a:t>
            </a:r>
          </a:p>
        </p:txBody>
      </p:sp>
    </p:spTree>
    <p:extLst>
      <p:ext uri="{BB962C8B-B14F-4D97-AF65-F5344CB8AC3E}">
        <p14:creationId xmlns:p14="http://schemas.microsoft.com/office/powerpoint/2010/main" val="723487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FF233A-226F-724C-B1E4-D24E01C114EB}"/>
              </a:ext>
            </a:extLst>
          </p:cNvPr>
          <p:cNvSpPr>
            <a:spLocks noGrp="1"/>
          </p:cNvSpPr>
          <p:nvPr>
            <p:ph type="title"/>
          </p:nvPr>
        </p:nvSpPr>
        <p:spPr>
          <a:xfrm>
            <a:off x="641685" y="621800"/>
            <a:ext cx="8114297" cy="1325563"/>
          </a:xfrm>
        </p:spPr>
        <p:txBody>
          <a:bodyPr>
            <a:noAutofit/>
          </a:bodyPr>
          <a:lstStyle/>
          <a:p>
            <a:pPr>
              <a:lnSpc>
                <a:spcPct val="70000"/>
              </a:lnSpc>
            </a:pPr>
            <a:r>
              <a:rPr lang="en-US" sz="7200" b="1" dirty="0">
                <a:solidFill>
                  <a:srgbClr val="3B150F"/>
                </a:solidFill>
                <a:latin typeface="Cambria" panose="02040503050406030204" pitchFamily="18" charset="0"/>
              </a:rPr>
              <a:t>Hebrews 12:12-13</a:t>
            </a:r>
            <a:endParaRPr lang="en-US" sz="7200" b="1" dirty="0">
              <a:latin typeface="Cambria" panose="02040503050406030204" pitchFamily="18" charset="0"/>
            </a:endParaRPr>
          </a:p>
        </p:txBody>
      </p:sp>
      <p:sp>
        <p:nvSpPr>
          <p:cNvPr id="3" name="Content Placeholder 2">
            <a:extLst>
              <a:ext uri="{FF2B5EF4-FFF2-40B4-BE49-F238E27FC236}">
                <a16:creationId xmlns:a16="http://schemas.microsoft.com/office/drawing/2014/main" id="{D323B9FA-1C0A-6B4E-9890-54F965B9498D}"/>
              </a:ext>
            </a:extLst>
          </p:cNvPr>
          <p:cNvSpPr>
            <a:spLocks noGrp="1"/>
          </p:cNvSpPr>
          <p:nvPr>
            <p:ph idx="1"/>
          </p:nvPr>
        </p:nvSpPr>
        <p:spPr>
          <a:xfrm>
            <a:off x="593558" y="2021304"/>
            <a:ext cx="5855368" cy="4531895"/>
          </a:xfrm>
        </p:spPr>
        <p:txBody>
          <a:bodyPr>
            <a:noAutofit/>
          </a:bodyPr>
          <a:lstStyle/>
          <a:p>
            <a:pPr marL="0" indent="0">
              <a:lnSpc>
                <a:spcPct val="100000"/>
              </a:lnSpc>
              <a:spcBef>
                <a:spcPts val="0"/>
              </a:spcBef>
              <a:spcAft>
                <a:spcPts val="1400"/>
              </a:spcAft>
              <a:buNone/>
            </a:pPr>
            <a:r>
              <a:rPr lang="en-US" sz="3800" b="1" dirty="0"/>
              <a:t>“Therefore, strengthen the hands which hang down, and the feeble knees, and make straight paths for your feet, so that what is lame may not be dislocated, but rather be healed” (NKJV).</a:t>
            </a:r>
          </a:p>
        </p:txBody>
      </p:sp>
    </p:spTree>
    <p:extLst>
      <p:ext uri="{BB962C8B-B14F-4D97-AF65-F5344CB8AC3E}">
        <p14:creationId xmlns:p14="http://schemas.microsoft.com/office/powerpoint/2010/main" val="25034006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FF233A-226F-724C-B1E4-D24E01C114EB}"/>
              </a:ext>
            </a:extLst>
          </p:cNvPr>
          <p:cNvSpPr>
            <a:spLocks noGrp="1"/>
          </p:cNvSpPr>
          <p:nvPr>
            <p:ph type="title"/>
          </p:nvPr>
        </p:nvSpPr>
        <p:spPr>
          <a:xfrm>
            <a:off x="641685" y="621800"/>
            <a:ext cx="8114297" cy="1325563"/>
          </a:xfrm>
        </p:spPr>
        <p:txBody>
          <a:bodyPr>
            <a:noAutofit/>
          </a:bodyPr>
          <a:lstStyle/>
          <a:p>
            <a:pPr>
              <a:lnSpc>
                <a:spcPct val="70000"/>
              </a:lnSpc>
            </a:pPr>
            <a:r>
              <a:rPr lang="en-US" sz="7200" b="1" dirty="0">
                <a:solidFill>
                  <a:srgbClr val="3B150F"/>
                </a:solidFill>
                <a:latin typeface="Cambria" panose="02040503050406030204" pitchFamily="18" charset="0"/>
              </a:rPr>
              <a:t>Resisting the Victim Mentality</a:t>
            </a:r>
            <a:endParaRPr lang="en-US" sz="7200" b="1" dirty="0">
              <a:latin typeface="Cambria" panose="02040503050406030204" pitchFamily="18" charset="0"/>
            </a:endParaRPr>
          </a:p>
        </p:txBody>
      </p:sp>
      <p:sp>
        <p:nvSpPr>
          <p:cNvPr id="3" name="Content Placeholder 2">
            <a:extLst>
              <a:ext uri="{FF2B5EF4-FFF2-40B4-BE49-F238E27FC236}">
                <a16:creationId xmlns:a16="http://schemas.microsoft.com/office/drawing/2014/main" id="{D323B9FA-1C0A-6B4E-9890-54F965B9498D}"/>
              </a:ext>
            </a:extLst>
          </p:cNvPr>
          <p:cNvSpPr>
            <a:spLocks noGrp="1"/>
          </p:cNvSpPr>
          <p:nvPr>
            <p:ph idx="1"/>
          </p:nvPr>
        </p:nvSpPr>
        <p:spPr>
          <a:xfrm>
            <a:off x="593558" y="2326104"/>
            <a:ext cx="5855368" cy="4531895"/>
          </a:xfrm>
        </p:spPr>
        <p:txBody>
          <a:bodyPr>
            <a:noAutofit/>
          </a:bodyPr>
          <a:lstStyle/>
          <a:p>
            <a:pPr marL="0" indent="0">
              <a:lnSpc>
                <a:spcPct val="80000"/>
              </a:lnSpc>
              <a:spcBef>
                <a:spcPts val="0"/>
              </a:spcBef>
              <a:spcAft>
                <a:spcPts val="1400"/>
              </a:spcAft>
              <a:buNone/>
            </a:pPr>
            <a:r>
              <a:rPr lang="en-US" sz="3600" b="1" dirty="0"/>
              <a:t>In the past support was not always offered to victims.</a:t>
            </a:r>
          </a:p>
          <a:p>
            <a:pPr marL="0" indent="0">
              <a:lnSpc>
                <a:spcPct val="80000"/>
              </a:lnSpc>
              <a:spcBef>
                <a:spcPts val="0"/>
              </a:spcBef>
              <a:spcAft>
                <a:spcPts val="1400"/>
              </a:spcAft>
              <a:buNone/>
            </a:pPr>
            <a:r>
              <a:rPr lang="en-US" sz="3600" b="1" dirty="0"/>
              <a:t>Now, the focus on victims has led to another extreme. </a:t>
            </a:r>
          </a:p>
          <a:p>
            <a:pPr marL="0" indent="0">
              <a:lnSpc>
                <a:spcPct val="80000"/>
              </a:lnSpc>
              <a:spcBef>
                <a:spcPts val="0"/>
              </a:spcBef>
              <a:spcAft>
                <a:spcPts val="1400"/>
              </a:spcAft>
              <a:buNone/>
            </a:pPr>
            <a:r>
              <a:rPr lang="en-US" sz="3600" b="1" dirty="0"/>
              <a:t>It has become fashionable for everyone to view themselves as victims.</a:t>
            </a:r>
          </a:p>
          <a:p>
            <a:pPr marL="0" indent="0">
              <a:lnSpc>
                <a:spcPct val="80000"/>
              </a:lnSpc>
              <a:spcBef>
                <a:spcPts val="0"/>
              </a:spcBef>
              <a:spcAft>
                <a:spcPts val="1400"/>
              </a:spcAft>
              <a:buNone/>
            </a:pPr>
            <a:r>
              <a:rPr lang="en-US" sz="3600" b="1" dirty="0"/>
              <a:t>Is this how it should be?</a:t>
            </a:r>
          </a:p>
        </p:txBody>
      </p:sp>
    </p:spTree>
    <p:extLst>
      <p:ext uri="{BB962C8B-B14F-4D97-AF65-F5344CB8AC3E}">
        <p14:creationId xmlns:p14="http://schemas.microsoft.com/office/powerpoint/2010/main" val="36935645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2"/>
                                        </p:tgtEl>
                                        <p:attrNameLst>
                                          <p:attrName>style.visibility</p:attrName>
                                        </p:attrNameLst>
                                      </p:cBhvr>
                                      <p:to>
                                        <p:strVal val="visible"/>
                                      </p:to>
                                    </p:set>
                                    <p:anim calcmode="lin" valueType="num">
                                      <p:cBhvr>
                                        <p:cTn id="35" dur="1000" fill="hold"/>
                                        <p:tgtEl>
                                          <p:spTgt spid="2"/>
                                        </p:tgtEl>
                                        <p:attrNameLst>
                                          <p:attrName>ppt_w</p:attrName>
                                        </p:attrNameLst>
                                      </p:cBhvr>
                                      <p:tavLst>
                                        <p:tav tm="0">
                                          <p:val>
                                            <p:strVal val="#ppt_w*0.70"/>
                                          </p:val>
                                        </p:tav>
                                        <p:tav tm="100000">
                                          <p:val>
                                            <p:strVal val="#ppt_w"/>
                                          </p:val>
                                        </p:tav>
                                      </p:tavLst>
                                    </p:anim>
                                    <p:anim calcmode="lin" valueType="num">
                                      <p:cBhvr>
                                        <p:cTn id="36" dur="1000" fill="hold"/>
                                        <p:tgtEl>
                                          <p:spTgt spid="2"/>
                                        </p:tgtEl>
                                        <p:attrNameLst>
                                          <p:attrName>ppt_h</p:attrName>
                                        </p:attrNameLst>
                                      </p:cBhvr>
                                      <p:tavLst>
                                        <p:tav tm="0">
                                          <p:val>
                                            <p:strVal val="#ppt_h"/>
                                          </p:val>
                                        </p:tav>
                                        <p:tav tm="100000">
                                          <p:val>
                                            <p:strVal val="#ppt_h"/>
                                          </p:val>
                                        </p:tav>
                                      </p:tavLst>
                                    </p:anim>
                                    <p:animEffect transition="in" filter="fade">
                                      <p:cBhvr>
                                        <p:cTn id="3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FF233A-226F-724C-B1E4-D24E01C114EB}"/>
              </a:ext>
            </a:extLst>
          </p:cNvPr>
          <p:cNvSpPr>
            <a:spLocks noGrp="1"/>
          </p:cNvSpPr>
          <p:nvPr>
            <p:ph type="title"/>
          </p:nvPr>
        </p:nvSpPr>
        <p:spPr>
          <a:xfrm>
            <a:off x="641685" y="621800"/>
            <a:ext cx="8114297" cy="1325563"/>
          </a:xfrm>
        </p:spPr>
        <p:txBody>
          <a:bodyPr>
            <a:noAutofit/>
          </a:bodyPr>
          <a:lstStyle/>
          <a:p>
            <a:pPr>
              <a:lnSpc>
                <a:spcPct val="70000"/>
              </a:lnSpc>
            </a:pPr>
            <a:r>
              <a:rPr lang="en-US" sz="7200" b="1" dirty="0">
                <a:solidFill>
                  <a:srgbClr val="3B150F"/>
                </a:solidFill>
                <a:latin typeface="Cambria" panose="02040503050406030204" pitchFamily="18" charset="0"/>
              </a:rPr>
              <a:t>Resisting the Victim Mentality</a:t>
            </a:r>
            <a:endParaRPr lang="en-US" sz="7200" b="1" dirty="0">
              <a:latin typeface="Cambria" panose="02040503050406030204" pitchFamily="18" charset="0"/>
            </a:endParaRPr>
          </a:p>
        </p:txBody>
      </p:sp>
      <p:sp>
        <p:nvSpPr>
          <p:cNvPr id="3" name="Content Placeholder 2">
            <a:extLst>
              <a:ext uri="{FF2B5EF4-FFF2-40B4-BE49-F238E27FC236}">
                <a16:creationId xmlns:a16="http://schemas.microsoft.com/office/drawing/2014/main" id="{D323B9FA-1C0A-6B4E-9890-54F965B9498D}"/>
              </a:ext>
            </a:extLst>
          </p:cNvPr>
          <p:cNvSpPr>
            <a:spLocks noGrp="1"/>
          </p:cNvSpPr>
          <p:nvPr>
            <p:ph idx="1"/>
          </p:nvPr>
        </p:nvSpPr>
        <p:spPr>
          <a:xfrm>
            <a:off x="593558" y="2326104"/>
            <a:ext cx="5855368" cy="4531895"/>
          </a:xfrm>
        </p:spPr>
        <p:txBody>
          <a:bodyPr>
            <a:noAutofit/>
          </a:bodyPr>
          <a:lstStyle/>
          <a:p>
            <a:pPr marL="0" indent="0">
              <a:lnSpc>
                <a:spcPct val="80000"/>
              </a:lnSpc>
              <a:spcBef>
                <a:spcPts val="0"/>
              </a:spcBef>
              <a:spcAft>
                <a:spcPts val="1400"/>
              </a:spcAft>
              <a:buNone/>
            </a:pPr>
            <a:r>
              <a:rPr lang="en-US" sz="3600" b="1" dirty="0"/>
              <a:t>Why would anyone want to be seen as a victim?</a:t>
            </a:r>
          </a:p>
          <a:p>
            <a:pPr marL="742950" indent="-742950">
              <a:lnSpc>
                <a:spcPct val="80000"/>
              </a:lnSpc>
              <a:spcBef>
                <a:spcPts val="0"/>
              </a:spcBef>
              <a:spcAft>
                <a:spcPts val="1400"/>
              </a:spcAft>
              <a:buAutoNum type="arabicPeriod"/>
            </a:pPr>
            <a:r>
              <a:rPr lang="en-US" sz="4400" b="1" dirty="0"/>
              <a:t>It garners sympathy.</a:t>
            </a:r>
          </a:p>
          <a:p>
            <a:pPr marL="742950" indent="-742950">
              <a:lnSpc>
                <a:spcPct val="80000"/>
              </a:lnSpc>
              <a:spcBef>
                <a:spcPts val="0"/>
              </a:spcBef>
              <a:spcAft>
                <a:spcPts val="1400"/>
              </a:spcAft>
              <a:buAutoNum type="arabicPeriod"/>
            </a:pPr>
            <a:r>
              <a:rPr lang="en-US" sz="4400" b="1" dirty="0"/>
              <a:t>It gathers allies.</a:t>
            </a:r>
          </a:p>
          <a:p>
            <a:pPr marL="742950" indent="-742950">
              <a:lnSpc>
                <a:spcPct val="80000"/>
              </a:lnSpc>
              <a:spcBef>
                <a:spcPts val="0"/>
              </a:spcBef>
              <a:spcAft>
                <a:spcPts val="1400"/>
              </a:spcAft>
              <a:buAutoNum type="arabicPeriod"/>
            </a:pPr>
            <a:r>
              <a:rPr lang="en-US" sz="4400" b="1" dirty="0"/>
              <a:t>It excuses personal responsibility.  </a:t>
            </a:r>
          </a:p>
        </p:txBody>
      </p:sp>
    </p:spTree>
    <p:extLst>
      <p:ext uri="{BB962C8B-B14F-4D97-AF65-F5344CB8AC3E}">
        <p14:creationId xmlns:p14="http://schemas.microsoft.com/office/powerpoint/2010/main" val="24579330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FF233A-226F-724C-B1E4-D24E01C114EB}"/>
              </a:ext>
            </a:extLst>
          </p:cNvPr>
          <p:cNvSpPr>
            <a:spLocks noGrp="1"/>
          </p:cNvSpPr>
          <p:nvPr>
            <p:ph type="title"/>
          </p:nvPr>
        </p:nvSpPr>
        <p:spPr>
          <a:xfrm>
            <a:off x="641685" y="621800"/>
            <a:ext cx="8114297" cy="1325563"/>
          </a:xfrm>
        </p:spPr>
        <p:txBody>
          <a:bodyPr>
            <a:noAutofit/>
          </a:bodyPr>
          <a:lstStyle/>
          <a:p>
            <a:pPr>
              <a:lnSpc>
                <a:spcPct val="70000"/>
              </a:lnSpc>
            </a:pPr>
            <a:r>
              <a:rPr lang="en-US" sz="7200" b="1" dirty="0">
                <a:solidFill>
                  <a:srgbClr val="3B150F"/>
                </a:solidFill>
                <a:latin typeface="Cambria" panose="02040503050406030204" pitchFamily="18" charset="0"/>
              </a:rPr>
              <a:t>Resisting the Victim Mentality</a:t>
            </a:r>
            <a:endParaRPr lang="en-US" sz="7200" dirty="0"/>
          </a:p>
        </p:txBody>
      </p:sp>
      <p:sp>
        <p:nvSpPr>
          <p:cNvPr id="3" name="Content Placeholder 2">
            <a:extLst>
              <a:ext uri="{FF2B5EF4-FFF2-40B4-BE49-F238E27FC236}">
                <a16:creationId xmlns:a16="http://schemas.microsoft.com/office/drawing/2014/main" id="{D323B9FA-1C0A-6B4E-9890-54F965B9498D}"/>
              </a:ext>
            </a:extLst>
          </p:cNvPr>
          <p:cNvSpPr>
            <a:spLocks noGrp="1"/>
          </p:cNvSpPr>
          <p:nvPr>
            <p:ph idx="1"/>
          </p:nvPr>
        </p:nvSpPr>
        <p:spPr>
          <a:xfrm>
            <a:off x="593558" y="2326104"/>
            <a:ext cx="6160168" cy="4531895"/>
          </a:xfrm>
        </p:spPr>
        <p:txBody>
          <a:bodyPr>
            <a:noAutofit/>
          </a:bodyPr>
          <a:lstStyle/>
          <a:p>
            <a:pPr marL="0" indent="0">
              <a:lnSpc>
                <a:spcPct val="80000"/>
              </a:lnSpc>
              <a:spcBef>
                <a:spcPts val="0"/>
              </a:spcBef>
              <a:spcAft>
                <a:spcPts val="1400"/>
              </a:spcAft>
              <a:buNone/>
            </a:pPr>
            <a:r>
              <a:rPr lang="en-US" sz="3600" b="1" dirty="0"/>
              <a:t>It also brings consequences:</a:t>
            </a:r>
          </a:p>
          <a:p>
            <a:pPr marL="742950" indent="-742950">
              <a:lnSpc>
                <a:spcPct val="80000"/>
              </a:lnSpc>
              <a:spcBef>
                <a:spcPts val="0"/>
              </a:spcBef>
              <a:spcAft>
                <a:spcPts val="1400"/>
              </a:spcAft>
              <a:buAutoNum type="arabicPeriod"/>
            </a:pPr>
            <a:r>
              <a:rPr lang="en-US" sz="4400" b="1" dirty="0"/>
              <a:t>Puts the focus on us.</a:t>
            </a:r>
          </a:p>
          <a:p>
            <a:pPr marL="742950" indent="-742950">
              <a:lnSpc>
                <a:spcPct val="80000"/>
              </a:lnSpc>
              <a:spcBef>
                <a:spcPts val="0"/>
              </a:spcBef>
              <a:spcAft>
                <a:spcPts val="1400"/>
              </a:spcAft>
              <a:buAutoNum type="arabicPeriod"/>
            </a:pPr>
            <a:r>
              <a:rPr lang="en-US" sz="4400" b="1" dirty="0"/>
              <a:t>Creates warring sides.</a:t>
            </a:r>
          </a:p>
          <a:p>
            <a:pPr marL="742950" indent="-742950">
              <a:lnSpc>
                <a:spcPct val="80000"/>
              </a:lnSpc>
              <a:spcBef>
                <a:spcPts val="0"/>
              </a:spcBef>
              <a:spcAft>
                <a:spcPts val="1400"/>
              </a:spcAft>
              <a:buAutoNum type="arabicPeriod"/>
            </a:pPr>
            <a:r>
              <a:rPr lang="en-US" sz="4400" b="1" dirty="0"/>
              <a:t>We excuse our own behavior.  </a:t>
            </a:r>
          </a:p>
          <a:p>
            <a:pPr marL="457200" lvl="1" indent="0">
              <a:lnSpc>
                <a:spcPct val="80000"/>
              </a:lnSpc>
              <a:spcBef>
                <a:spcPts val="0"/>
              </a:spcBef>
              <a:spcAft>
                <a:spcPts val="1400"/>
              </a:spcAft>
              <a:buNone/>
            </a:pPr>
            <a:r>
              <a:rPr lang="en-US" sz="3200" b="1" dirty="0"/>
              <a:t>“Each of us shall give account of himself to God” (Rom. 14:12)</a:t>
            </a:r>
          </a:p>
        </p:txBody>
      </p:sp>
    </p:spTree>
    <p:extLst>
      <p:ext uri="{BB962C8B-B14F-4D97-AF65-F5344CB8AC3E}">
        <p14:creationId xmlns:p14="http://schemas.microsoft.com/office/powerpoint/2010/main" val="16416196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1000" fill="hold"/>
                                        <p:tgtEl>
                                          <p:spTgt spid="3">
                                            <p:txEl>
                                              <p:pRg st="4" end="4"/>
                                            </p:txEl>
                                          </p:spTgt>
                                        </p:tgtEl>
                                        <p:attrNameLst>
                                          <p:attrName>ppt_w</p:attrName>
                                        </p:attrNameLst>
                                      </p:cBhvr>
                                      <p:tavLst>
                                        <p:tav tm="0">
                                          <p:val>
                                            <p:strVal val="#ppt_w*0.70"/>
                                          </p:val>
                                        </p:tav>
                                        <p:tav tm="100000">
                                          <p:val>
                                            <p:strVal val="#ppt_w"/>
                                          </p:val>
                                        </p:tav>
                                      </p:tavLst>
                                    </p:anim>
                                    <p:anim calcmode="lin" valueType="num">
                                      <p:cBhvr>
                                        <p:cTn id="36" dur="10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37"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FF233A-226F-724C-B1E4-D24E01C114EB}"/>
              </a:ext>
            </a:extLst>
          </p:cNvPr>
          <p:cNvSpPr>
            <a:spLocks noGrp="1"/>
          </p:cNvSpPr>
          <p:nvPr>
            <p:ph type="title"/>
          </p:nvPr>
        </p:nvSpPr>
        <p:spPr>
          <a:xfrm>
            <a:off x="641685" y="621800"/>
            <a:ext cx="8114297" cy="1325563"/>
          </a:xfrm>
        </p:spPr>
        <p:txBody>
          <a:bodyPr>
            <a:noAutofit/>
          </a:bodyPr>
          <a:lstStyle/>
          <a:p>
            <a:pPr>
              <a:lnSpc>
                <a:spcPct val="70000"/>
              </a:lnSpc>
            </a:pPr>
            <a:r>
              <a:rPr lang="en-US" sz="7200" b="1" dirty="0">
                <a:solidFill>
                  <a:srgbClr val="3B150F"/>
                </a:solidFill>
                <a:latin typeface="Cambria" panose="02040503050406030204" pitchFamily="18" charset="0"/>
              </a:rPr>
              <a:t>Resisting the Victim Mentality</a:t>
            </a:r>
            <a:endParaRPr lang="en-US" sz="7200" dirty="0"/>
          </a:p>
        </p:txBody>
      </p:sp>
      <p:sp>
        <p:nvSpPr>
          <p:cNvPr id="3" name="Content Placeholder 2">
            <a:extLst>
              <a:ext uri="{FF2B5EF4-FFF2-40B4-BE49-F238E27FC236}">
                <a16:creationId xmlns:a16="http://schemas.microsoft.com/office/drawing/2014/main" id="{D323B9FA-1C0A-6B4E-9890-54F965B9498D}"/>
              </a:ext>
            </a:extLst>
          </p:cNvPr>
          <p:cNvSpPr>
            <a:spLocks noGrp="1"/>
          </p:cNvSpPr>
          <p:nvPr>
            <p:ph idx="1"/>
          </p:nvPr>
        </p:nvSpPr>
        <p:spPr>
          <a:xfrm>
            <a:off x="593558" y="2326104"/>
            <a:ext cx="6160168" cy="4531895"/>
          </a:xfrm>
        </p:spPr>
        <p:txBody>
          <a:bodyPr>
            <a:noAutofit/>
          </a:bodyPr>
          <a:lstStyle/>
          <a:p>
            <a:pPr marL="0" indent="0">
              <a:lnSpc>
                <a:spcPct val="80000"/>
              </a:lnSpc>
              <a:spcBef>
                <a:spcPts val="0"/>
              </a:spcBef>
              <a:spcAft>
                <a:spcPts val="1400"/>
              </a:spcAft>
              <a:buNone/>
            </a:pPr>
            <a:r>
              <a:rPr lang="en-US" sz="3600" b="1" dirty="0"/>
              <a:t>It also brings consequences:</a:t>
            </a:r>
          </a:p>
          <a:p>
            <a:pPr marL="742950" indent="-742950">
              <a:lnSpc>
                <a:spcPct val="80000"/>
              </a:lnSpc>
              <a:spcBef>
                <a:spcPts val="0"/>
              </a:spcBef>
              <a:spcAft>
                <a:spcPts val="1400"/>
              </a:spcAft>
              <a:buFont typeface="+mj-lt"/>
              <a:buAutoNum type="arabicPeriod" startAt="4"/>
            </a:pPr>
            <a:r>
              <a:rPr lang="en-US" sz="4400" b="1" dirty="0"/>
              <a:t>It minimizes the seriousness of worse things that others have suffered.  </a:t>
            </a:r>
          </a:p>
        </p:txBody>
      </p:sp>
    </p:spTree>
    <p:extLst>
      <p:ext uri="{BB962C8B-B14F-4D97-AF65-F5344CB8AC3E}">
        <p14:creationId xmlns:p14="http://schemas.microsoft.com/office/powerpoint/2010/main" val="4785357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FF233A-226F-724C-B1E4-D24E01C114EB}"/>
              </a:ext>
            </a:extLst>
          </p:cNvPr>
          <p:cNvSpPr>
            <a:spLocks noGrp="1"/>
          </p:cNvSpPr>
          <p:nvPr>
            <p:ph type="title"/>
          </p:nvPr>
        </p:nvSpPr>
        <p:spPr>
          <a:xfrm>
            <a:off x="641685" y="621800"/>
            <a:ext cx="8114297" cy="1325563"/>
          </a:xfrm>
        </p:spPr>
        <p:txBody>
          <a:bodyPr>
            <a:noAutofit/>
          </a:bodyPr>
          <a:lstStyle/>
          <a:p>
            <a:pPr>
              <a:lnSpc>
                <a:spcPct val="70000"/>
              </a:lnSpc>
            </a:pPr>
            <a:r>
              <a:rPr lang="en-US" sz="7200" b="1" dirty="0">
                <a:solidFill>
                  <a:srgbClr val="3B150F"/>
                </a:solidFill>
                <a:latin typeface="Cambria" panose="02040503050406030204" pitchFamily="18" charset="0"/>
              </a:rPr>
              <a:t>Resisting the Victim Mentality</a:t>
            </a:r>
            <a:endParaRPr lang="en-US" sz="7200" dirty="0"/>
          </a:p>
        </p:txBody>
      </p:sp>
      <p:sp>
        <p:nvSpPr>
          <p:cNvPr id="3" name="Content Placeholder 2">
            <a:extLst>
              <a:ext uri="{FF2B5EF4-FFF2-40B4-BE49-F238E27FC236}">
                <a16:creationId xmlns:a16="http://schemas.microsoft.com/office/drawing/2014/main" id="{D323B9FA-1C0A-6B4E-9890-54F965B9498D}"/>
              </a:ext>
            </a:extLst>
          </p:cNvPr>
          <p:cNvSpPr>
            <a:spLocks noGrp="1"/>
          </p:cNvSpPr>
          <p:nvPr>
            <p:ph idx="1"/>
          </p:nvPr>
        </p:nvSpPr>
        <p:spPr>
          <a:xfrm>
            <a:off x="593557" y="2326104"/>
            <a:ext cx="6272463" cy="4531895"/>
          </a:xfrm>
        </p:spPr>
        <p:txBody>
          <a:bodyPr>
            <a:noAutofit/>
          </a:bodyPr>
          <a:lstStyle/>
          <a:p>
            <a:pPr marL="0" indent="0">
              <a:lnSpc>
                <a:spcPct val="80000"/>
              </a:lnSpc>
              <a:spcBef>
                <a:spcPts val="0"/>
              </a:spcBef>
              <a:spcAft>
                <a:spcPts val="1400"/>
              </a:spcAft>
              <a:buNone/>
            </a:pPr>
            <a:r>
              <a:rPr lang="en-US" sz="3600" b="1" dirty="0"/>
              <a:t>Does the Bible encourage a victim mindset?</a:t>
            </a:r>
          </a:p>
          <a:p>
            <a:pPr marL="0" indent="0" algn="ctr">
              <a:lnSpc>
                <a:spcPct val="80000"/>
              </a:lnSpc>
              <a:spcBef>
                <a:spcPts val="0"/>
              </a:spcBef>
              <a:spcAft>
                <a:spcPts val="1400"/>
              </a:spcAft>
              <a:buNone/>
            </a:pPr>
            <a:r>
              <a:rPr lang="en-US" sz="4400" b="1" dirty="0"/>
              <a:t>The Example of Paul</a:t>
            </a:r>
          </a:p>
          <a:p>
            <a:pPr marL="0" indent="0">
              <a:lnSpc>
                <a:spcPct val="80000"/>
              </a:lnSpc>
              <a:spcBef>
                <a:spcPts val="0"/>
              </a:spcBef>
              <a:spcAft>
                <a:spcPts val="1400"/>
              </a:spcAft>
              <a:buNone/>
            </a:pPr>
            <a:r>
              <a:rPr lang="en-US" sz="4000" b="1" dirty="0"/>
              <a:t>His Suffering </a:t>
            </a:r>
            <a:r>
              <a:rPr lang="en-US" sz="3600" b="1" dirty="0"/>
              <a:t>(2 Cor. 11:24-26)</a:t>
            </a:r>
          </a:p>
          <a:p>
            <a:pPr marL="460375" indent="-222250">
              <a:lnSpc>
                <a:spcPct val="80000"/>
              </a:lnSpc>
              <a:spcBef>
                <a:spcPts val="0"/>
              </a:spcBef>
              <a:spcAft>
                <a:spcPts val="1400"/>
              </a:spcAft>
            </a:pPr>
            <a:r>
              <a:rPr lang="en-US" sz="3600" b="1" dirty="0"/>
              <a:t>Christ’s suffering (Col. </a:t>
            </a:r>
            <a:r>
              <a:rPr lang="en-US" sz="3600" b="1"/>
              <a:t>1:24</a:t>
            </a:r>
            <a:r>
              <a:rPr lang="en-US" sz="3600" b="1" dirty="0"/>
              <a:t>)</a:t>
            </a:r>
          </a:p>
          <a:p>
            <a:pPr marL="460375" indent="-222250">
              <a:lnSpc>
                <a:spcPct val="80000"/>
              </a:lnSpc>
              <a:spcBef>
                <a:spcPts val="0"/>
              </a:spcBef>
              <a:spcAft>
                <a:spcPts val="1400"/>
              </a:spcAft>
            </a:pPr>
            <a:r>
              <a:rPr lang="en-US" sz="3600" b="1" dirty="0"/>
              <a:t>Mercy and hope (1 Cor. 15:9; 1 Tim. 1:15-16; Rom. 8:18)</a:t>
            </a:r>
            <a:endParaRPr lang="en-US" sz="4400" b="1" dirty="0"/>
          </a:p>
        </p:txBody>
      </p:sp>
    </p:spTree>
    <p:extLst>
      <p:ext uri="{BB962C8B-B14F-4D97-AF65-F5344CB8AC3E}">
        <p14:creationId xmlns:p14="http://schemas.microsoft.com/office/powerpoint/2010/main" val="12295616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FF233A-226F-724C-B1E4-D24E01C114EB}"/>
              </a:ext>
            </a:extLst>
          </p:cNvPr>
          <p:cNvSpPr>
            <a:spLocks noGrp="1"/>
          </p:cNvSpPr>
          <p:nvPr>
            <p:ph type="title"/>
          </p:nvPr>
        </p:nvSpPr>
        <p:spPr>
          <a:xfrm>
            <a:off x="641685" y="621800"/>
            <a:ext cx="8114297" cy="1325563"/>
          </a:xfrm>
        </p:spPr>
        <p:txBody>
          <a:bodyPr>
            <a:noAutofit/>
          </a:bodyPr>
          <a:lstStyle/>
          <a:p>
            <a:pPr>
              <a:lnSpc>
                <a:spcPct val="70000"/>
              </a:lnSpc>
            </a:pPr>
            <a:r>
              <a:rPr lang="en-US" sz="7200" b="1" dirty="0">
                <a:solidFill>
                  <a:srgbClr val="3B150F"/>
                </a:solidFill>
                <a:latin typeface="Cambria" panose="02040503050406030204" pitchFamily="18" charset="0"/>
              </a:rPr>
              <a:t>Resisting the Victim Mentality</a:t>
            </a:r>
            <a:endParaRPr lang="en-US" sz="7200" dirty="0"/>
          </a:p>
        </p:txBody>
      </p:sp>
      <p:sp>
        <p:nvSpPr>
          <p:cNvPr id="3" name="Content Placeholder 2">
            <a:extLst>
              <a:ext uri="{FF2B5EF4-FFF2-40B4-BE49-F238E27FC236}">
                <a16:creationId xmlns:a16="http://schemas.microsoft.com/office/drawing/2014/main" id="{D323B9FA-1C0A-6B4E-9890-54F965B9498D}"/>
              </a:ext>
            </a:extLst>
          </p:cNvPr>
          <p:cNvSpPr>
            <a:spLocks noGrp="1"/>
          </p:cNvSpPr>
          <p:nvPr>
            <p:ph idx="1"/>
          </p:nvPr>
        </p:nvSpPr>
        <p:spPr>
          <a:xfrm>
            <a:off x="593557" y="2326104"/>
            <a:ext cx="6272463" cy="4531895"/>
          </a:xfrm>
        </p:spPr>
        <p:txBody>
          <a:bodyPr>
            <a:noAutofit/>
          </a:bodyPr>
          <a:lstStyle/>
          <a:p>
            <a:pPr marL="0" indent="0">
              <a:lnSpc>
                <a:spcPct val="80000"/>
              </a:lnSpc>
              <a:spcBef>
                <a:spcPts val="0"/>
              </a:spcBef>
              <a:spcAft>
                <a:spcPts val="1400"/>
              </a:spcAft>
              <a:buNone/>
            </a:pPr>
            <a:r>
              <a:rPr lang="en-US" sz="3600" b="1" dirty="0"/>
              <a:t>Does the Bible encourage a victim mindset?</a:t>
            </a:r>
          </a:p>
          <a:p>
            <a:pPr marL="0" indent="0" algn="ctr">
              <a:lnSpc>
                <a:spcPct val="80000"/>
              </a:lnSpc>
              <a:spcBef>
                <a:spcPts val="0"/>
              </a:spcBef>
              <a:spcAft>
                <a:spcPts val="1400"/>
              </a:spcAft>
              <a:buNone/>
            </a:pPr>
            <a:r>
              <a:rPr lang="en-US" sz="4400" b="1" dirty="0"/>
              <a:t>The Example of Paul</a:t>
            </a:r>
          </a:p>
          <a:p>
            <a:pPr marL="0" indent="0">
              <a:lnSpc>
                <a:spcPct val="80000"/>
              </a:lnSpc>
              <a:spcBef>
                <a:spcPts val="0"/>
              </a:spcBef>
              <a:spcAft>
                <a:spcPts val="1400"/>
              </a:spcAft>
              <a:buNone/>
            </a:pPr>
            <a:r>
              <a:rPr lang="en-US" sz="4000" b="1" dirty="0"/>
              <a:t>His Attitude </a:t>
            </a:r>
            <a:r>
              <a:rPr lang="en-US" sz="3600" b="1" dirty="0"/>
              <a:t>(Phil. 1:15-18)</a:t>
            </a:r>
            <a:endParaRPr lang="en-US" sz="4400" b="1" dirty="0"/>
          </a:p>
        </p:txBody>
      </p:sp>
    </p:spTree>
    <p:extLst>
      <p:ext uri="{BB962C8B-B14F-4D97-AF65-F5344CB8AC3E}">
        <p14:creationId xmlns:p14="http://schemas.microsoft.com/office/powerpoint/2010/main" val="41874644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76</TotalTime>
  <Words>468</Words>
  <Application>Microsoft Macintosh PowerPoint</Application>
  <PresentationFormat>On-screen Show (4:3)</PresentationFormat>
  <Paragraphs>59</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Cambria</vt:lpstr>
      <vt:lpstr>Office Theme</vt:lpstr>
      <vt:lpstr>PowerPoint Presentation</vt:lpstr>
      <vt:lpstr>PowerPoint Presentation</vt:lpstr>
      <vt:lpstr>Hebrews 12:12-13</vt:lpstr>
      <vt:lpstr>Resisting the Victim Mentality</vt:lpstr>
      <vt:lpstr>Resisting the Victim Mentality</vt:lpstr>
      <vt:lpstr>Resisting the Victim Mentality</vt:lpstr>
      <vt:lpstr>Resisting the Victim Mentality</vt:lpstr>
      <vt:lpstr>Resisting the Victim Mentality</vt:lpstr>
      <vt:lpstr>Resisting the Victim Mentality</vt:lpstr>
      <vt:lpstr>Resisting the Victim Mentality</vt:lpstr>
      <vt:lpstr>Resisting the Victim Mentality</vt:lpstr>
      <vt:lpstr>Resisting the Victim Mentality</vt:lpstr>
      <vt:lpstr>Resisting the Victim Mentality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Kyle Pope</dc:creator>
  <cp:lastModifiedBy>Kyle Pope</cp:lastModifiedBy>
  <cp:revision>13</cp:revision>
  <dcterms:created xsi:type="dcterms:W3CDTF">2023-04-22T23:31:22Z</dcterms:created>
  <dcterms:modified xsi:type="dcterms:W3CDTF">2023-04-24T23:07:24Z</dcterms:modified>
</cp:coreProperties>
</file>