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71" r:id="rId3"/>
    <p:sldId id="272" r:id="rId4"/>
    <p:sldId id="273" r:id="rId5"/>
    <p:sldId id="259" r:id="rId6"/>
    <p:sldId id="274" r:id="rId7"/>
    <p:sldId id="275" r:id="rId8"/>
    <p:sldId id="276" r:id="rId9"/>
    <p:sldId id="277" r:id="rId10"/>
    <p:sldId id="260" r:id="rId11"/>
    <p:sldId id="261" r:id="rId12"/>
    <p:sldId id="262" r:id="rId13"/>
    <p:sldId id="263" r:id="rId14"/>
    <p:sldId id="264" r:id="rId15"/>
    <p:sldId id="278" r:id="rId16"/>
    <p:sldId id="265" r:id="rId17"/>
    <p:sldId id="279" r:id="rId18"/>
    <p:sldId id="280" r:id="rId19"/>
    <p:sldId id="281" r:id="rId20"/>
    <p:sldId id="266" r:id="rId21"/>
    <p:sldId id="282" r:id="rId22"/>
    <p:sldId id="283" r:id="rId23"/>
    <p:sldId id="267" r:id="rId24"/>
    <p:sldId id="284" r:id="rId25"/>
    <p:sldId id="285" r:id="rId26"/>
    <p:sldId id="268" r:id="rId27"/>
    <p:sldId id="288" r:id="rId28"/>
    <p:sldId id="289" r:id="rId29"/>
    <p:sldId id="290" r:id="rId30"/>
    <p:sldId id="269" r:id="rId31"/>
    <p:sldId id="286" r:id="rId32"/>
    <p:sldId id="287" r:id="rId33"/>
    <p:sldId id="270" r:id="rId34"/>
    <p:sldId id="291" r:id="rId35"/>
    <p:sldId id="292" r:id="rId36"/>
    <p:sldId id="293" r:id="rId37"/>
    <p:sldId id="294" r:id="rId3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08"/>
    <p:restoredTop sz="94697"/>
  </p:normalViewPr>
  <p:slideViewPr>
    <p:cSldViewPr snapToGrid="0" snapToObjects="1">
      <p:cViewPr varScale="1">
        <p:scale>
          <a:sx n="107" d="100"/>
          <a:sy n="107" d="100"/>
        </p:scale>
        <p:origin x="88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736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C480E7F-6C2C-CB4C-A879-3A44181F96EE}" type="datetimeFigureOut">
              <a:rPr lang="en-US" smtClean="0"/>
              <a:pPr/>
              <a:t>7/25/23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2B6CCF9-7EA4-D74E-97EE-DC545D81B3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415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C480E7F-6C2C-CB4C-A879-3A44181F96EE}" type="datetimeFigureOut">
              <a:rPr lang="en-US" smtClean="0"/>
              <a:pPr/>
              <a:t>7/25/23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2B6CCF9-7EA4-D74E-97EE-DC545D81B3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074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793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C480E7F-6C2C-CB4C-A879-3A44181F96EE}" type="datetimeFigureOut">
              <a:rPr lang="en-US" smtClean="0"/>
              <a:pPr/>
              <a:t>7/25/23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2B6CCF9-7EA4-D74E-97EE-DC545D81B3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24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C480E7F-6C2C-CB4C-A879-3A44181F96EE}" type="datetimeFigureOut">
              <a:rPr lang="en-US" smtClean="0"/>
              <a:pPr/>
              <a:t>7/25/23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2B6CCF9-7EA4-D74E-97EE-DC545D81B3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C480E7F-6C2C-CB4C-A879-3A44181F96EE}" type="datetimeFigureOut">
              <a:rPr lang="en-US" smtClean="0"/>
              <a:pPr/>
              <a:t>7/25/23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2B6CCF9-7EA4-D74E-97EE-DC545D81B3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344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C480E7F-6C2C-CB4C-A879-3A44181F96EE}" type="datetimeFigureOut">
              <a:rPr lang="en-US" smtClean="0"/>
              <a:pPr/>
              <a:t>7/25/23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2B6CCF9-7EA4-D74E-97EE-DC545D81B3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73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C480E7F-6C2C-CB4C-A879-3A44181F96EE}" type="datetimeFigureOut">
              <a:rPr lang="en-US" smtClean="0"/>
              <a:pPr/>
              <a:t>7/25/23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2B6CCF9-7EA4-D74E-97EE-DC545D81B3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48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C480E7F-6C2C-CB4C-A879-3A44181F96EE}" type="datetimeFigureOut">
              <a:rPr lang="en-US" smtClean="0"/>
              <a:pPr/>
              <a:t>7/25/23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2B6CCF9-7EA4-D74E-97EE-DC545D81B3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257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C480E7F-6C2C-CB4C-A879-3A44181F96EE}" type="datetimeFigureOut">
              <a:rPr lang="en-US" smtClean="0"/>
              <a:pPr/>
              <a:t>7/25/23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2B6CCF9-7EA4-D74E-97EE-DC545D81B3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78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publicdomainpictures.net/en/view-image.php?image=29082&amp;picture=sand-background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05318" y="273844"/>
            <a:ext cx="6426558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31076" y="1369218"/>
            <a:ext cx="6426558" cy="3550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 descr="Sand Background Free Stock Photo - Public Domain Pictures">
            <a:extLst>
              <a:ext uri="{FF2B5EF4-FFF2-40B4-BE49-F238E27FC236}">
                <a16:creationId xmlns:a16="http://schemas.microsoft.com/office/drawing/2014/main" id="{19F8486D-2A82-D64D-B47C-F012C0F78BC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90000"/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2" y="0"/>
            <a:ext cx="193183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40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200" b="1" i="0" kern="1200">
          <a:solidFill>
            <a:schemeClr val="bg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b="1" i="0" kern="1200">
          <a:solidFill>
            <a:schemeClr val="bg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1" i="0" kern="1200">
          <a:solidFill>
            <a:schemeClr val="bg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1" i="0" kern="1200">
          <a:solidFill>
            <a:schemeClr val="bg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73992-C865-8F4E-91FB-4DBA5DC1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318" y="188116"/>
            <a:ext cx="6426558" cy="994172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Ephesians 5:22-24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BABDD-D4E3-6149-AEEE-C5921240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1076" y="1442434"/>
            <a:ext cx="6426558" cy="3477295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“Wives, submit to your own husbands, as to the Lord. For the husband is head of the wife, as also Christ is head of the church; and He is the Savior of the body. Therefore, just as the church is subject to Christ, so let the wives be to their own husbands in everything” (NKJV).</a:t>
            </a:r>
          </a:p>
        </p:txBody>
      </p:sp>
    </p:spTree>
    <p:extLst>
      <p:ext uri="{BB962C8B-B14F-4D97-AF65-F5344CB8AC3E}">
        <p14:creationId xmlns:p14="http://schemas.microsoft.com/office/powerpoint/2010/main" val="235365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73992-C865-8F4E-91FB-4DBA5DC1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318" y="216692"/>
            <a:ext cx="6426558" cy="994172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The Church and Her Savior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BABDD-D4E3-6149-AEEE-C5921240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1076" y="1285266"/>
            <a:ext cx="6426558" cy="3477295"/>
          </a:xfrm>
        </p:spPr>
        <p:txBody>
          <a:bodyPr anchor="t">
            <a:no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sz="3600" dirty="0"/>
              <a:t>Two Words behind “Church”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i="1" dirty="0" err="1"/>
              <a:t>Ekklēsia</a:t>
            </a:r>
            <a:r>
              <a:rPr lang="en-US" dirty="0"/>
              <a:t> (</a:t>
            </a:r>
            <a:r>
              <a:rPr lang="el-GR" dirty="0" err="1"/>
              <a:t>ἐκκλησία</a:t>
            </a:r>
            <a:r>
              <a:rPr lang="el-GR" dirty="0"/>
              <a:t>)</a:t>
            </a:r>
            <a:endParaRPr lang="en-US" dirty="0"/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“out-calling” or “out of the people”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Behind every use of “church”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Greek political assembly (Acts 19:39)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Assembly of disciples of Christ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3267C2-21C3-1E4B-A712-11059573E29B}"/>
              </a:ext>
            </a:extLst>
          </p:cNvPr>
          <p:cNvSpPr txBox="1"/>
          <p:nvPr/>
        </p:nvSpPr>
        <p:spPr>
          <a:xfrm>
            <a:off x="0" y="1489197"/>
            <a:ext cx="1914525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Salvation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Words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Confusion</a:t>
            </a:r>
          </a:p>
        </p:txBody>
      </p:sp>
    </p:spTree>
    <p:extLst>
      <p:ext uri="{BB962C8B-B14F-4D97-AF65-F5344CB8AC3E}">
        <p14:creationId xmlns:p14="http://schemas.microsoft.com/office/powerpoint/2010/main" val="121937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73992-C865-8F4E-91FB-4DBA5DC1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318" y="216692"/>
            <a:ext cx="6426558" cy="994172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The Church and Her Savior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BABDD-D4E3-6149-AEEE-C5921240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1076" y="1285266"/>
            <a:ext cx="6426558" cy="3477295"/>
          </a:xfrm>
        </p:spPr>
        <p:txBody>
          <a:bodyPr anchor="t">
            <a:no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sz="3600" dirty="0"/>
              <a:t>Two Words behind “Church”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i="1" dirty="0" err="1"/>
              <a:t>Kuriakos</a:t>
            </a:r>
            <a:r>
              <a:rPr lang="en-US" i="1" dirty="0"/>
              <a:t> </a:t>
            </a:r>
            <a:r>
              <a:rPr lang="en-US" dirty="0"/>
              <a:t>(</a:t>
            </a:r>
            <a:r>
              <a:rPr lang="el-GR" dirty="0" err="1"/>
              <a:t>κυριακός</a:t>
            </a:r>
            <a:r>
              <a:rPr lang="el-GR" dirty="0"/>
              <a:t>)</a:t>
            </a:r>
            <a:endParaRPr lang="en-US" dirty="0"/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“belonging to the Lord”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“Lord’s day” (Rev. 1:10) 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“Lord’s Supper” (1 Cor. 11:20) 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Used of “Lord’s household” (cf. Eph. 2:10)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B9323E-A359-A94F-9876-5589E36045B9}"/>
              </a:ext>
            </a:extLst>
          </p:cNvPr>
          <p:cNvSpPr txBox="1"/>
          <p:nvPr/>
        </p:nvSpPr>
        <p:spPr>
          <a:xfrm>
            <a:off x="0" y="1489197"/>
            <a:ext cx="1914525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Salvation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Words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Confusion</a:t>
            </a:r>
          </a:p>
        </p:txBody>
      </p:sp>
    </p:spTree>
    <p:extLst>
      <p:ext uri="{BB962C8B-B14F-4D97-AF65-F5344CB8AC3E}">
        <p14:creationId xmlns:p14="http://schemas.microsoft.com/office/powerpoint/2010/main" val="48727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73992-C865-8F4E-91FB-4DBA5DC1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318" y="216692"/>
            <a:ext cx="6426558" cy="994172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The Church and Her Savior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BABDD-D4E3-6149-AEEE-C5921240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1076" y="1242402"/>
            <a:ext cx="6426558" cy="3477295"/>
          </a:xfrm>
        </p:spPr>
        <p:txBody>
          <a:bodyPr anchor="t">
            <a:no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sz="3600" dirty="0"/>
              <a:t>Early Translations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Transliterated</a:t>
            </a:r>
            <a:r>
              <a:rPr lang="en-US" sz="2800" i="1" dirty="0"/>
              <a:t> </a:t>
            </a:r>
            <a:r>
              <a:rPr lang="en-US" sz="2800" i="1" dirty="0" err="1"/>
              <a:t>ekklēsia</a:t>
            </a:r>
            <a:r>
              <a:rPr lang="en-US" sz="2800" dirty="0"/>
              <a:t> 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Germanic languages emphasized </a:t>
            </a:r>
            <a:r>
              <a:rPr lang="en-US" sz="2800" i="1" dirty="0" err="1"/>
              <a:t>kuriakos</a:t>
            </a:r>
            <a:r>
              <a:rPr lang="en-US" sz="2800" dirty="0"/>
              <a:t> 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i="1" dirty="0" err="1"/>
              <a:t>Kirche</a:t>
            </a:r>
            <a:r>
              <a:rPr lang="en-US" sz="2800" dirty="0"/>
              <a:t> —&gt; </a:t>
            </a:r>
            <a:r>
              <a:rPr lang="en-US" sz="2800" dirty="0" err="1"/>
              <a:t>cirice</a:t>
            </a:r>
            <a:r>
              <a:rPr lang="en-US" sz="2800" dirty="0"/>
              <a:t> —&gt; </a:t>
            </a:r>
            <a:r>
              <a:rPr lang="en-US" sz="2800" i="1" dirty="0" err="1"/>
              <a:t>chirche</a:t>
            </a:r>
            <a:endParaRPr lang="en-US" sz="28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C7157B8-8D8F-DC4B-B766-E976BD0E8E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327740"/>
              </p:ext>
            </p:extLst>
          </p:nvPr>
        </p:nvGraphicFramePr>
        <p:xfrm>
          <a:off x="2452687" y="3654420"/>
          <a:ext cx="6096000" cy="11033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767034569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77484546"/>
                    </a:ext>
                  </a:extLst>
                </a:gridCol>
              </a:tblGrid>
              <a:tr h="5516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“Congregation”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“Church”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6816268"/>
                  </a:ext>
                </a:extLst>
              </a:tr>
              <a:tr h="55165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Tyndale; Great Bible; Bishop’s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Geneva; Rheims-Douay; KJV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366778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85E4306-4A8B-6A4C-B6C5-6E6368F0700E}"/>
              </a:ext>
            </a:extLst>
          </p:cNvPr>
          <p:cNvSpPr txBox="1"/>
          <p:nvPr/>
        </p:nvSpPr>
        <p:spPr>
          <a:xfrm>
            <a:off x="0" y="1489197"/>
            <a:ext cx="1914525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Salvation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Words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Confusion</a:t>
            </a:r>
          </a:p>
        </p:txBody>
      </p:sp>
    </p:spTree>
    <p:extLst>
      <p:ext uri="{BB962C8B-B14F-4D97-AF65-F5344CB8AC3E}">
        <p14:creationId xmlns:p14="http://schemas.microsoft.com/office/powerpoint/2010/main" val="363023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73992-C865-8F4E-91FB-4DBA5DC1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318" y="216692"/>
            <a:ext cx="6426558" cy="994172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The Church and Her Savior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BABDD-D4E3-6149-AEEE-C5921240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1076" y="1285266"/>
            <a:ext cx="6426558" cy="3477295"/>
          </a:xfrm>
        </p:spPr>
        <p:txBody>
          <a:bodyPr anchor="t">
            <a:no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sz="3600" dirty="0"/>
              <a:t>Conceptual Confusion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Have we brought worldly concepts about the church into our own views?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What if all English Bibles had translated </a:t>
            </a:r>
            <a:r>
              <a:rPr lang="en-US" sz="2800" i="1" dirty="0" err="1"/>
              <a:t>ekklēsia</a:t>
            </a:r>
            <a:r>
              <a:rPr lang="en-US" sz="2800" dirty="0"/>
              <a:t> “congregation” or “assembly”?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 Would we struggle with as many misconceptions?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211C84-368A-674D-82CA-599571CB1904}"/>
              </a:ext>
            </a:extLst>
          </p:cNvPr>
          <p:cNvSpPr txBox="1"/>
          <p:nvPr/>
        </p:nvSpPr>
        <p:spPr>
          <a:xfrm>
            <a:off x="0" y="1489197"/>
            <a:ext cx="1914525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Salvation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Words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Confusion</a:t>
            </a:r>
          </a:p>
        </p:txBody>
      </p:sp>
    </p:spTree>
    <p:extLst>
      <p:ext uri="{BB962C8B-B14F-4D97-AF65-F5344CB8AC3E}">
        <p14:creationId xmlns:p14="http://schemas.microsoft.com/office/powerpoint/2010/main" val="176668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73992-C865-8F4E-91FB-4DBA5DC1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318" y="216692"/>
            <a:ext cx="6426558" cy="994172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The Church and Her Savior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BABDD-D4E3-6149-AEEE-C5921240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1076" y="1285266"/>
            <a:ext cx="6426558" cy="3477295"/>
          </a:xfrm>
        </p:spPr>
        <p:txBody>
          <a:bodyPr anchor="t">
            <a:no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sz="3600" dirty="0"/>
              <a:t>Conceptual Confusion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dirty="0"/>
              <a:t>1. The Church Is a Building.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In NT </a:t>
            </a:r>
            <a:r>
              <a:rPr lang="en-US" sz="2800" i="1" dirty="0" err="1"/>
              <a:t>ekklēsia</a:t>
            </a:r>
            <a:r>
              <a:rPr lang="en-US" sz="2800" dirty="0"/>
              <a:t> never used of a building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600" dirty="0"/>
              <a:t>It assembled in temple courts (Acts 5:12), private homes (Rom. 16:5; 1 Cor. 16:19; Col. 4:15), a school (Acts 19:9), and perhaps a building for that purpose (Jas. 2:2).</a:t>
            </a:r>
            <a:r>
              <a:rPr lang="en-US" sz="28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771FC3-C9C3-D946-840A-973A19D2D197}"/>
              </a:ext>
            </a:extLst>
          </p:cNvPr>
          <p:cNvSpPr txBox="1"/>
          <p:nvPr/>
        </p:nvSpPr>
        <p:spPr>
          <a:xfrm>
            <a:off x="0" y="1489197"/>
            <a:ext cx="1914525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Salvation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Words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Confusion</a:t>
            </a:r>
          </a:p>
        </p:txBody>
      </p:sp>
    </p:spTree>
    <p:extLst>
      <p:ext uri="{BB962C8B-B14F-4D97-AF65-F5344CB8AC3E}">
        <p14:creationId xmlns:p14="http://schemas.microsoft.com/office/powerpoint/2010/main" val="4411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73992-C865-8F4E-91FB-4DBA5DC1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318" y="216692"/>
            <a:ext cx="6426558" cy="994172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The Church and Her Savior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BABDD-D4E3-6149-AEEE-C5921240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1076" y="1285266"/>
            <a:ext cx="6426558" cy="3477295"/>
          </a:xfrm>
        </p:spPr>
        <p:txBody>
          <a:bodyPr anchor="t">
            <a:no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sz="3600" dirty="0"/>
              <a:t>Conceptual Confusion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dirty="0"/>
              <a:t>1. The Church Is a Building.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The </a:t>
            </a:r>
            <a:r>
              <a:rPr lang="en-US" sz="2800" i="1" dirty="0" err="1"/>
              <a:t>ekklēsia</a:t>
            </a:r>
            <a:r>
              <a:rPr lang="en-US" sz="2800" dirty="0"/>
              <a:t> is commanded to assemble (Heb. 10:25)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600" dirty="0"/>
              <a:t>Authority to secure a place for the </a:t>
            </a:r>
            <a:r>
              <a:rPr lang="en-US" sz="2400" i="1" dirty="0" err="1"/>
              <a:t>ekklēsia</a:t>
            </a:r>
            <a:r>
              <a:rPr lang="en-US" sz="2400" i="1" dirty="0"/>
              <a:t> </a:t>
            </a:r>
            <a:r>
              <a:rPr lang="en-US" sz="2400" dirty="0"/>
              <a:t>to assemble</a:t>
            </a:r>
            <a:r>
              <a:rPr lang="en-US" sz="2600" dirty="0"/>
              <a:t>, but the place is not the “church.”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771FC3-C9C3-D946-840A-973A19D2D197}"/>
              </a:ext>
            </a:extLst>
          </p:cNvPr>
          <p:cNvSpPr txBox="1"/>
          <p:nvPr/>
        </p:nvSpPr>
        <p:spPr>
          <a:xfrm>
            <a:off x="0" y="1489197"/>
            <a:ext cx="1914525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Salvation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Words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Confusion</a:t>
            </a:r>
          </a:p>
        </p:txBody>
      </p:sp>
    </p:spTree>
    <p:extLst>
      <p:ext uri="{BB962C8B-B14F-4D97-AF65-F5344CB8AC3E}">
        <p14:creationId xmlns:p14="http://schemas.microsoft.com/office/powerpoint/2010/main" val="404497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73992-C865-8F4E-91FB-4DBA5DC1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318" y="216692"/>
            <a:ext cx="6426558" cy="994172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The Church and Her Savior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BABDD-D4E3-6149-AEEE-C5921240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1076" y="1285266"/>
            <a:ext cx="6426558" cy="3477295"/>
          </a:xfrm>
        </p:spPr>
        <p:txBody>
          <a:bodyPr anchor="t">
            <a:no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sz="3600" dirty="0"/>
              <a:t>Conceptual Confusion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2. The Church Is Made up of Many Different Churches.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Jesus built His church (Matt. 16:18)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“There is one body and one Spirit, just as you were called in one hope of your calling” (Eph. 4:4)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CC27FE-02DA-284F-B110-AFF4581008D5}"/>
              </a:ext>
            </a:extLst>
          </p:cNvPr>
          <p:cNvSpPr txBox="1"/>
          <p:nvPr/>
        </p:nvSpPr>
        <p:spPr>
          <a:xfrm>
            <a:off x="0" y="1489197"/>
            <a:ext cx="1914525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Salvation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Words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Confusion</a:t>
            </a:r>
          </a:p>
        </p:txBody>
      </p:sp>
    </p:spTree>
    <p:extLst>
      <p:ext uri="{BB962C8B-B14F-4D97-AF65-F5344CB8AC3E}">
        <p14:creationId xmlns:p14="http://schemas.microsoft.com/office/powerpoint/2010/main" val="419587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73992-C865-8F4E-91FB-4DBA5DC1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318" y="216692"/>
            <a:ext cx="6426558" cy="994172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The Church and Her Savior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BABDD-D4E3-6149-AEEE-C5921240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1076" y="1285266"/>
            <a:ext cx="6426558" cy="3477295"/>
          </a:xfrm>
        </p:spPr>
        <p:txBody>
          <a:bodyPr anchor="t">
            <a:no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sz="3600" dirty="0"/>
              <a:t>Conceptual Confusion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2. The Church Is Made up of Many Different Churches.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Universal (Heb. 12:23)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Local (Acts 11:23; Rev. 2:8)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Assembled (Col. 4:16; 1 Cor. 11:18)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CC27FE-02DA-284F-B110-AFF4581008D5}"/>
              </a:ext>
            </a:extLst>
          </p:cNvPr>
          <p:cNvSpPr txBox="1"/>
          <p:nvPr/>
        </p:nvSpPr>
        <p:spPr>
          <a:xfrm>
            <a:off x="0" y="1489197"/>
            <a:ext cx="1914525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Salvation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Words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Confusion</a:t>
            </a:r>
          </a:p>
        </p:txBody>
      </p:sp>
    </p:spTree>
    <p:extLst>
      <p:ext uri="{BB962C8B-B14F-4D97-AF65-F5344CB8AC3E}">
        <p14:creationId xmlns:p14="http://schemas.microsoft.com/office/powerpoint/2010/main" val="179735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73992-C865-8F4E-91FB-4DBA5DC1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318" y="216692"/>
            <a:ext cx="6426558" cy="994172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The Church and Her Savior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BABDD-D4E3-6149-AEEE-C5921240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1076" y="1285266"/>
            <a:ext cx="6426558" cy="3477295"/>
          </a:xfrm>
        </p:spPr>
        <p:txBody>
          <a:bodyPr anchor="t">
            <a:no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sz="3600" dirty="0"/>
              <a:t>Conceptual Confusion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2. The Church Is Made up of Many Different Churches.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400" dirty="0"/>
              <a:t>Called “church of God” (Acts 20:28; 1 Cor. 1:2; 10:32; 11:22; 15:9; 2 Cor. 1:1; Gal. 1:13; 1 Tim. 3:5), “church of the living God” (1 Tim. 3:15) “church of the firstborn (pl.)” (Heb. 12:23); “churches of Christ” (Rom. 16:16); “churches of God” (1 Cor. 11:16; 1 Thess. 2:14; 2 Thess. 1:4)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CC27FE-02DA-284F-B110-AFF4581008D5}"/>
              </a:ext>
            </a:extLst>
          </p:cNvPr>
          <p:cNvSpPr txBox="1"/>
          <p:nvPr/>
        </p:nvSpPr>
        <p:spPr>
          <a:xfrm>
            <a:off x="0" y="1489197"/>
            <a:ext cx="1914525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Salvation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Words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Confusion</a:t>
            </a:r>
          </a:p>
        </p:txBody>
      </p:sp>
    </p:spTree>
    <p:extLst>
      <p:ext uri="{BB962C8B-B14F-4D97-AF65-F5344CB8AC3E}">
        <p14:creationId xmlns:p14="http://schemas.microsoft.com/office/powerpoint/2010/main" val="31245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73992-C865-8F4E-91FB-4DBA5DC1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318" y="216692"/>
            <a:ext cx="6426558" cy="994172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The Church and Her Savior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BABDD-D4E3-6149-AEEE-C5921240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1076" y="1285266"/>
            <a:ext cx="6426558" cy="3477295"/>
          </a:xfrm>
        </p:spPr>
        <p:txBody>
          <a:bodyPr anchor="t">
            <a:no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sz="3600" dirty="0"/>
              <a:t>Conceptual Confusion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2. The Church Is Made up of Many Different Churches.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500" dirty="0"/>
              <a:t>Not formal titles of distinct organizations (or denominations). 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500" dirty="0"/>
              <a:t>Descriptions of ownership and identity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500" dirty="0"/>
              <a:t>Taught and practiced the same (1 Cor. 4:17)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CC27FE-02DA-284F-B110-AFF4581008D5}"/>
              </a:ext>
            </a:extLst>
          </p:cNvPr>
          <p:cNvSpPr txBox="1"/>
          <p:nvPr/>
        </p:nvSpPr>
        <p:spPr>
          <a:xfrm>
            <a:off x="0" y="1489197"/>
            <a:ext cx="1914525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Salvation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Words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Confusion</a:t>
            </a:r>
          </a:p>
        </p:txBody>
      </p:sp>
    </p:spTree>
    <p:extLst>
      <p:ext uri="{BB962C8B-B14F-4D97-AF65-F5344CB8AC3E}">
        <p14:creationId xmlns:p14="http://schemas.microsoft.com/office/powerpoint/2010/main" val="175396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73992-C865-8F4E-91FB-4DBA5DC1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318" y="188116"/>
            <a:ext cx="6426558" cy="994172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Ephesians 5:22-24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BABDD-D4E3-6149-AEEE-C5921240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1076" y="1370994"/>
            <a:ext cx="6426558" cy="3477295"/>
          </a:xfrm>
        </p:spPr>
        <p:txBody>
          <a:bodyPr anchor="t">
            <a:no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sz="2800" dirty="0"/>
              <a:t>Submission of wife-husband illustrated by submission of church-Christ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sz="2800" dirty="0"/>
              <a:t>Both “in everything” (24b)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sz="2800" dirty="0"/>
              <a:t>Why?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sz="2800" dirty="0"/>
              <a:t>Husband: “head of the wife” (23a)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sz="2800" dirty="0"/>
              <a:t>Christ: “head of the church; and He is the Savior of the body” (23b)</a:t>
            </a:r>
          </a:p>
        </p:txBody>
      </p:sp>
    </p:spTree>
    <p:extLst>
      <p:ext uri="{BB962C8B-B14F-4D97-AF65-F5344CB8AC3E}">
        <p14:creationId xmlns:p14="http://schemas.microsoft.com/office/powerpoint/2010/main" val="135231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73992-C865-8F4E-91FB-4DBA5DC1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318" y="216692"/>
            <a:ext cx="6426558" cy="994172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The Church and Her Savior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BABDD-D4E3-6149-AEEE-C5921240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1076" y="1285266"/>
            <a:ext cx="6426558" cy="3477295"/>
          </a:xfrm>
        </p:spPr>
        <p:txBody>
          <a:bodyPr anchor="t">
            <a:no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sz="3600" dirty="0"/>
              <a:t>Conceptual Confusion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3. The Church of Christ is a Denomination.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400" dirty="0"/>
              <a:t>Sadly, more Christians now think this way.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400" dirty="0"/>
              <a:t>Ed Harrell’s warning in 1962 has come true.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400" dirty="0"/>
              <a:t>Amarillo church in cooperation with Baptist, Methodist, and Presbyterian congregations.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400" dirty="0"/>
              <a:t>“Like all the nations” (1 Sam. 8:5b)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1863B5-A635-B442-B3E8-6A73C3813D83}"/>
              </a:ext>
            </a:extLst>
          </p:cNvPr>
          <p:cNvSpPr txBox="1"/>
          <p:nvPr/>
        </p:nvSpPr>
        <p:spPr>
          <a:xfrm>
            <a:off x="0" y="1489197"/>
            <a:ext cx="1914525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Salvation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Words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Confusion</a:t>
            </a:r>
          </a:p>
        </p:txBody>
      </p:sp>
    </p:spTree>
    <p:extLst>
      <p:ext uri="{BB962C8B-B14F-4D97-AF65-F5344CB8AC3E}">
        <p14:creationId xmlns:p14="http://schemas.microsoft.com/office/powerpoint/2010/main" val="377883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73992-C865-8F4E-91FB-4DBA5DC1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318" y="216692"/>
            <a:ext cx="6426558" cy="994172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The Church and Her Savior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BABDD-D4E3-6149-AEEE-C5921240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1076" y="1285266"/>
            <a:ext cx="6426558" cy="3477295"/>
          </a:xfrm>
        </p:spPr>
        <p:txBody>
          <a:bodyPr anchor="t">
            <a:no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sz="3600" dirty="0"/>
              <a:t>Conceptual Confusion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3. The Church of Christ is a Denomination.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500" dirty="0"/>
              <a:t>We are to be distinct from the world.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500" dirty="0"/>
              <a:t>“And if anyone does not obey our word in this epistle, note that person and do not keep company with him, that he may be ashamed” (2 Thess. 3:14).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1863B5-A635-B442-B3E8-6A73C3813D83}"/>
              </a:ext>
            </a:extLst>
          </p:cNvPr>
          <p:cNvSpPr txBox="1"/>
          <p:nvPr/>
        </p:nvSpPr>
        <p:spPr>
          <a:xfrm>
            <a:off x="0" y="1489197"/>
            <a:ext cx="1914525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Salvation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Words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Confusion</a:t>
            </a:r>
          </a:p>
        </p:txBody>
      </p:sp>
    </p:spTree>
    <p:extLst>
      <p:ext uri="{BB962C8B-B14F-4D97-AF65-F5344CB8AC3E}">
        <p14:creationId xmlns:p14="http://schemas.microsoft.com/office/powerpoint/2010/main" val="310726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73992-C865-8F4E-91FB-4DBA5DC1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318" y="216692"/>
            <a:ext cx="6426558" cy="994172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The Church and Her Savior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BABDD-D4E3-6149-AEEE-C5921240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1076" y="1285266"/>
            <a:ext cx="6426558" cy="3477295"/>
          </a:xfrm>
        </p:spPr>
        <p:txBody>
          <a:bodyPr anchor="t">
            <a:no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sz="3600" dirty="0"/>
              <a:t>Conceptual Confusion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3. The Church of Christ is a Denomination.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400" dirty="0"/>
              <a:t>“If anyone comes to you and does not bring this doctrine, do not receive him into your house nor greet him; for he who greets him shares in his evil deeds” (2 John 10-11)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400" dirty="0"/>
              <a:t>Are we like those who “loved the praise of men more than the praise of God” (John 12:43)?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1863B5-A635-B442-B3E8-6A73C3813D83}"/>
              </a:ext>
            </a:extLst>
          </p:cNvPr>
          <p:cNvSpPr txBox="1"/>
          <p:nvPr/>
        </p:nvSpPr>
        <p:spPr>
          <a:xfrm>
            <a:off x="0" y="1489197"/>
            <a:ext cx="1914525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Salvation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Words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Confusion</a:t>
            </a:r>
          </a:p>
        </p:txBody>
      </p:sp>
    </p:spTree>
    <p:extLst>
      <p:ext uri="{BB962C8B-B14F-4D97-AF65-F5344CB8AC3E}">
        <p14:creationId xmlns:p14="http://schemas.microsoft.com/office/powerpoint/2010/main" val="193656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73992-C865-8F4E-91FB-4DBA5DC1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318" y="216692"/>
            <a:ext cx="6426558" cy="994172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The Church and Her Savior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BABDD-D4E3-6149-AEEE-C5921240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1076" y="1285266"/>
            <a:ext cx="6426558" cy="3477295"/>
          </a:xfrm>
        </p:spPr>
        <p:txBody>
          <a:bodyPr anchor="t">
            <a:no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sz="3600" dirty="0"/>
              <a:t>Conceptual Confusion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4. The Church and the Kingdom Are Different Groups.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Christ’s body (1 Cor. 12:12-27), His family (Eph. 3:14-15), His flock (John 10:1-16), or His kingdom (Col. 1:13-14)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Premillennialism  |  Distinct Aspects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A8CDB9-7308-3842-B7AB-2BF9123741B8}"/>
              </a:ext>
            </a:extLst>
          </p:cNvPr>
          <p:cNvSpPr txBox="1"/>
          <p:nvPr/>
        </p:nvSpPr>
        <p:spPr>
          <a:xfrm>
            <a:off x="0" y="1489197"/>
            <a:ext cx="1914525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Salvation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Words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Confusion</a:t>
            </a:r>
          </a:p>
        </p:txBody>
      </p:sp>
    </p:spTree>
    <p:extLst>
      <p:ext uri="{BB962C8B-B14F-4D97-AF65-F5344CB8AC3E}">
        <p14:creationId xmlns:p14="http://schemas.microsoft.com/office/powerpoint/2010/main" val="68373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73992-C865-8F4E-91FB-4DBA5DC1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318" y="216692"/>
            <a:ext cx="6426558" cy="994172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The Church and Her Savior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BABDD-D4E3-6149-AEEE-C5921240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1076" y="1285266"/>
            <a:ext cx="6426558" cy="3477295"/>
          </a:xfrm>
        </p:spPr>
        <p:txBody>
          <a:bodyPr anchor="t">
            <a:no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sz="3600" dirty="0"/>
              <a:t>Conceptual Confusion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4. The Church and the Kingdom Are Different Groups.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500" dirty="0"/>
              <a:t>Matthew 13:38, “The field is the world, the good seeds are the sons of the kingdom, but the tares are the sons of the wicked one.” 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500" dirty="0"/>
              <a:t>Kingdom describes realm, reign,  jurisdiction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A8CDB9-7308-3842-B7AB-2BF9123741B8}"/>
              </a:ext>
            </a:extLst>
          </p:cNvPr>
          <p:cNvSpPr txBox="1"/>
          <p:nvPr/>
        </p:nvSpPr>
        <p:spPr>
          <a:xfrm>
            <a:off x="0" y="1489197"/>
            <a:ext cx="1914525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Salvation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Words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Confusion</a:t>
            </a:r>
          </a:p>
        </p:txBody>
      </p:sp>
    </p:spTree>
    <p:extLst>
      <p:ext uri="{BB962C8B-B14F-4D97-AF65-F5344CB8AC3E}">
        <p14:creationId xmlns:p14="http://schemas.microsoft.com/office/powerpoint/2010/main" val="284978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73992-C865-8F4E-91FB-4DBA5DC1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318" y="216692"/>
            <a:ext cx="6426558" cy="994172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The Church and Her Savior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BABDD-D4E3-6149-AEEE-C5921240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1076" y="1285266"/>
            <a:ext cx="6426558" cy="3477295"/>
          </a:xfrm>
        </p:spPr>
        <p:txBody>
          <a:bodyPr anchor="t">
            <a:no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sz="3600" dirty="0"/>
              <a:t>Conceptual Confusion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4. The Church and the Kingdom Are Different Groups.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500" dirty="0"/>
              <a:t>Specific aspects applied to the different figures  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500" dirty="0"/>
              <a:t>Kingdom has no elders, deacons; temple has no branches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500" dirty="0"/>
              <a:t>Does not mean different people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A8CDB9-7308-3842-B7AB-2BF9123741B8}"/>
              </a:ext>
            </a:extLst>
          </p:cNvPr>
          <p:cNvSpPr txBox="1"/>
          <p:nvPr/>
        </p:nvSpPr>
        <p:spPr>
          <a:xfrm>
            <a:off x="0" y="1489197"/>
            <a:ext cx="1914525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Salvation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Words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Confusion</a:t>
            </a:r>
          </a:p>
        </p:txBody>
      </p:sp>
    </p:spTree>
    <p:extLst>
      <p:ext uri="{BB962C8B-B14F-4D97-AF65-F5344CB8AC3E}">
        <p14:creationId xmlns:p14="http://schemas.microsoft.com/office/powerpoint/2010/main" val="276972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73992-C865-8F4E-91FB-4DBA5DC1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318" y="216692"/>
            <a:ext cx="6426558" cy="994172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The Church and Her Savior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BABDD-D4E3-6149-AEEE-C5921240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1076" y="1285266"/>
            <a:ext cx="6426558" cy="3477295"/>
          </a:xfrm>
        </p:spPr>
        <p:txBody>
          <a:bodyPr anchor="t">
            <a:no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sz="3600" dirty="0"/>
              <a:t>Conceptual Confusion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5. The Church Should Not Be Emphasized.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600" dirty="0"/>
              <a:t>“Emphasize Christ, not the church”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600" dirty="0"/>
              <a:t>Members of Christ’s body (Eph. 5:30)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600" dirty="0"/>
              <a:t>Family of God (Eph. 3:14-15; Heb. 2:11).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600" dirty="0"/>
              <a:t>Flawless? No, , but a special people (Titus 2:14; 1 Pet. 2:9)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A93EB6-5AA1-DE42-992F-DF7554A01F19}"/>
              </a:ext>
            </a:extLst>
          </p:cNvPr>
          <p:cNvSpPr txBox="1"/>
          <p:nvPr/>
        </p:nvSpPr>
        <p:spPr>
          <a:xfrm>
            <a:off x="0" y="1489197"/>
            <a:ext cx="1914525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Salvation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Words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Confusion</a:t>
            </a:r>
          </a:p>
        </p:txBody>
      </p:sp>
    </p:spTree>
    <p:extLst>
      <p:ext uri="{BB962C8B-B14F-4D97-AF65-F5344CB8AC3E}">
        <p14:creationId xmlns:p14="http://schemas.microsoft.com/office/powerpoint/2010/main" val="138229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73992-C865-8F4E-91FB-4DBA5DC1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318" y="216692"/>
            <a:ext cx="6426558" cy="994172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The Church and Her Savior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BABDD-D4E3-6149-AEEE-C5921240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1076" y="1285266"/>
            <a:ext cx="6426558" cy="3858234"/>
          </a:xfrm>
        </p:spPr>
        <p:txBody>
          <a:bodyPr anchor="t">
            <a:no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sz="3600" dirty="0"/>
              <a:t>Conceptual Confusion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5. The Church Should Not Be Emphasized.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500" dirty="0"/>
              <a:t>Because God set them apart unto Himself (Acts 20:32; 1 Cor. 6:11; Heb. 10:14; Jude 1). 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500" dirty="0"/>
              <a:t>This assembly of God’s people is special  (Heb. 12:22-23).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500" dirty="0"/>
              <a:t>We should appreciate it, respect its work, leadership, and identity.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A93EB6-5AA1-DE42-992F-DF7554A01F19}"/>
              </a:ext>
            </a:extLst>
          </p:cNvPr>
          <p:cNvSpPr txBox="1"/>
          <p:nvPr/>
        </p:nvSpPr>
        <p:spPr>
          <a:xfrm>
            <a:off x="0" y="1489197"/>
            <a:ext cx="1914525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Salvation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Words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Confusion</a:t>
            </a:r>
          </a:p>
        </p:txBody>
      </p:sp>
    </p:spTree>
    <p:extLst>
      <p:ext uri="{BB962C8B-B14F-4D97-AF65-F5344CB8AC3E}">
        <p14:creationId xmlns:p14="http://schemas.microsoft.com/office/powerpoint/2010/main" val="4824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73992-C865-8F4E-91FB-4DBA5DC1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318" y="216692"/>
            <a:ext cx="6426558" cy="994172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The Church and Her Savior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BABDD-D4E3-6149-AEEE-C5921240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1076" y="1285266"/>
            <a:ext cx="6426558" cy="3858234"/>
          </a:xfrm>
        </p:spPr>
        <p:txBody>
          <a:bodyPr anchor="t">
            <a:no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sz="3600" dirty="0"/>
              <a:t>Conceptual Confusion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5. The Church Should Not Be Emphasized.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We should honor it.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To dishonor it is to dishonor God.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It belongs to Him. He established it.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Christ purchased it with His blood (1 Pet. 1:17-19).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A93EB6-5AA1-DE42-992F-DF7554A01F19}"/>
              </a:ext>
            </a:extLst>
          </p:cNvPr>
          <p:cNvSpPr txBox="1"/>
          <p:nvPr/>
        </p:nvSpPr>
        <p:spPr>
          <a:xfrm>
            <a:off x="0" y="1489197"/>
            <a:ext cx="1914525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Salvation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Words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Confusion</a:t>
            </a:r>
          </a:p>
        </p:txBody>
      </p:sp>
    </p:spTree>
    <p:extLst>
      <p:ext uri="{BB962C8B-B14F-4D97-AF65-F5344CB8AC3E}">
        <p14:creationId xmlns:p14="http://schemas.microsoft.com/office/powerpoint/2010/main" val="188584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73992-C865-8F4E-91FB-4DBA5DC1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318" y="216692"/>
            <a:ext cx="6426558" cy="994172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The Church and Her Savior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BABDD-D4E3-6149-AEEE-C5921240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1076" y="1285266"/>
            <a:ext cx="6426558" cy="3858234"/>
          </a:xfrm>
        </p:spPr>
        <p:txBody>
          <a:bodyPr anchor="t">
            <a:no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sz="3600" dirty="0"/>
              <a:t>Conceptual Confusion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5. The Church Should Not Be Emphasized.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Old Testament Background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600" dirty="0"/>
              <a:t>“Congregation of the Lord” (Num. 16:3; 20:4; Deut. 23:2-4; Mic. 2:5; 1 Chr. 28:8; et al.). 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600" i="1" dirty="0" err="1"/>
              <a:t>Qāhāl</a:t>
            </a:r>
            <a:r>
              <a:rPr lang="en-US" sz="2600" dirty="0"/>
              <a:t> was a special assembly with rules regarding who could be a part of it.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A93EB6-5AA1-DE42-992F-DF7554A01F19}"/>
              </a:ext>
            </a:extLst>
          </p:cNvPr>
          <p:cNvSpPr txBox="1"/>
          <p:nvPr/>
        </p:nvSpPr>
        <p:spPr>
          <a:xfrm>
            <a:off x="0" y="1489197"/>
            <a:ext cx="1914525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Salvation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Words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Confusion</a:t>
            </a:r>
          </a:p>
        </p:txBody>
      </p:sp>
    </p:spTree>
    <p:extLst>
      <p:ext uri="{BB962C8B-B14F-4D97-AF65-F5344CB8AC3E}">
        <p14:creationId xmlns:p14="http://schemas.microsoft.com/office/powerpoint/2010/main" val="394816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7FA4D43-86A4-1247-840F-F8C94443F4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32" b="4187"/>
          <a:stretch/>
        </p:blipFill>
        <p:spPr>
          <a:xfrm>
            <a:off x="842964" y="1257300"/>
            <a:ext cx="4891089" cy="3286125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FF6A2B-2489-3542-9BF8-124B7FAA2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551" y="1708288"/>
            <a:ext cx="2628900" cy="3086099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634BA9D-0BA2-4143-9C37-C6C4E46BF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005" y="188116"/>
            <a:ext cx="6426558" cy="994172"/>
          </a:xfrm>
        </p:spPr>
        <p:txBody>
          <a:bodyPr>
            <a:normAutofit/>
          </a:bodyPr>
          <a:lstStyle/>
          <a:p>
            <a:r>
              <a:rPr lang="en-US" dirty="0"/>
              <a:t>Saint-Pierre, Martinique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4D7C5E-EAD4-EC4A-961E-523898739DB9}"/>
              </a:ext>
            </a:extLst>
          </p:cNvPr>
          <p:cNvSpPr txBox="1"/>
          <p:nvPr/>
        </p:nvSpPr>
        <p:spPr>
          <a:xfrm>
            <a:off x="6000750" y="1057275"/>
            <a:ext cx="2586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8, 1902</a:t>
            </a:r>
          </a:p>
        </p:txBody>
      </p:sp>
    </p:spTree>
    <p:extLst>
      <p:ext uri="{BB962C8B-B14F-4D97-AF65-F5344CB8AC3E}">
        <p14:creationId xmlns:p14="http://schemas.microsoft.com/office/powerpoint/2010/main" val="76679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73992-C865-8F4E-91FB-4DBA5DC1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318" y="216692"/>
            <a:ext cx="6426558" cy="994172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The Church and Her Savior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BABDD-D4E3-6149-AEEE-C5921240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1076" y="1285266"/>
            <a:ext cx="6426558" cy="3477295"/>
          </a:xfrm>
        </p:spPr>
        <p:txBody>
          <a:bodyPr anchor="t">
            <a:no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sz="3600" dirty="0"/>
              <a:t>Conceptual Confusion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6. What the Individual Can Do the Church Can Do.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Can the local church do everything that individual Christians can do?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At the heart of institutional division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013A19-B980-7F48-A198-2FBB6B62B084}"/>
              </a:ext>
            </a:extLst>
          </p:cNvPr>
          <p:cNvSpPr txBox="1"/>
          <p:nvPr/>
        </p:nvSpPr>
        <p:spPr>
          <a:xfrm>
            <a:off x="0" y="1489197"/>
            <a:ext cx="1914525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Salvation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Words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Confusion</a:t>
            </a:r>
          </a:p>
        </p:txBody>
      </p:sp>
    </p:spTree>
    <p:extLst>
      <p:ext uri="{BB962C8B-B14F-4D97-AF65-F5344CB8AC3E}">
        <p14:creationId xmlns:p14="http://schemas.microsoft.com/office/powerpoint/2010/main" val="386463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73992-C865-8F4E-91FB-4DBA5DC1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318" y="216692"/>
            <a:ext cx="6426558" cy="994172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The Church and Her Savior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BABDD-D4E3-6149-AEEE-C5921240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1076" y="1285266"/>
            <a:ext cx="6426558" cy="3477295"/>
          </a:xfrm>
        </p:spPr>
        <p:txBody>
          <a:bodyPr anchor="t">
            <a:no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sz="3600" dirty="0"/>
              <a:t>Conceptual Confusion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6. What the Individual Can Do the Church Can Do.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“What! Do you not have houses to eat and drink in? Or do you despise the church of God?” (1 Cor. 11:22a). 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Was it inherently sinful to eat food? No.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013A19-B980-7F48-A198-2FBB6B62B084}"/>
              </a:ext>
            </a:extLst>
          </p:cNvPr>
          <p:cNvSpPr txBox="1"/>
          <p:nvPr/>
        </p:nvSpPr>
        <p:spPr>
          <a:xfrm>
            <a:off x="0" y="1489197"/>
            <a:ext cx="1914525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Salvation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Words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Confusion</a:t>
            </a:r>
          </a:p>
        </p:txBody>
      </p:sp>
    </p:spTree>
    <p:extLst>
      <p:ext uri="{BB962C8B-B14F-4D97-AF65-F5344CB8AC3E}">
        <p14:creationId xmlns:p14="http://schemas.microsoft.com/office/powerpoint/2010/main" val="105089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73992-C865-8F4E-91FB-4DBA5DC1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318" y="216692"/>
            <a:ext cx="6426558" cy="994172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The Church and Her Savior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BABDD-D4E3-6149-AEEE-C5921240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1076" y="1285266"/>
            <a:ext cx="6426558" cy="3477295"/>
          </a:xfrm>
        </p:spPr>
        <p:txBody>
          <a:bodyPr anchor="t">
            <a:no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sz="3600" dirty="0"/>
              <a:t>Conceptual Confusion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6. What the Individual Can Do the Church Can Do.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In the context of the assembly it was to “despise the church of God” (11:22). 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600" dirty="0"/>
              <a:t>“If anyone is hungry let him eat at home, lest you come together for judgment” (11:34a).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013A19-B980-7F48-A198-2FBB6B62B084}"/>
              </a:ext>
            </a:extLst>
          </p:cNvPr>
          <p:cNvSpPr txBox="1"/>
          <p:nvPr/>
        </p:nvSpPr>
        <p:spPr>
          <a:xfrm>
            <a:off x="0" y="1489197"/>
            <a:ext cx="1914525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Salvation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Words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Confusion</a:t>
            </a:r>
          </a:p>
        </p:txBody>
      </p:sp>
    </p:spTree>
    <p:extLst>
      <p:ext uri="{BB962C8B-B14F-4D97-AF65-F5344CB8AC3E}">
        <p14:creationId xmlns:p14="http://schemas.microsoft.com/office/powerpoint/2010/main" val="274787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73992-C865-8F4E-91FB-4DBA5DC1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318" y="216692"/>
            <a:ext cx="6426558" cy="994172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The Church and Her Savior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BABDD-D4E3-6149-AEEE-C5921240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1076" y="1285266"/>
            <a:ext cx="6426558" cy="3477295"/>
          </a:xfrm>
        </p:spPr>
        <p:txBody>
          <a:bodyPr anchor="t">
            <a:no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sz="3600" dirty="0"/>
              <a:t>Conceptual Confusion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7. I Can Be Saved but Not Be a Member of the Lord’s Church.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Acts 2:46-47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600" dirty="0"/>
              <a:t>“The Lord was adding to their number day by day those who were being saved” (NASB, cf. ESV, NIV, RSV, ASV, CSB).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A41EEF-9658-004D-BC47-FD685CBC5F2E}"/>
              </a:ext>
            </a:extLst>
          </p:cNvPr>
          <p:cNvSpPr txBox="1"/>
          <p:nvPr/>
        </p:nvSpPr>
        <p:spPr>
          <a:xfrm>
            <a:off x="0" y="1489197"/>
            <a:ext cx="1914525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Salvation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Words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Confusion</a:t>
            </a:r>
          </a:p>
        </p:txBody>
      </p:sp>
    </p:spTree>
    <p:extLst>
      <p:ext uri="{BB962C8B-B14F-4D97-AF65-F5344CB8AC3E}">
        <p14:creationId xmlns:p14="http://schemas.microsoft.com/office/powerpoint/2010/main" val="144974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73992-C865-8F4E-91FB-4DBA5DC1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318" y="216692"/>
            <a:ext cx="6426558" cy="994172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The Church and Her Savior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BABDD-D4E3-6149-AEEE-C5921240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1076" y="1285266"/>
            <a:ext cx="6426558" cy="3477295"/>
          </a:xfrm>
        </p:spPr>
        <p:txBody>
          <a:bodyPr anchor="t">
            <a:no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sz="3600" dirty="0"/>
              <a:t>Conceptual Confusion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7. I Can Be Saved but Not Be a Member of the Lord’s Church.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600" dirty="0"/>
              <a:t>Does that distinguish those who are “saved” from the group identified as the “church”? 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No! Acts 5:11, same group “church.”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A41EEF-9658-004D-BC47-FD685CBC5F2E}"/>
              </a:ext>
            </a:extLst>
          </p:cNvPr>
          <p:cNvSpPr txBox="1"/>
          <p:nvPr/>
        </p:nvSpPr>
        <p:spPr>
          <a:xfrm>
            <a:off x="0" y="1489197"/>
            <a:ext cx="1914525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Salvation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Words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Confusion</a:t>
            </a:r>
          </a:p>
        </p:txBody>
      </p:sp>
    </p:spTree>
    <p:extLst>
      <p:ext uri="{BB962C8B-B14F-4D97-AF65-F5344CB8AC3E}">
        <p14:creationId xmlns:p14="http://schemas.microsoft.com/office/powerpoint/2010/main" val="371939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73992-C865-8F4E-91FB-4DBA5DC1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318" y="216692"/>
            <a:ext cx="6426558" cy="994172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The Church and Her Savior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BABDD-D4E3-6149-AEEE-C5921240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1076" y="1285266"/>
            <a:ext cx="6426558" cy="3477295"/>
          </a:xfrm>
        </p:spPr>
        <p:txBody>
          <a:bodyPr anchor="t">
            <a:no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sz="3600" dirty="0"/>
              <a:t>Conceptual Confusion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7. I Can Be Saved but Not Be a Member of the Lord’s Church.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600" dirty="0"/>
              <a:t>All </a:t>
            </a:r>
            <a:r>
              <a:rPr lang="en-US" sz="2600" dirty="0" err="1"/>
              <a:t>mss</a:t>
            </a:r>
            <a:r>
              <a:rPr lang="en-US" sz="2600" dirty="0"/>
              <a:t> </a:t>
            </a:r>
            <a:r>
              <a:rPr lang="en-US" sz="2600" i="1" dirty="0"/>
              <a:t>epi to auto </a:t>
            </a:r>
            <a:r>
              <a:rPr lang="en-US" sz="2600" dirty="0"/>
              <a:t>(</a:t>
            </a:r>
            <a:r>
              <a:rPr lang="el-GR" sz="2600" dirty="0" err="1"/>
              <a:t>ἐπὶ</a:t>
            </a:r>
            <a:r>
              <a:rPr lang="el-GR" sz="2600" dirty="0"/>
              <a:t> </a:t>
            </a:r>
            <a:r>
              <a:rPr lang="el-GR" sz="2600" dirty="0" err="1"/>
              <a:t>τὸ</a:t>
            </a:r>
            <a:r>
              <a:rPr lang="el-GR" sz="2600" dirty="0"/>
              <a:t> </a:t>
            </a:r>
            <a:r>
              <a:rPr lang="el-GR" sz="2600" dirty="0" err="1"/>
              <a:t>αὐτό</a:t>
            </a:r>
            <a:r>
              <a:rPr lang="el-GR" sz="2600" dirty="0"/>
              <a:t>)</a:t>
            </a:r>
            <a:endParaRPr lang="en-US" sz="2600" dirty="0"/>
          </a:p>
          <a:p>
            <a:pPr marL="0" indent="0" algn="ctr">
              <a:spcAft>
                <a:spcPts val="400"/>
              </a:spcAft>
              <a:buNone/>
            </a:pPr>
            <a:r>
              <a:rPr lang="en-US" sz="2600" dirty="0"/>
              <a:t>Semi-technical term Acts 1:15; 2:1, 47; 1 Cor. 1:20; 14:23,et al. “signifies the union of the Christian body, and perhaps could be rendered ‘in the church fellowship.’”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A41EEF-9658-004D-BC47-FD685CBC5F2E}"/>
              </a:ext>
            </a:extLst>
          </p:cNvPr>
          <p:cNvSpPr txBox="1"/>
          <p:nvPr/>
        </p:nvSpPr>
        <p:spPr>
          <a:xfrm>
            <a:off x="0" y="1489197"/>
            <a:ext cx="1914525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Salvation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Words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Confusion</a:t>
            </a:r>
          </a:p>
        </p:txBody>
      </p:sp>
    </p:spTree>
    <p:extLst>
      <p:ext uri="{BB962C8B-B14F-4D97-AF65-F5344CB8AC3E}">
        <p14:creationId xmlns:p14="http://schemas.microsoft.com/office/powerpoint/2010/main" val="1433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73992-C865-8F4E-91FB-4DBA5DC1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318" y="216692"/>
            <a:ext cx="6426558" cy="994172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The Church and Her Savior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BABDD-D4E3-6149-AEEE-C5921240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1076" y="1285266"/>
            <a:ext cx="6426558" cy="3477295"/>
          </a:xfrm>
        </p:spPr>
        <p:txBody>
          <a:bodyPr anchor="t">
            <a:no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sz="3600" dirty="0"/>
              <a:t>Conceptual Confusion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7. I Can Be Saved but Not Be a Member of the Lord’s Church.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800" dirty="0"/>
              <a:t>The church is the saved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500" dirty="0"/>
              <a:t>“Church of God which He purchased with His own blood” (Acts 20:28b)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500" dirty="0"/>
              <a:t>“Church of the firstborn who are registered in heaven” (Heb. 12:23a)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A41EEF-9658-004D-BC47-FD685CBC5F2E}"/>
              </a:ext>
            </a:extLst>
          </p:cNvPr>
          <p:cNvSpPr txBox="1"/>
          <p:nvPr/>
        </p:nvSpPr>
        <p:spPr>
          <a:xfrm>
            <a:off x="0" y="1489197"/>
            <a:ext cx="1914525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Salvation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Words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Confusion</a:t>
            </a:r>
          </a:p>
        </p:txBody>
      </p:sp>
    </p:spTree>
    <p:extLst>
      <p:ext uri="{BB962C8B-B14F-4D97-AF65-F5344CB8AC3E}">
        <p14:creationId xmlns:p14="http://schemas.microsoft.com/office/powerpoint/2010/main" val="132197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73992-C865-8F4E-91FB-4DBA5DC1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318" y="216692"/>
            <a:ext cx="6426558" cy="994172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The Church and Her Savior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BABDD-D4E3-6149-AEEE-C5921240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1076" y="1285266"/>
            <a:ext cx="6426558" cy="3477295"/>
          </a:xfrm>
        </p:spPr>
        <p:txBody>
          <a:bodyPr anchor="t">
            <a:no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sz="3600" dirty="0"/>
              <a:t>“Save Us”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600" dirty="0"/>
              <a:t>“She will bring forth a Son, and you shall call His name Jesus, for He will save His people from their sins” (Matt. 1:21)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US" sz="2600" i="1" dirty="0" err="1"/>
              <a:t>Yēšuaʿ</a:t>
            </a:r>
            <a:r>
              <a:rPr lang="en-US" sz="2600" dirty="0"/>
              <a:t> (Hebrew for “Jesus,” i.e., “Yahweh is </a:t>
            </a:r>
            <a:r>
              <a:rPr lang="en-US" sz="2600"/>
              <a:t>salvation”)</a:t>
            </a:r>
            <a:endParaRPr lang="en-US" sz="2600" dirty="0"/>
          </a:p>
          <a:p>
            <a:pPr marL="0" indent="0" algn="ctr">
              <a:spcAft>
                <a:spcPts val="400"/>
              </a:spcAft>
              <a:buNone/>
            </a:pPr>
            <a:r>
              <a:rPr lang="en-US" sz="2600" dirty="0"/>
              <a:t>Matthew 8:23-27; 14:22-33 </a:t>
            </a:r>
          </a:p>
        </p:txBody>
      </p:sp>
    </p:spTree>
    <p:extLst>
      <p:ext uri="{BB962C8B-B14F-4D97-AF65-F5344CB8AC3E}">
        <p14:creationId xmlns:p14="http://schemas.microsoft.com/office/powerpoint/2010/main" val="404897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7FA4D43-86A4-1247-840F-F8C94443F4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40633" y="1328737"/>
            <a:ext cx="4381500" cy="3286125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FF6A2B-2489-3542-9BF8-124B7FAA22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86" t="6751" r="13586" b="57323"/>
          <a:stretch/>
        </p:blipFill>
        <p:spPr>
          <a:xfrm>
            <a:off x="5343524" y="1800226"/>
            <a:ext cx="2814639" cy="2371724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634BA9D-0BA2-4143-9C37-C6C4E46BF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005" y="188116"/>
            <a:ext cx="6426558" cy="994172"/>
          </a:xfrm>
        </p:spPr>
        <p:txBody>
          <a:bodyPr>
            <a:normAutofit/>
          </a:bodyPr>
          <a:lstStyle/>
          <a:p>
            <a:r>
              <a:rPr lang="en-US" dirty="0"/>
              <a:t>Saint-Pierre, Martinique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4D7C5E-EAD4-EC4A-961E-523898739DB9}"/>
              </a:ext>
            </a:extLst>
          </p:cNvPr>
          <p:cNvSpPr txBox="1"/>
          <p:nvPr/>
        </p:nvSpPr>
        <p:spPr>
          <a:xfrm>
            <a:off x="5943598" y="1100139"/>
            <a:ext cx="2586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Ludger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Sylbaris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42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73992-C865-8F4E-91FB-4DBA5DC1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318" y="216692"/>
            <a:ext cx="6426558" cy="994172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The Church and Her Savior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BABDD-D4E3-6149-AEEE-C5921240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1076" y="1256695"/>
            <a:ext cx="6426558" cy="3772505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US" dirty="0"/>
              <a:t>We All Need a Savior</a:t>
            </a:r>
          </a:p>
          <a:p>
            <a:pPr marL="0" indent="0" algn="ctr">
              <a:buNone/>
            </a:pPr>
            <a:r>
              <a:rPr lang="en-US" dirty="0"/>
              <a:t>The Problem of Sin</a:t>
            </a:r>
          </a:p>
          <a:p>
            <a:pPr marL="0" indent="0" algn="ctr">
              <a:buNone/>
            </a:pPr>
            <a:r>
              <a:rPr lang="en-US" sz="2600" dirty="0"/>
              <a:t>All: “under law toward Christ” (1 Cor. 9:21) </a:t>
            </a:r>
          </a:p>
          <a:p>
            <a:pPr marL="0" indent="0" algn="ctr">
              <a:buNone/>
            </a:pPr>
            <a:r>
              <a:rPr lang="en-US" sz="2600" dirty="0"/>
              <a:t>To break Christ’s law (1 John 3:4), fail to obey it (Jas, 4:17), or violate conscience (Rom. 14:23) is “sin.”</a:t>
            </a:r>
          </a:p>
          <a:p>
            <a:pPr marL="0" indent="0" algn="ctr">
              <a:buNone/>
            </a:pPr>
            <a:r>
              <a:rPr lang="en-US" sz="2600" dirty="0"/>
              <a:t>Conflict, enmity, separation from God (Isa. 59:1-2; Rom. 8:7-8; Col. 1:21-23; Jas. 4:4)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A847CB-1C34-724D-9F2B-6193A64A138A}"/>
              </a:ext>
            </a:extLst>
          </p:cNvPr>
          <p:cNvSpPr txBox="1"/>
          <p:nvPr/>
        </p:nvSpPr>
        <p:spPr>
          <a:xfrm>
            <a:off x="0" y="1489197"/>
            <a:ext cx="1914525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Salvation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Words 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Confusion</a:t>
            </a:r>
          </a:p>
        </p:txBody>
      </p:sp>
    </p:spTree>
    <p:extLst>
      <p:ext uri="{BB962C8B-B14F-4D97-AF65-F5344CB8AC3E}">
        <p14:creationId xmlns:p14="http://schemas.microsoft.com/office/powerpoint/2010/main" val="157988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73992-C865-8F4E-91FB-4DBA5DC1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318" y="216692"/>
            <a:ext cx="6426558" cy="994172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The Church and Her Savior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BABDD-D4E3-6149-AEEE-C5921240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1076" y="1256695"/>
            <a:ext cx="6426558" cy="3772505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US" dirty="0"/>
              <a:t>Divine Atonement</a:t>
            </a:r>
          </a:p>
          <a:p>
            <a:pPr marL="0" indent="0" algn="ctr">
              <a:buNone/>
            </a:pPr>
            <a:r>
              <a:rPr lang="en-US" sz="2600" dirty="0"/>
              <a:t>God is “of purer eyes than to behold evil, and cannot look on wickedness” (Hab. 1:13a). </a:t>
            </a:r>
          </a:p>
          <a:p>
            <a:pPr marL="0" indent="0" algn="ctr">
              <a:buNone/>
            </a:pPr>
            <a:r>
              <a:rPr lang="en-US" sz="2500" dirty="0"/>
              <a:t>“Greater love has no one than this, than to lay down one’s life for his friends” (John 15:13).</a:t>
            </a:r>
          </a:p>
          <a:p>
            <a:pPr marL="0" indent="0" algn="ctr">
              <a:buNone/>
            </a:pPr>
            <a:r>
              <a:rPr lang="en-US" sz="2500" dirty="0"/>
              <a:t>“For He made Him who knew no sin to be sin for us, that we might become the righteousness of God in Him” (2 Cor. 5:21).</a:t>
            </a:r>
          </a:p>
          <a:p>
            <a:pPr marL="0" indent="0" algn="ctr">
              <a:buNone/>
            </a:pPr>
            <a:r>
              <a:rPr lang="en-US" sz="2500" dirty="0"/>
              <a:t>“Just and the Justifier” (Rom. 3:26)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A847CB-1C34-724D-9F2B-6193A64A138A}"/>
              </a:ext>
            </a:extLst>
          </p:cNvPr>
          <p:cNvSpPr txBox="1"/>
          <p:nvPr/>
        </p:nvSpPr>
        <p:spPr>
          <a:xfrm>
            <a:off x="0" y="1489197"/>
            <a:ext cx="1914525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Salvation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Words 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Confusion</a:t>
            </a:r>
          </a:p>
        </p:txBody>
      </p:sp>
    </p:spTree>
    <p:extLst>
      <p:ext uri="{BB962C8B-B14F-4D97-AF65-F5344CB8AC3E}">
        <p14:creationId xmlns:p14="http://schemas.microsoft.com/office/powerpoint/2010/main" val="320401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73992-C865-8F4E-91FB-4DBA5DC1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318" y="216692"/>
            <a:ext cx="6426558" cy="994172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The Church and Her Savior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BABDD-D4E3-6149-AEEE-C5921240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1076" y="1399576"/>
            <a:ext cx="6426558" cy="3315300"/>
          </a:xfrm>
        </p:spPr>
        <p:txBody>
          <a:bodyPr anchor="t">
            <a:no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sz="3600" dirty="0"/>
              <a:t>The Call of the Gospel</a:t>
            </a:r>
          </a:p>
          <a:p>
            <a:pPr marL="0" indent="0" algn="ctr">
              <a:buNone/>
            </a:pPr>
            <a:r>
              <a:rPr lang="en-US" dirty="0"/>
              <a:t>2 Thessalonians 2:13-14 </a:t>
            </a:r>
          </a:p>
          <a:p>
            <a:pPr marL="0" indent="0" algn="ctr">
              <a:buNone/>
            </a:pPr>
            <a:r>
              <a:rPr lang="en-US" dirty="0"/>
              <a:t>1 Peter 2:9</a:t>
            </a:r>
          </a:p>
          <a:p>
            <a:pPr marL="0" indent="0" algn="ctr">
              <a:buNone/>
            </a:pPr>
            <a:r>
              <a:rPr lang="en-US" dirty="0"/>
              <a:t>Galatians 3:26-28</a:t>
            </a:r>
          </a:p>
          <a:p>
            <a:pPr marL="0" indent="0" algn="ctr">
              <a:buNone/>
            </a:pPr>
            <a:r>
              <a:rPr lang="en-US" dirty="0"/>
              <a:t>2 Timothy 1:9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A847CB-1C34-724D-9F2B-6193A64A138A}"/>
              </a:ext>
            </a:extLst>
          </p:cNvPr>
          <p:cNvSpPr txBox="1"/>
          <p:nvPr/>
        </p:nvSpPr>
        <p:spPr>
          <a:xfrm>
            <a:off x="0" y="1489197"/>
            <a:ext cx="1914525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Salvation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Words 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Confusion</a:t>
            </a:r>
          </a:p>
        </p:txBody>
      </p:sp>
    </p:spTree>
    <p:extLst>
      <p:ext uri="{BB962C8B-B14F-4D97-AF65-F5344CB8AC3E}">
        <p14:creationId xmlns:p14="http://schemas.microsoft.com/office/powerpoint/2010/main" val="46021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73992-C865-8F4E-91FB-4DBA5DC1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318" y="216692"/>
            <a:ext cx="6426558" cy="994172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The Church and Her Savior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BABDD-D4E3-6149-AEEE-C5921240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1076" y="1256696"/>
            <a:ext cx="6426558" cy="3315300"/>
          </a:xfrm>
        </p:spPr>
        <p:txBody>
          <a:bodyPr anchor="t">
            <a:no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sz="3600" dirty="0"/>
              <a:t>The Lord’s Church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sz="3100" dirty="0"/>
              <a:t>“Holy calling” unto fellowship in. . .</a:t>
            </a:r>
          </a:p>
          <a:p>
            <a:pPr marL="0" indent="0" algn="ctr">
              <a:buNone/>
            </a:pPr>
            <a:r>
              <a:rPr lang="en-US" sz="2800" dirty="0"/>
              <a:t>A body (1 Cor. 12:12-27), a family (Eph. 3:14-15), a vine (John 15:1-8), a flock (John 10:1-16), a building (1 Cor. 3:9), a temple (1 Cor. 3:16-17), and a kingdom (Col. 1:13-14).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A847CB-1C34-724D-9F2B-6193A64A138A}"/>
              </a:ext>
            </a:extLst>
          </p:cNvPr>
          <p:cNvSpPr txBox="1"/>
          <p:nvPr/>
        </p:nvSpPr>
        <p:spPr>
          <a:xfrm>
            <a:off x="0" y="1489197"/>
            <a:ext cx="1914525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Salvation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Words 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Confusion</a:t>
            </a:r>
          </a:p>
        </p:txBody>
      </p:sp>
    </p:spTree>
    <p:extLst>
      <p:ext uri="{BB962C8B-B14F-4D97-AF65-F5344CB8AC3E}">
        <p14:creationId xmlns:p14="http://schemas.microsoft.com/office/powerpoint/2010/main" val="42885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73992-C865-8F4E-91FB-4DBA5DC1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318" y="216692"/>
            <a:ext cx="6426558" cy="994172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The Church and Her Savior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BABDD-D4E3-6149-AEEE-C5921240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1076" y="1256696"/>
            <a:ext cx="6426558" cy="3886804"/>
          </a:xfrm>
        </p:spPr>
        <p:txBody>
          <a:bodyPr anchor="t">
            <a:no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sz="3600" dirty="0"/>
              <a:t>The Lord’s Church</a:t>
            </a:r>
          </a:p>
          <a:p>
            <a:pPr marL="0" indent="0" algn="ctr">
              <a:buNone/>
            </a:pPr>
            <a:r>
              <a:rPr lang="en-US" sz="2800" dirty="0"/>
              <a:t>Not different people in different relationships to God</a:t>
            </a:r>
          </a:p>
          <a:p>
            <a:pPr marL="0" indent="0" algn="ctr">
              <a:buNone/>
            </a:pPr>
            <a:r>
              <a:rPr lang="en-US" sz="2800" dirty="0"/>
              <a:t>Ways of describing those in fellowship with God in Christ that each teach us different things</a:t>
            </a:r>
          </a:p>
          <a:p>
            <a:pPr marL="0" indent="0" algn="ctr">
              <a:buNone/>
            </a:pPr>
            <a:r>
              <a:rPr lang="en-US" sz="2800" dirty="0"/>
              <a:t>Our focus is on the figure of “the church.”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A847CB-1C34-724D-9F2B-6193A64A138A}"/>
              </a:ext>
            </a:extLst>
          </p:cNvPr>
          <p:cNvSpPr txBox="1"/>
          <p:nvPr/>
        </p:nvSpPr>
        <p:spPr>
          <a:xfrm>
            <a:off x="0" y="1489197"/>
            <a:ext cx="1914525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Salvation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Words </a:t>
            </a:r>
          </a:p>
          <a:p>
            <a:pPr algn="ctr">
              <a:spcAft>
                <a:spcPts val="3600"/>
              </a:spcAft>
            </a:pP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Confusion</a:t>
            </a:r>
          </a:p>
        </p:txBody>
      </p:sp>
    </p:spTree>
    <p:extLst>
      <p:ext uri="{BB962C8B-B14F-4D97-AF65-F5344CB8AC3E}">
        <p14:creationId xmlns:p14="http://schemas.microsoft.com/office/powerpoint/2010/main" val="140627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1594</TotalTime>
  <Words>2126</Words>
  <Application>Microsoft Macintosh PowerPoint</Application>
  <PresentationFormat>On-screen Show (16:9)</PresentationFormat>
  <Paragraphs>294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Arial</vt:lpstr>
      <vt:lpstr>Calibri</vt:lpstr>
      <vt:lpstr>Office Theme</vt:lpstr>
      <vt:lpstr>Ephesians 5:22-24</vt:lpstr>
      <vt:lpstr>Ephesians 5:22-24</vt:lpstr>
      <vt:lpstr>Saint-Pierre, Martinique</vt:lpstr>
      <vt:lpstr>Saint-Pierre, Martinique</vt:lpstr>
      <vt:lpstr>The Church and Her Savior</vt:lpstr>
      <vt:lpstr>The Church and Her Savior</vt:lpstr>
      <vt:lpstr>The Church and Her Savior</vt:lpstr>
      <vt:lpstr>The Church and Her Savior</vt:lpstr>
      <vt:lpstr>The Church and Her Savior</vt:lpstr>
      <vt:lpstr>The Church and Her Savior</vt:lpstr>
      <vt:lpstr>The Church and Her Savior</vt:lpstr>
      <vt:lpstr>The Church and Her Savior</vt:lpstr>
      <vt:lpstr>The Church and Her Savior</vt:lpstr>
      <vt:lpstr>The Church and Her Savior</vt:lpstr>
      <vt:lpstr>The Church and Her Savior</vt:lpstr>
      <vt:lpstr>The Church and Her Savior</vt:lpstr>
      <vt:lpstr>The Church and Her Savior</vt:lpstr>
      <vt:lpstr>The Church and Her Savior</vt:lpstr>
      <vt:lpstr>The Church and Her Savior</vt:lpstr>
      <vt:lpstr>The Church and Her Savior</vt:lpstr>
      <vt:lpstr>The Church and Her Savior</vt:lpstr>
      <vt:lpstr>The Church and Her Savior</vt:lpstr>
      <vt:lpstr>The Church and Her Savior</vt:lpstr>
      <vt:lpstr>The Church and Her Savior</vt:lpstr>
      <vt:lpstr>The Church and Her Savior</vt:lpstr>
      <vt:lpstr>The Church and Her Savior</vt:lpstr>
      <vt:lpstr>The Church and Her Savior</vt:lpstr>
      <vt:lpstr>The Church and Her Savior</vt:lpstr>
      <vt:lpstr>The Church and Her Savior</vt:lpstr>
      <vt:lpstr>The Church and Her Savior</vt:lpstr>
      <vt:lpstr>The Church and Her Savior</vt:lpstr>
      <vt:lpstr>The Church and Her Savior</vt:lpstr>
      <vt:lpstr>The Church and Her Savior</vt:lpstr>
      <vt:lpstr>The Church and Her Savior</vt:lpstr>
      <vt:lpstr>The Church and Her Savior</vt:lpstr>
      <vt:lpstr>The Church and Her Savior</vt:lpstr>
      <vt:lpstr>The Church and Her Savior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Kyle Pope</dc:creator>
  <cp:lastModifiedBy>Kyle Pope</cp:lastModifiedBy>
  <cp:revision>34</cp:revision>
  <dcterms:created xsi:type="dcterms:W3CDTF">2023-07-12T13:51:36Z</dcterms:created>
  <dcterms:modified xsi:type="dcterms:W3CDTF">2023-07-25T18:53:51Z</dcterms:modified>
</cp:coreProperties>
</file>