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sldIdLst>
    <p:sldId id="265" r:id="rId2"/>
    <p:sldId id="261" r:id="rId3"/>
    <p:sldId id="266" r:id="rId4"/>
    <p:sldId id="268" r:id="rId5"/>
    <p:sldId id="267" r:id="rId6"/>
    <p:sldId id="269" r:id="rId7"/>
    <p:sldId id="270" r:id="rId8"/>
    <p:sldId id="271" r:id="rId9"/>
    <p:sldId id="272" r:id="rId10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Corporation" initials="" lastIdx="4" clrIdx="0"/>
  <p:cmAuthor id="2" name="Elisabeth Keating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86" autoAdjust="0"/>
    <p:restoredTop sz="94508" autoAdjust="0"/>
  </p:normalViewPr>
  <p:slideViewPr>
    <p:cSldViewPr>
      <p:cViewPr varScale="1">
        <p:scale>
          <a:sx n="80" d="100"/>
          <a:sy n="80" d="100"/>
        </p:scale>
        <p:origin x="12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8BEF797-2C5B-0A4A-A695-55C2D34188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4953000"/>
            <a:ext cx="57150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97E70B56-6494-264E-97D4-4AC97F5FFB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3352800"/>
            <a:ext cx="5715000" cy="16002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A4214873-E6EB-7B4A-B525-D21ACEBE7C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302" name="Rectangle 14">
            <a:extLst>
              <a:ext uri="{FF2B5EF4-FFF2-40B4-BE49-F238E27FC236}">
                <a16:creationId xmlns:a16="http://schemas.microsoft.com/office/drawing/2014/main" id="{3B70261E-9237-ED49-BD2E-FF8D7AE4069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303" name="Rectangle 15">
            <a:extLst>
              <a:ext uri="{FF2B5EF4-FFF2-40B4-BE49-F238E27FC236}">
                <a16:creationId xmlns:a16="http://schemas.microsoft.com/office/drawing/2014/main" id="{0B198855-A048-604B-AE29-D6467CD077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9A1038-7ACC-1E47-85DA-A7070197D9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52A3E-9963-C94C-8B71-A23669EB2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14FA9-47FE-A846-9BE6-B92D69D02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1CEA2-EC69-2441-BD8A-BD8B8134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890FB-3E88-6D45-990B-ADD754617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DC74-F601-DC4D-8A8E-B5C7DB2D8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8FC41-E469-FC4A-B0D8-7F6E340F1E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69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2999FA-CE3C-2748-813B-68BD75AEB0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19812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B15D9-B1E8-334A-A6F7-C55257CAC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7912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D54D8-5CE6-D740-8642-D5DDBE7E1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80F23-DF91-5643-8109-8D1FE7997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748AF-CE39-B743-ABAF-14F09BC17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56844-1B50-2449-B1C6-F765791D8C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64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EE172-F6F2-CB42-B5AB-4117EFEF6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4C3A1-6D85-7A47-BCCF-DCEC357D0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1EA84-BCC4-C24D-91D8-3E5EC58B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84CBC-AA7B-3C4D-B76F-171976BE3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266DE-19C8-AA42-8B27-5A9ED550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12419-645E-F743-819A-83B0EF8924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20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171CC-A89B-1742-A8E2-9D109B52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B699D-69E8-8841-A3FC-D292F940D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8986C-641C-034E-B2A8-5C2C5B17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A3CD5-89B3-4443-A6B7-D1F7BB33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76834-97FC-8148-BBA7-DDC2B0CB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D4C24-3A25-3E4F-BEC8-7F8AC05229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23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EE73F-4594-1849-B825-00ABC02F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53BE-F97E-BC49-9B2C-7DB7F8AF3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86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CB06D-7895-9C43-BA93-9CD636330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86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436D9-F2CE-2F45-BD6D-2A4CD504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7A6E2-9F28-C74E-BB09-A42591785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1EF6C-D4A1-8E43-BB9E-3A5B6B666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E7E25-7F60-F747-9396-6335446FDF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26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8AA15-02D6-6D4A-BF82-79CB9186A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F04A0-3B65-C74C-AC4A-E93764E62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4EBBC9-00BF-AF46-AC13-2DAEAB38B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C59C8B-0220-C34A-8EED-009D74FB9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07DF84-7536-BB42-BDE4-C899415C35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92DDEC-7798-5C48-96DE-62D850EAE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A3580D-1CFF-1847-AC04-7473B751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BB33A6-21B4-5A48-9C25-04765E82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C53D6-706D-D846-89CF-41468CBF6F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72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AEF22-E11D-AE41-8423-70F4154B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0B82C2-EA5D-BC44-AF0C-5772C0F0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76D6D4-A228-2C48-9193-3FC2C3E92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21E88C-41EF-2249-91DC-F4FE61DC3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07313-CF22-3842-A5EB-8DA4D38F8B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61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331546-2600-4243-8234-025F5E50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CC96D7-DEFF-5B4A-823F-A10C4AA5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30469-53D2-D443-B0EC-6660431D2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EFB0C-9E13-864C-BA5E-785D76A4F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16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A04E-79B7-BD47-9729-667F0B92F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0B6FF-F0E4-C444-BBF1-D80A1E7DE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90822-DF71-C446-81CF-0E4CE3393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69C55-D68B-3543-9C43-C57F5FEFE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CE42B-E6BD-B84C-B4F8-E7DC2B5C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AAA05-02DD-DF41-8D5B-F65BE98B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3624D-E679-C24E-8F2F-50E7E14DBE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51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18B0-3D3C-E248-B271-49D350394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D660D0-A6C8-9C4C-9A3F-9984159B6C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4EAF2-824B-1640-96B7-7709B070F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5BD77-4E63-694B-B089-CC8167FAB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85290-1D7E-614D-A5BA-AD5AE202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F403F-3E5B-6B49-A9E5-6F6AA1F80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B0474-E559-DD47-BD01-13799DF1A3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79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89C4F067-0296-BD49-83BB-30BF47DEE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9248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BDB58842-C985-4348-A542-A29E65A4A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AF311CCF-859F-B44C-A430-080F0A1722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6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rgbClr val="663300"/>
                </a:solidFill>
                <a:latin typeface="Century Gothic" panose="020B0502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0A315F43-0498-774F-89BE-3A81CD60D0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4375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663300"/>
                </a:solidFill>
                <a:latin typeface="Century Gothic" panose="020B0502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A38451E8-A923-484E-9A6D-D75F2AA873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663300"/>
                </a:solidFill>
                <a:latin typeface="Century Gothic" panose="020B0502020202020204" pitchFamily="34" charset="0"/>
              </a:defRPr>
            </a:lvl1pPr>
          </a:lstStyle>
          <a:p>
            <a:fld id="{7DD26D9D-7D64-B343-814F-985583C1FE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8241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anose="02020404030301010803" pitchFamily="18" charset="0"/>
        </a:defRPr>
      </a:lvl9pPr>
    </p:titleStyle>
    <p:bodyStyle>
      <a:lvl1pPr marL="447675" indent="-447675" algn="l" rtl="0" fontAlgn="base">
        <a:spcBef>
          <a:spcPct val="60000"/>
        </a:spcBef>
        <a:spcAft>
          <a:spcPct val="0"/>
        </a:spcAft>
        <a:buClr>
          <a:srgbClr val="663300"/>
        </a:buClr>
        <a:buChar char="•"/>
        <a:defRPr sz="2000" kern="1200">
          <a:solidFill>
            <a:srgbClr val="824100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rgbClr val="663300"/>
        </a:buClr>
        <a:buChar char="•"/>
        <a:defRPr kern="1200">
          <a:solidFill>
            <a:srgbClr val="824100"/>
          </a:solidFill>
          <a:latin typeface="+mn-lt"/>
          <a:ea typeface="+mn-ea"/>
          <a:cs typeface="+mn-cs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rgbClr val="663300"/>
        </a:buClr>
        <a:buChar char="•"/>
        <a:defRPr sz="1600" kern="1200">
          <a:solidFill>
            <a:srgbClr val="824100"/>
          </a:solidFill>
          <a:latin typeface="+mn-lt"/>
          <a:ea typeface="+mn-ea"/>
          <a:cs typeface="+mn-cs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rgbClr val="663300"/>
        </a:buClr>
        <a:buChar char="•"/>
        <a:defRPr sz="1400" kern="1200">
          <a:solidFill>
            <a:srgbClr val="824100"/>
          </a:solidFill>
          <a:latin typeface="+mn-lt"/>
          <a:ea typeface="+mn-ea"/>
          <a:cs typeface="+mn-cs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rgbClr val="663300"/>
        </a:buClr>
        <a:buChar char="•"/>
        <a:defRPr sz="1400" kern="1200">
          <a:solidFill>
            <a:srgbClr val="8241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>
            <a:extLst>
              <a:ext uri="{FF2B5EF4-FFF2-40B4-BE49-F238E27FC236}">
                <a16:creationId xmlns:a16="http://schemas.microsoft.com/office/drawing/2014/main" id="{860CC23C-FBC5-7B4F-B9EE-16B17886D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85800"/>
            <a:ext cx="7467600" cy="1371600"/>
          </a:xfrm>
          <a:prstGeom prst="rect">
            <a:avLst/>
          </a:prstGeom>
          <a:solidFill>
            <a:srgbClr val="96969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033731C7-60D8-7844-AC3C-C0A6CD71EF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620000" cy="12192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tx1"/>
                </a:solidFill>
              </a:rPr>
              <a:t>Generic and Specific Authority</a:t>
            </a:r>
            <a:br>
              <a:rPr lang="en-US" altLang="en-US" sz="4700" dirty="0"/>
            </a:br>
            <a:r>
              <a:rPr lang="en-US" altLang="en-US" sz="3500" dirty="0"/>
              <a:t>(Colossians 3:16-17)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1417516B-F75E-9F44-9EFA-5C8E149C87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2133600"/>
            <a:ext cx="7239000" cy="3810000"/>
          </a:xfrm>
        </p:spPr>
        <p:txBody>
          <a:bodyPr/>
          <a:lstStyle/>
          <a:p>
            <a:pPr marL="460375" indent="-460375" algn="l">
              <a:lnSpc>
                <a:spcPct val="90000"/>
              </a:lnSpc>
            </a:pPr>
            <a:r>
              <a:rPr lang="en-US" altLang="en-US" sz="3500" b="1" dirty="0">
                <a:solidFill>
                  <a:schemeClr val="tx1"/>
                </a:solidFill>
              </a:rPr>
              <a:t>I. We Must Not Go Beyond Scripture</a:t>
            </a:r>
            <a:r>
              <a:rPr lang="en-US" altLang="en-US" sz="3500" b="1" dirty="0"/>
              <a:t> (Deut. 12:32; 2 John 9).</a:t>
            </a:r>
            <a:r>
              <a:rPr lang="en-US" altLang="en-US" sz="4500" dirty="0"/>
              <a:t> </a:t>
            </a:r>
          </a:p>
          <a:p>
            <a:pPr marL="587375" indent="-587375" algn="l">
              <a:lnSpc>
                <a:spcPct val="90000"/>
              </a:lnSpc>
            </a:pPr>
            <a:r>
              <a:rPr lang="en-US" altLang="en-US" sz="3500" b="1" dirty="0">
                <a:solidFill>
                  <a:schemeClr val="tx1"/>
                </a:solidFill>
              </a:rPr>
              <a:t>II. We Can Establish Authority for What We Do from Scripture</a:t>
            </a:r>
            <a:r>
              <a:rPr lang="en-US" altLang="en-US" sz="3500" b="1" dirty="0"/>
              <a:t> (2 Tim. 3:16-17).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Rectangle 9">
            <a:extLst>
              <a:ext uri="{FF2B5EF4-FFF2-40B4-BE49-F238E27FC236}">
                <a16:creationId xmlns:a16="http://schemas.microsoft.com/office/drawing/2014/main" id="{AF77E601-67DD-8741-8B33-B2E100A70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838200"/>
            <a:ext cx="7239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ctr">
              <a:spcBef>
                <a:spcPct val="60000"/>
              </a:spcBef>
              <a:buClr>
                <a:srgbClr val="663300"/>
              </a:buClr>
              <a:defRPr sz="2000">
                <a:solidFill>
                  <a:srgbClr val="824100"/>
                </a:solidFill>
                <a:latin typeface="Garamond" panose="02020404030301010803" pitchFamily="18" charset="0"/>
              </a:defRPr>
            </a:lvl1pPr>
            <a:lvl2pPr marL="1312863" algn="ctr">
              <a:spcBef>
                <a:spcPct val="20000"/>
              </a:spcBef>
              <a:buClr>
                <a:srgbClr val="663300"/>
              </a:buClr>
              <a:defRPr>
                <a:solidFill>
                  <a:srgbClr val="824100"/>
                </a:solidFill>
                <a:latin typeface="Garamond" panose="02020404030301010803" pitchFamily="18" charset="0"/>
              </a:defRPr>
            </a:lvl2pPr>
            <a:lvl3pPr marL="1427163" algn="ctr">
              <a:spcBef>
                <a:spcPct val="20000"/>
              </a:spcBef>
              <a:buClr>
                <a:srgbClr val="663300"/>
              </a:buClr>
              <a:defRPr sz="1600">
                <a:solidFill>
                  <a:srgbClr val="824100"/>
                </a:solidFill>
                <a:latin typeface="Garamond" panose="02020404030301010803" pitchFamily="18" charset="0"/>
              </a:defRPr>
            </a:lvl3pPr>
            <a:lvl4pPr marL="1541463" algn="ctr">
              <a:spcBef>
                <a:spcPct val="20000"/>
              </a:spcBef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4pPr>
            <a:lvl5pPr marL="1682750" algn="ctr">
              <a:spcBef>
                <a:spcPct val="20000"/>
              </a:spcBef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5pPr>
            <a:lvl6pPr marL="21399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6pPr>
            <a:lvl7pPr marL="25971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7pPr>
            <a:lvl8pPr marL="30543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8pPr>
            <a:lvl9pPr marL="35115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9pPr>
          </a:lstStyle>
          <a:p>
            <a:pPr marL="698500" indent="-698500" algn="l" eaLnBrk="1" hangingPunct="1">
              <a:lnSpc>
                <a:spcPct val="80000"/>
              </a:lnSpc>
            </a:pPr>
            <a:r>
              <a:rPr lang="en-US" altLang="en-US" sz="4000" b="1" dirty="0">
                <a:solidFill>
                  <a:schemeClr val="tx1"/>
                </a:solidFill>
              </a:rPr>
              <a:t>II. We Can Establish Authority for What We Do From Scripture</a:t>
            </a:r>
            <a:r>
              <a:rPr lang="en-US" altLang="en-US" sz="4000" b="1" dirty="0"/>
              <a:t> (2 Tim. 3:16-17).</a:t>
            </a:r>
          </a:p>
          <a:p>
            <a:pPr marL="1492250" indent="-698500" algn="l" eaLnBrk="1" hangingPunct="1">
              <a:lnSpc>
                <a:spcPct val="80000"/>
              </a:lnSpc>
            </a:pPr>
            <a:r>
              <a:rPr lang="en-US" altLang="en-US" sz="3500" b="1" dirty="0"/>
              <a:t>A.  Commands			    </a:t>
            </a:r>
            <a:r>
              <a:rPr lang="en-US" altLang="en-US" sz="3500" b="1" dirty="0">
                <a:solidFill>
                  <a:schemeClr val="tx1"/>
                </a:solidFill>
              </a:rPr>
              <a:t>(Matt. 28:19-20)</a:t>
            </a:r>
            <a:endParaRPr lang="en-US" altLang="en-US" sz="3500" b="1" dirty="0"/>
          </a:p>
          <a:p>
            <a:pPr marL="1492250" indent="-698500" algn="l" eaLnBrk="1" hangingPunct="1">
              <a:lnSpc>
                <a:spcPct val="80000"/>
              </a:lnSpc>
            </a:pPr>
            <a:r>
              <a:rPr lang="en-US" altLang="en-US" sz="3500" b="1" dirty="0"/>
              <a:t>B.  Approved Examples	    	   </a:t>
            </a:r>
            <a:r>
              <a:rPr lang="en-US" altLang="en-US" sz="3500" b="1" dirty="0">
                <a:solidFill>
                  <a:schemeClr val="tx1"/>
                </a:solidFill>
              </a:rPr>
              <a:t>(1 Cor. 4:16-17; 11:1-2)</a:t>
            </a:r>
            <a:endParaRPr lang="en-US" altLang="en-US" sz="3500" b="1" dirty="0"/>
          </a:p>
          <a:p>
            <a:pPr marL="1492250" indent="-698500" algn="l" eaLnBrk="1" hangingPunct="1">
              <a:lnSpc>
                <a:spcPct val="80000"/>
              </a:lnSpc>
            </a:pPr>
            <a:r>
              <a:rPr lang="en-US" altLang="en-US" sz="3500" b="1" dirty="0"/>
              <a:t>C.  Necessary Inferences </a:t>
            </a:r>
            <a:r>
              <a:rPr lang="en-US" altLang="en-US" sz="3500" b="1" dirty="0">
                <a:solidFill>
                  <a:schemeClr val="tx1"/>
                </a:solidFill>
              </a:rPr>
              <a:t>(Acts 20:7; 1 Cor. 16:1-2)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78FBF82-11A6-D145-ABC4-E0B5839C1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85800"/>
            <a:ext cx="7467600" cy="1371600"/>
          </a:xfrm>
          <a:prstGeom prst="rect">
            <a:avLst/>
          </a:prstGeom>
          <a:solidFill>
            <a:srgbClr val="96969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C2AF63F-87A7-D84B-B3EA-9A46C94D92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620000" cy="12192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tx1"/>
                </a:solidFill>
              </a:rPr>
              <a:t>Generic and Specific Authority</a:t>
            </a:r>
            <a:br>
              <a:rPr lang="en-US" altLang="en-US" sz="4700" dirty="0"/>
            </a:br>
            <a:r>
              <a:rPr lang="en-US" altLang="en-US" sz="3500" dirty="0"/>
              <a:t>(Colossians 3:16-17)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0B2C7AEE-D62F-CD44-A8D4-4317B4F6697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2133600"/>
            <a:ext cx="7239000" cy="3810000"/>
          </a:xfrm>
        </p:spPr>
        <p:txBody>
          <a:bodyPr/>
          <a:lstStyle/>
          <a:p>
            <a:pPr marL="809625" indent="-809625" algn="l">
              <a:lnSpc>
                <a:spcPct val="90000"/>
              </a:lnSpc>
            </a:pPr>
            <a:r>
              <a:rPr lang="en-US" altLang="en-US" sz="3500" b="1" dirty="0">
                <a:solidFill>
                  <a:schemeClr val="tx1"/>
                </a:solidFill>
              </a:rPr>
              <a:t>III. There Are Different Types of Authority.</a:t>
            </a:r>
            <a:r>
              <a:rPr lang="en-US" altLang="en-US" sz="3500" b="1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2AAC228-60F4-C14F-B1B4-561051FF7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838200"/>
            <a:ext cx="7239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ctr">
              <a:spcBef>
                <a:spcPct val="60000"/>
              </a:spcBef>
              <a:buClr>
                <a:srgbClr val="663300"/>
              </a:buClr>
              <a:defRPr sz="2000">
                <a:solidFill>
                  <a:srgbClr val="824100"/>
                </a:solidFill>
                <a:latin typeface="Garamond" panose="02020404030301010803" pitchFamily="18" charset="0"/>
              </a:defRPr>
            </a:lvl1pPr>
            <a:lvl2pPr marL="1312863" algn="ctr">
              <a:spcBef>
                <a:spcPct val="20000"/>
              </a:spcBef>
              <a:buClr>
                <a:srgbClr val="663300"/>
              </a:buClr>
              <a:defRPr>
                <a:solidFill>
                  <a:srgbClr val="824100"/>
                </a:solidFill>
                <a:latin typeface="Garamond" panose="02020404030301010803" pitchFamily="18" charset="0"/>
              </a:defRPr>
            </a:lvl2pPr>
            <a:lvl3pPr marL="1427163" algn="ctr">
              <a:spcBef>
                <a:spcPct val="20000"/>
              </a:spcBef>
              <a:buClr>
                <a:srgbClr val="663300"/>
              </a:buClr>
              <a:defRPr sz="1600">
                <a:solidFill>
                  <a:srgbClr val="824100"/>
                </a:solidFill>
                <a:latin typeface="Garamond" panose="02020404030301010803" pitchFamily="18" charset="0"/>
              </a:defRPr>
            </a:lvl3pPr>
            <a:lvl4pPr marL="1541463" algn="ctr">
              <a:spcBef>
                <a:spcPct val="20000"/>
              </a:spcBef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4pPr>
            <a:lvl5pPr marL="1682750" algn="ctr">
              <a:spcBef>
                <a:spcPct val="20000"/>
              </a:spcBef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5pPr>
            <a:lvl6pPr marL="21399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6pPr>
            <a:lvl7pPr marL="25971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7pPr>
            <a:lvl8pPr marL="30543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8pPr>
            <a:lvl9pPr marL="35115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en-US" altLang="en-US" sz="4000" b="1" dirty="0">
                <a:solidFill>
                  <a:schemeClr val="tx1"/>
                </a:solidFill>
              </a:rPr>
              <a:t>III. There Are Different Types of Authority. </a:t>
            </a:r>
            <a:endParaRPr lang="en-US" altLang="en-US" sz="4000" b="1" dirty="0"/>
          </a:p>
          <a:p>
            <a:pPr marL="635000" indent="-635000" algn="l" eaLnBrk="1" hangingPunct="1">
              <a:lnSpc>
                <a:spcPct val="80000"/>
              </a:lnSpc>
            </a:pPr>
            <a:r>
              <a:rPr lang="en-US" altLang="en-US" sz="3500" b="1" dirty="0"/>
              <a:t>A.  Generic Authority	              </a:t>
            </a:r>
            <a:r>
              <a:rPr lang="en-US" altLang="en-US" sz="3500" b="1" dirty="0">
                <a:solidFill>
                  <a:schemeClr val="tx1"/>
                </a:solidFill>
              </a:rPr>
              <a:t>(Heb. 10:24-25; Acts 20:7-8; 5:12; 19:9; Jas. 2:2)</a:t>
            </a:r>
            <a:endParaRPr lang="en-US" altLang="en-US" sz="3500" b="1" dirty="0"/>
          </a:p>
          <a:p>
            <a:pPr marL="698500" indent="-698500" algn="l" eaLnBrk="1" hangingPunct="1">
              <a:lnSpc>
                <a:spcPct val="80000"/>
              </a:lnSpc>
            </a:pPr>
            <a:r>
              <a:rPr lang="en-US" altLang="en-US" sz="3500" b="1" dirty="0"/>
              <a:t>B.  Specific Authority	                    </a:t>
            </a:r>
            <a:r>
              <a:rPr lang="en-US" altLang="en-US" sz="3500" b="1" dirty="0">
                <a:solidFill>
                  <a:schemeClr val="tx1"/>
                </a:solidFill>
              </a:rPr>
              <a:t>(Gen. 6:14; Eph. 5:19; Col. 3:16; Matt. 26:30; 1 Cor. 14:15)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AB9B29A-C0F3-4740-98B4-541F82CDA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85800"/>
            <a:ext cx="7467600" cy="1371600"/>
          </a:xfrm>
          <a:prstGeom prst="rect">
            <a:avLst/>
          </a:prstGeom>
          <a:solidFill>
            <a:srgbClr val="96969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F31226F-1553-B24A-B083-790C834165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620000" cy="12192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tx1"/>
                </a:solidFill>
              </a:rPr>
              <a:t>Generic and Specific Authority</a:t>
            </a:r>
            <a:br>
              <a:rPr lang="en-US" altLang="en-US" sz="4700" dirty="0"/>
            </a:br>
            <a:r>
              <a:rPr lang="en-US" altLang="en-US" sz="3500" dirty="0"/>
              <a:t>(Colossians 3:16-17)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6A241283-4760-B841-BEA1-73C63CB3B44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2133600"/>
            <a:ext cx="7239000" cy="3810000"/>
          </a:xfrm>
        </p:spPr>
        <p:txBody>
          <a:bodyPr/>
          <a:lstStyle/>
          <a:p>
            <a:pPr marL="746125" indent="-746125" algn="l">
              <a:lnSpc>
                <a:spcPct val="90000"/>
              </a:lnSpc>
            </a:pPr>
            <a:r>
              <a:rPr lang="en-US" altLang="en-US" sz="3500" b="1" dirty="0">
                <a:solidFill>
                  <a:schemeClr val="tx1"/>
                </a:solidFill>
              </a:rPr>
              <a:t>III. There Are Different Types of Authority.</a:t>
            </a:r>
            <a:r>
              <a:rPr lang="en-US" altLang="en-US" sz="3500" b="1" dirty="0"/>
              <a:t> </a:t>
            </a:r>
          </a:p>
          <a:p>
            <a:pPr marL="635000" indent="-635000" algn="l">
              <a:lnSpc>
                <a:spcPct val="90000"/>
              </a:lnSpc>
            </a:pPr>
            <a:r>
              <a:rPr lang="en-US" altLang="en-US" sz="3500" b="1" dirty="0">
                <a:solidFill>
                  <a:schemeClr val="tx1"/>
                </a:solidFill>
              </a:rPr>
              <a:t>IV. While We Must Have Authority For All That We Do, We Do Not Have to Have Specific Authority For All That We Do.</a:t>
            </a:r>
            <a:r>
              <a:rPr lang="en-US" altLang="en-US" sz="3500" b="1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04E98A6-BC5A-3142-8A71-9769BA9BD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838200"/>
            <a:ext cx="7467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ctr">
              <a:spcBef>
                <a:spcPct val="60000"/>
              </a:spcBef>
              <a:buClr>
                <a:srgbClr val="663300"/>
              </a:buClr>
              <a:defRPr sz="2000">
                <a:solidFill>
                  <a:srgbClr val="824100"/>
                </a:solidFill>
                <a:latin typeface="Garamond" panose="02020404030301010803" pitchFamily="18" charset="0"/>
              </a:defRPr>
            </a:lvl1pPr>
            <a:lvl2pPr marL="1312863" algn="ctr">
              <a:spcBef>
                <a:spcPct val="20000"/>
              </a:spcBef>
              <a:buClr>
                <a:srgbClr val="663300"/>
              </a:buClr>
              <a:defRPr>
                <a:solidFill>
                  <a:srgbClr val="824100"/>
                </a:solidFill>
                <a:latin typeface="Garamond" panose="02020404030301010803" pitchFamily="18" charset="0"/>
              </a:defRPr>
            </a:lvl2pPr>
            <a:lvl3pPr marL="1427163" algn="ctr">
              <a:spcBef>
                <a:spcPct val="20000"/>
              </a:spcBef>
              <a:buClr>
                <a:srgbClr val="663300"/>
              </a:buClr>
              <a:defRPr sz="1600">
                <a:solidFill>
                  <a:srgbClr val="824100"/>
                </a:solidFill>
                <a:latin typeface="Garamond" panose="02020404030301010803" pitchFamily="18" charset="0"/>
              </a:defRPr>
            </a:lvl3pPr>
            <a:lvl4pPr marL="1541463" algn="ctr">
              <a:spcBef>
                <a:spcPct val="20000"/>
              </a:spcBef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4pPr>
            <a:lvl5pPr marL="1682750" algn="ctr">
              <a:spcBef>
                <a:spcPct val="20000"/>
              </a:spcBef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5pPr>
            <a:lvl6pPr marL="21399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6pPr>
            <a:lvl7pPr marL="25971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7pPr>
            <a:lvl8pPr marL="30543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8pPr>
            <a:lvl9pPr marL="35115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9pPr>
          </a:lstStyle>
          <a:p>
            <a:pPr marL="809625" indent="-809625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4000" b="1" dirty="0">
                <a:solidFill>
                  <a:schemeClr val="tx1"/>
                </a:solidFill>
              </a:rPr>
              <a:t>IV. … We Do Not Have to Have Specific Authority For All That We Do. </a:t>
            </a:r>
            <a:endParaRPr lang="en-US" altLang="en-US" sz="4000" b="1" dirty="0"/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000" b="1" dirty="0"/>
              <a:t>	</a:t>
            </a:r>
            <a:r>
              <a:rPr lang="en-US" altLang="en-US" sz="3500" b="1" dirty="0"/>
              <a:t>A.  The Bible Class Issue.		</a:t>
            </a:r>
          </a:p>
          <a:p>
            <a:pPr marL="1666875" indent="-635000"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500" b="1" dirty="0">
                <a:solidFill>
                  <a:schemeClr val="tx1"/>
                </a:solidFill>
              </a:rPr>
              <a:t>1.  There is no specific authority for Bible classes 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(Acts 18:24-28).</a:t>
            </a:r>
            <a:endParaRPr lang="en-US" altLang="en-US" sz="35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666875" indent="-635000"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500" b="1" dirty="0">
                <a:solidFill>
                  <a:schemeClr val="tx1"/>
                </a:solidFill>
              </a:rPr>
              <a:t>2.  No specific authority for women teachers 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(Titus 2:3-4)</a:t>
            </a:r>
          </a:p>
          <a:p>
            <a:pPr marL="1666875" indent="-635000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3500" b="1" dirty="0">
                <a:solidFill>
                  <a:schemeClr val="tx1"/>
                </a:solidFill>
              </a:rPr>
              <a:t>3.  There is generic authority for classes and women teaching  children and other women.</a:t>
            </a:r>
            <a:endParaRPr lang="en-US" altLang="en-US" sz="3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E3272D1-7D42-BB4D-9ACD-14ED38142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85800"/>
            <a:ext cx="7467600" cy="1371600"/>
          </a:xfrm>
          <a:prstGeom prst="rect">
            <a:avLst/>
          </a:prstGeom>
          <a:solidFill>
            <a:srgbClr val="96969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524351D-F95A-AD48-8B05-06215225F9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620000" cy="1219200"/>
          </a:xfrm>
        </p:spPr>
        <p:txBody>
          <a:bodyPr/>
          <a:lstStyle/>
          <a:p>
            <a:r>
              <a:rPr lang="en-US" altLang="en-US" sz="4400" dirty="0">
                <a:solidFill>
                  <a:schemeClr val="tx1"/>
                </a:solidFill>
              </a:rPr>
              <a:t>Generic and Specific Authority</a:t>
            </a:r>
            <a:br>
              <a:rPr lang="en-US" altLang="en-US" sz="4700" dirty="0"/>
            </a:br>
            <a:r>
              <a:rPr lang="en-US" altLang="en-US" sz="3500" dirty="0"/>
              <a:t>(Colossians 3:16-17)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FA99DC58-CEEA-0848-A945-28B6334E47D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2133600"/>
            <a:ext cx="7239000" cy="3810000"/>
          </a:xfrm>
        </p:spPr>
        <p:txBody>
          <a:bodyPr/>
          <a:lstStyle/>
          <a:p>
            <a:pPr marL="457200" indent="-457200" algn="l">
              <a:lnSpc>
                <a:spcPct val="90000"/>
              </a:lnSpc>
            </a:pPr>
            <a:r>
              <a:rPr lang="en-US" altLang="en-US" sz="3500" b="1" dirty="0">
                <a:solidFill>
                  <a:schemeClr val="tx1"/>
                </a:solidFill>
              </a:rPr>
              <a:t>V. Specific Authority is Determined By the Specifics of the Command.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FC0FA5C-6C67-0840-AE53-9D93BF5E2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838200"/>
            <a:ext cx="7239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ctr">
              <a:spcBef>
                <a:spcPct val="60000"/>
              </a:spcBef>
              <a:buClr>
                <a:srgbClr val="663300"/>
              </a:buClr>
              <a:defRPr sz="2000">
                <a:solidFill>
                  <a:srgbClr val="824100"/>
                </a:solidFill>
                <a:latin typeface="Garamond" panose="02020404030301010803" pitchFamily="18" charset="0"/>
              </a:defRPr>
            </a:lvl1pPr>
            <a:lvl2pPr marL="1312863" algn="ctr">
              <a:spcBef>
                <a:spcPct val="20000"/>
              </a:spcBef>
              <a:buClr>
                <a:srgbClr val="663300"/>
              </a:buClr>
              <a:defRPr>
                <a:solidFill>
                  <a:srgbClr val="824100"/>
                </a:solidFill>
                <a:latin typeface="Garamond" panose="02020404030301010803" pitchFamily="18" charset="0"/>
              </a:defRPr>
            </a:lvl2pPr>
            <a:lvl3pPr marL="1427163" algn="ctr">
              <a:spcBef>
                <a:spcPct val="20000"/>
              </a:spcBef>
              <a:buClr>
                <a:srgbClr val="663300"/>
              </a:buClr>
              <a:defRPr sz="1600">
                <a:solidFill>
                  <a:srgbClr val="824100"/>
                </a:solidFill>
                <a:latin typeface="Garamond" panose="02020404030301010803" pitchFamily="18" charset="0"/>
              </a:defRPr>
            </a:lvl3pPr>
            <a:lvl4pPr marL="1541463" algn="ctr">
              <a:spcBef>
                <a:spcPct val="20000"/>
              </a:spcBef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4pPr>
            <a:lvl5pPr marL="1682750" algn="ctr">
              <a:spcBef>
                <a:spcPct val="20000"/>
              </a:spcBef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5pPr>
            <a:lvl6pPr marL="21399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6pPr>
            <a:lvl7pPr marL="25971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7pPr>
            <a:lvl8pPr marL="30543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8pPr>
            <a:lvl9pPr marL="35115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9pPr>
          </a:lstStyle>
          <a:p>
            <a:pPr marL="587375" indent="-587375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4000" b="1" dirty="0">
                <a:solidFill>
                  <a:schemeClr val="tx1"/>
                </a:solidFill>
              </a:rPr>
              <a:t>V. Specific Authority is Determined By the Specifics of the Command. </a:t>
            </a:r>
            <a:endParaRPr lang="en-US" altLang="en-US" sz="4000" b="1" dirty="0"/>
          </a:p>
          <a:p>
            <a:pPr marL="1317625" indent="-698500"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500" b="1" dirty="0"/>
              <a:t>A.  Binding Examples </a:t>
            </a:r>
            <a:r>
              <a:rPr lang="en-US" altLang="en-US" sz="3500" b="1" dirty="0">
                <a:solidFill>
                  <a:schemeClr val="tx1"/>
                </a:solidFill>
              </a:rPr>
              <a:t>(Phil. 4:9).</a:t>
            </a:r>
          </a:p>
          <a:p>
            <a:pPr marL="1317625" indent="-698500"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500" b="1" dirty="0"/>
              <a:t>B.  Is Every Apostolic Example Restrictive?  </a:t>
            </a:r>
            <a:r>
              <a:rPr lang="en-US" altLang="en-US" sz="3500" b="1" dirty="0">
                <a:solidFill>
                  <a:schemeClr val="tx1"/>
                </a:solidFill>
              </a:rPr>
              <a:t>(Acts 20:7-8).</a:t>
            </a:r>
            <a:r>
              <a:rPr lang="en-US" altLang="en-US" sz="3500" b="1" dirty="0"/>
              <a:t> </a:t>
            </a:r>
          </a:p>
          <a:p>
            <a:pPr marL="1317625" indent="-698500"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500" b="1" dirty="0"/>
              <a:t>C. Examples Clarify the Specifics of a Command  </a:t>
            </a:r>
            <a:r>
              <a:rPr lang="en-US" altLang="en-US" sz="3500" b="1" dirty="0">
                <a:solidFill>
                  <a:schemeClr val="tx1"/>
                </a:solidFill>
              </a:rPr>
              <a:t>(Acts 5:12; 19:9).</a:t>
            </a:r>
            <a:r>
              <a:rPr lang="en-US" altLang="en-US" sz="3500" b="1" dirty="0"/>
              <a:t> </a:t>
            </a:r>
            <a:endParaRPr lang="en-US" altLang="en-US" sz="3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CA3580D-E9E6-034E-B97E-1E8361E24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838200"/>
            <a:ext cx="7239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ctr">
              <a:spcBef>
                <a:spcPct val="60000"/>
              </a:spcBef>
              <a:buClr>
                <a:srgbClr val="663300"/>
              </a:buClr>
              <a:defRPr sz="2000">
                <a:solidFill>
                  <a:srgbClr val="824100"/>
                </a:solidFill>
                <a:latin typeface="Garamond" panose="02020404030301010803" pitchFamily="18" charset="0"/>
              </a:defRPr>
            </a:lvl1pPr>
            <a:lvl2pPr marL="1312863" algn="ctr">
              <a:spcBef>
                <a:spcPct val="20000"/>
              </a:spcBef>
              <a:buClr>
                <a:srgbClr val="663300"/>
              </a:buClr>
              <a:defRPr>
                <a:solidFill>
                  <a:srgbClr val="824100"/>
                </a:solidFill>
                <a:latin typeface="Garamond" panose="02020404030301010803" pitchFamily="18" charset="0"/>
              </a:defRPr>
            </a:lvl2pPr>
            <a:lvl3pPr marL="1427163" algn="ctr">
              <a:spcBef>
                <a:spcPct val="20000"/>
              </a:spcBef>
              <a:buClr>
                <a:srgbClr val="663300"/>
              </a:buClr>
              <a:defRPr sz="1600">
                <a:solidFill>
                  <a:srgbClr val="824100"/>
                </a:solidFill>
                <a:latin typeface="Garamond" panose="02020404030301010803" pitchFamily="18" charset="0"/>
              </a:defRPr>
            </a:lvl3pPr>
            <a:lvl4pPr marL="1541463" algn="ctr">
              <a:spcBef>
                <a:spcPct val="20000"/>
              </a:spcBef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4pPr>
            <a:lvl5pPr marL="1682750" algn="ctr">
              <a:spcBef>
                <a:spcPct val="20000"/>
              </a:spcBef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5pPr>
            <a:lvl6pPr marL="21399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6pPr>
            <a:lvl7pPr marL="25971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7pPr>
            <a:lvl8pPr marL="30543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8pPr>
            <a:lvl9pPr marL="3511550" algn="ctr" fontAlgn="base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defRPr sz="1400">
                <a:solidFill>
                  <a:srgbClr val="824100"/>
                </a:solidFill>
                <a:latin typeface="Garamond" panose="02020404030301010803" pitchFamily="18" charset="0"/>
              </a:defRPr>
            </a:lvl9pPr>
          </a:lstStyle>
          <a:p>
            <a:pPr marL="587375" indent="-587375"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4000" b="1" dirty="0">
                <a:solidFill>
                  <a:schemeClr val="tx1"/>
                </a:solidFill>
              </a:rPr>
              <a:t>V. Specific Authority is Determined By the Specifics of the Command. </a:t>
            </a:r>
            <a:endParaRPr lang="en-US" altLang="en-US" sz="4000" b="1" dirty="0"/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3000" b="1" dirty="0"/>
              <a:t>	</a:t>
            </a:r>
            <a:r>
              <a:rPr lang="en-US" altLang="en-US" sz="3500" b="1" dirty="0"/>
              <a:t>D. When We Have Generic 	Authority We Should Not  	Imagine We Must Have 	Specific Authority to Act.  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3500" b="1" dirty="0"/>
              <a:t>		</a:t>
            </a:r>
            <a:r>
              <a:rPr lang="en-US" altLang="en-US" sz="3500" b="1" dirty="0">
                <a:solidFill>
                  <a:schemeClr val="tx1"/>
                </a:solidFill>
              </a:rPr>
              <a:t>1. The Lord’s Supper on Sunday 	    </a:t>
            </a:r>
            <a:r>
              <a:rPr lang="en-US" altLang="en-US" sz="3500" b="1">
                <a:solidFill>
                  <a:schemeClr val="tx1"/>
                </a:solidFill>
              </a:rPr>
              <a:t>Evening (Acts 20:7).</a:t>
            </a:r>
            <a:endParaRPr lang="en-US" altLang="en-US" sz="3500" b="1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3500" b="1" dirty="0">
                <a:solidFill>
                  <a:schemeClr val="tx1"/>
                </a:solidFill>
              </a:rPr>
              <a:t>		2. Song books, meeting-houses, 	    baptisteries, etc.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ent Bill of Rights presentation">
  <a:themeElements>
    <a:clrScheme name="Parent Bill of Rights presentation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Parent Bill of Rights presentatio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arent Bill of Rights presentation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 Bill of Rights presentation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 Bill of Rights presentation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 Bill of Rights presentation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 Bill of Rights presentation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 Bill of Rights presentation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 Bill of Rights presentation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 Bill of Rights presentation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Parent Bill of Rights presentation</Template>
  <TotalTime>89</TotalTime>
  <Words>432</Words>
  <Application>Microsoft Macintosh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Garamond</vt:lpstr>
      <vt:lpstr>Parent Bill of Rights presentation</vt:lpstr>
      <vt:lpstr>Generic and Specific Authority (Colossians 3:16-17)</vt:lpstr>
      <vt:lpstr>PowerPoint Presentation</vt:lpstr>
      <vt:lpstr>Generic and Specific Authority (Colossians 3:16-17)</vt:lpstr>
      <vt:lpstr>PowerPoint Presentation</vt:lpstr>
      <vt:lpstr>Generic and Specific Authority (Colossians 3:16-17)</vt:lpstr>
      <vt:lpstr>PowerPoint Presentation</vt:lpstr>
      <vt:lpstr>Generic and Specific Authority (Colossians 3:16-17)</vt:lpstr>
      <vt:lpstr>PowerPoint Presentation</vt:lpstr>
      <vt:lpstr>PowerPoint Presentation</vt:lpstr>
    </vt:vector>
  </TitlesOfParts>
  <Manager/>
  <Company> Olsen Park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Bill of Rights</dc:title>
  <dc:subject/>
  <dc:creator> </dc:creator>
  <cp:keywords/>
  <dc:description/>
  <cp:lastModifiedBy>Kyle Pope</cp:lastModifiedBy>
  <cp:revision>12</cp:revision>
  <dcterms:created xsi:type="dcterms:W3CDTF">2006-08-03T19:01:48Z</dcterms:created>
  <dcterms:modified xsi:type="dcterms:W3CDTF">2023-01-11T01:56:03Z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TC010171251033</vt:lpwstr>
  </property>
</Properties>
</file>