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 id="2147483672"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embeddedFontLst>
    <p:embeddedFont>
      <p:font typeface="Tahoma" pitchFamily="34" charset="0"/>
      <p:regular r:id="rId15"/>
      <p:bold r:id="rId16"/>
    </p:embeddedFont>
    <p:embeddedFont>
      <p:font typeface="Calibri" pitchFamily="34" charset="0"/>
      <p:regular r:id="rId17"/>
      <p:bold r:id="rId18"/>
      <p:italic r:id="rId19"/>
      <p:boldItalic r:id="rId20"/>
    </p:embeddedFont>
    <p:embeddedFont>
      <p:font typeface="Arial Black" pitchFamily="34" charset="0"/>
      <p:bold r:id="rId21"/>
    </p:embeddedFont>
    <p:embeddedFont>
      <p:font typeface="Arial Narrow" pitchFamily="34" charset="0"/>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486067F-8C77-45A7-88CC-C545407373A8}" type="datetimeFigureOut">
              <a:rPr lang="en-US"/>
              <a:pPr>
                <a:defRPr/>
              </a:pPr>
              <a:t>8/6/2011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F214225-8BC1-4552-96A3-384F7D7B02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4495800" cy="1069975"/>
          </a:xfrm>
        </p:spPr>
        <p:txBody>
          <a:bodyPr>
            <a:normAutofit/>
          </a:bodyPr>
          <a:lstStyle>
            <a:lvl1pPr>
              <a:defRPr sz="30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0" y="3505200"/>
            <a:ext cx="4491318" cy="1275651"/>
          </a:xfrm>
        </p:spPr>
        <p:txBody>
          <a:bodyPr>
            <a:normAutofit/>
          </a:bodyPr>
          <a:lstStyle>
            <a:lvl1pPr marL="0" indent="0" algn="ctr">
              <a:buNone/>
              <a:defRPr sz="2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05CF62F-CE2D-4CC1-8A7D-CEBF65BE89AE}" type="datetimeFigureOut">
              <a:rPr lang="en-US"/>
              <a:pPr>
                <a:defRPr/>
              </a:pPr>
              <a:t>8/6/2011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09A07-7BCE-4CD6-A966-C5EBC4F86B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03695-0676-4ADF-A7D6-EE2D01206BE0}" type="datetimeFigureOut">
              <a:rPr lang="en-US"/>
              <a:pPr>
                <a:defRPr/>
              </a:pPr>
              <a:t>8/6/2011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DB058-70F0-440D-BC13-6FB820022E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8CB894-DE0E-4126-B081-0BC22CB3ABAA}" type="datetimeFigureOut">
              <a:rPr lang="en-US"/>
              <a:pPr>
                <a:defRPr/>
              </a:pPr>
              <a:t>8/6/2011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F6477-1382-4AA3-BA25-F5DF31C29F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5F00316-0D6A-4012-BD15-82E5582062F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DB95AB-FE66-4E0D-A6DB-85780395604C}" type="datetimeFigureOut">
              <a:rPr lang="en-US"/>
              <a:pPr>
                <a:defRPr/>
              </a:pPr>
              <a:t>8/6/2011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DDF38-DC15-4280-B786-ACFCDCEE77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3146AF-3443-4027-868D-4FDC724522BC}" type="datetimeFigureOut">
              <a:rPr lang="en-US"/>
              <a:pPr>
                <a:defRPr/>
              </a:pPr>
              <a:t>8/6/2011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5F746-BBE3-4380-A2ED-35BEFB6D65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5F29B7-30C9-4F57-9658-B894E1B4B6DB}" type="datetimeFigureOut">
              <a:rPr lang="en-US"/>
              <a:pPr>
                <a:defRPr/>
              </a:pPr>
              <a:t>8/6/2011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EBFA0-EC9A-42CA-B9D6-BBB15E96A8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EAA0DD-F313-4633-BC14-977DE45510F4}" type="datetimeFigureOut">
              <a:rPr lang="en-US"/>
              <a:pPr>
                <a:defRPr/>
              </a:pPr>
              <a:t>8/6/2011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73604E-6BFD-4021-B306-71218A14A6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FF45B5-9328-4364-A46D-E478DF83E5EC}" type="datetimeFigureOut">
              <a:rPr lang="en-US"/>
              <a:pPr>
                <a:defRPr/>
              </a:pPr>
              <a:t>8/6/2011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5A1467-4A78-4616-98F0-F5844D00D7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A63957-6124-40AF-A203-867CEA436C07}" type="datetimeFigureOut">
              <a:rPr lang="en-US"/>
              <a:pPr>
                <a:defRPr/>
              </a:pPr>
              <a:t>8/6/2011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BE30DE-28A6-4A6D-B281-1C5ACBDE03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E0BAA7-FE86-4DC2-BCBE-46E28568F0B1}" type="datetimeFigureOut">
              <a:rPr lang="en-US"/>
              <a:pPr>
                <a:defRPr/>
              </a:pPr>
              <a:t>8/6/2011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7C126-D7A0-41FC-B8EF-546DA46B36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3ACC52-5DC9-4795-8A14-7129F9BF4110}" type="datetimeFigureOut">
              <a:rPr lang="en-US"/>
              <a:pPr>
                <a:defRPr/>
              </a:pPr>
              <a:t>8/6/2011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CD73EF-BD20-426F-AFBB-D438BF7DF1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4384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C00E2F0-2614-472B-9C61-1E6847DA1461}" type="datetimeFigureOut">
              <a:rPr lang="en-US"/>
              <a:pPr>
                <a:defRPr/>
              </a:pPr>
              <a:t>8/6/2011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6AEB03-2208-454F-B28D-E5BDC99018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3789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endParaRPr lang="en-US" smtClean="0">
                <a:solidFill>
                  <a:srgbClr val="FFFFFF"/>
                </a:solidFill>
              </a:endParaRPr>
            </a:p>
          </p:txBody>
        </p:sp>
        <p:sp>
          <p:nvSpPr>
            <p:cNvPr id="3789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eaLnBrk="0" hangingPunct="0"/>
              <a:endParaRPr lang="en-US" smtClean="0">
                <a:solidFill>
                  <a:srgbClr val="FFFFFF"/>
                </a:solidFill>
              </a:endParaRPr>
            </a:p>
          </p:txBody>
        </p:sp>
        <p:sp>
          <p:nvSpPr>
            <p:cNvPr id="3789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eaLnBrk="0" hangingPunct="0"/>
              <a:endParaRPr lang="en-US" smtClean="0">
                <a:solidFill>
                  <a:srgbClr val="FFFFFF"/>
                </a:solidFill>
              </a:endParaRPr>
            </a:p>
          </p:txBody>
        </p:sp>
        <p:sp>
          <p:nvSpPr>
            <p:cNvPr id="3789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grpSp>
      <p:sp>
        <p:nvSpPr>
          <p:cNvPr id="3789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smtClean="0">
              <a:solidFill>
                <a:srgbClr val="FFFFFF"/>
              </a:solidFill>
            </a:endParaRPr>
          </a:p>
        </p:txBody>
      </p:sp>
      <p:sp>
        <p:nvSpPr>
          <p:cNvPr id="3790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smtClean="0">
              <a:solidFill>
                <a:srgbClr val="FFFFFF"/>
              </a:solidFill>
            </a:endParaRPr>
          </a:p>
        </p:txBody>
      </p:sp>
      <p:sp>
        <p:nvSpPr>
          <p:cNvPr id="3790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BE72825-AD04-4720-821B-1DF7B65935DE}" type="slidenum">
              <a:rPr lang="en-US" smtClean="0">
                <a:solidFill>
                  <a:srgbClr val="FFFFFF"/>
                </a:solidFill>
              </a:rPr>
              <a:pPr/>
              <a:t>‹#›</a:t>
            </a:fld>
            <a:endParaRPr lang="en-US" smtClean="0">
              <a:solidFill>
                <a:srgbClr val="FFFFFF"/>
              </a:solidFill>
            </a:endParaRPr>
          </a:p>
        </p:txBody>
      </p:sp>
      <p:sp>
        <p:nvSpPr>
          <p:cNvPr id="3790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90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47800"/>
            <a:ext cx="4191000" cy="3810000"/>
          </a:xfrm>
        </p:spPr>
        <p:txBody>
          <a:bodyPr rtlCol="0">
            <a:noAutofit/>
          </a:bodyPr>
          <a:lstStyle/>
          <a:p>
            <a:pPr fontAlgn="auto">
              <a:spcAft>
                <a:spcPts val="0"/>
              </a:spcAft>
              <a:defRPr/>
            </a:pPr>
            <a:r>
              <a:rPr lang="en-US" sz="5400" dirty="0" smtClean="0"/>
              <a:t>Should Christians Drink Alcohol?</a:t>
            </a:r>
            <a:endParaRPr lang="en-US"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VII. It Could Cause Others to Stumble              </a:t>
            </a:r>
            <a:r>
              <a:rPr lang="en-US" sz="3300" dirty="0" smtClean="0"/>
              <a:t>(Rom. 14:20-21; Phil. 2:3-4).</a:t>
            </a:r>
          </a:p>
          <a:p>
            <a:pPr>
              <a:buNone/>
            </a:pPr>
            <a:r>
              <a:rPr lang="en-US" sz="3300" b="1" dirty="0" smtClean="0"/>
              <a:t>VIII. It Could Damage Our Influence                 </a:t>
            </a:r>
            <a:r>
              <a:rPr lang="en-US" sz="3300" dirty="0" smtClean="0"/>
              <a:t>(Matt. 5:13-16).</a:t>
            </a:r>
          </a:p>
          <a:p>
            <a:pPr>
              <a:buNone/>
            </a:pPr>
            <a:r>
              <a:rPr lang="en-US" sz="3300" b="1" dirty="0" smtClean="0"/>
              <a:t>IX. Ancient Drinks and Modern Drinks are not the Same </a:t>
            </a:r>
            <a:r>
              <a:rPr lang="en-US" sz="3300" dirty="0" smtClean="0"/>
              <a:t>(John 2:1-10; 1 Tim. 5:23).</a:t>
            </a:r>
          </a:p>
          <a:p>
            <a:pPr>
              <a:buNone/>
            </a:pPr>
            <a:r>
              <a:rPr lang="en-US" sz="3300" b="1" spc="-180" dirty="0" smtClean="0"/>
              <a:t>X. We Have So Many Other Choices </a:t>
            </a:r>
            <a:r>
              <a:rPr lang="en-US" sz="3300" spc="-180" dirty="0" smtClean="0"/>
              <a:t>(1 Cor. 10:25-31).</a:t>
            </a:r>
            <a:endParaRPr lang="en-US" sz="2800" spc="-18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I.  Drunkards Will Go to Hell </a:t>
            </a:r>
            <a:r>
              <a:rPr lang="en-US" sz="3300" dirty="0" smtClean="0"/>
              <a:t>(1 Cor. 6:9-11). </a:t>
            </a:r>
          </a:p>
          <a:p>
            <a:pPr>
              <a:buNone/>
            </a:pPr>
            <a:r>
              <a:rPr lang="en-US" sz="3300" b="1" dirty="0" smtClean="0"/>
              <a:t>II. Drunkenness is Not the Only Thing Condemned about Drinking </a:t>
            </a:r>
            <a:r>
              <a:rPr lang="en-US" sz="3300" dirty="0" smtClean="0"/>
              <a:t>(1 Pet. 4:1-5).</a:t>
            </a:r>
          </a:p>
          <a:p>
            <a:pPr lvl="1">
              <a:spcBef>
                <a:spcPts val="1200"/>
              </a:spcBef>
              <a:buFont typeface="Wingdings" pitchFamily="2" charset="2"/>
              <a:buChar char="§"/>
            </a:pPr>
            <a:r>
              <a:rPr lang="en-US" sz="2400" dirty="0" smtClean="0"/>
              <a:t>“Revelries” from Gr. </a:t>
            </a:r>
            <a:r>
              <a:rPr lang="en-US" sz="2400" i="1" dirty="0" err="1" smtClean="0"/>
              <a:t>komos</a:t>
            </a:r>
            <a:r>
              <a:rPr lang="en-US" sz="2400" dirty="0" smtClean="0"/>
              <a:t>  meaning - “a revel, carousel, i.e. in the Greek writers properly a nocturnal and riotous procession of half-drunken and frolicsome fellows who after supper parade through the streets with torches and music in honor of Bacchus [i.e. the god of wine] or some other deity” (Thayer, p. 367).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1000"/>
                                        <p:tgtEl>
                                          <p:spTgt spid="4099">
                                            <p:txEl>
                                              <p:pRg st="1" end="1"/>
                                            </p:txEl>
                                          </p:spTgt>
                                        </p:tgtEl>
                                      </p:cBhvr>
                                    </p:animEffect>
                                    <p:anim calcmode="lin" valueType="num">
                                      <p:cBhvr>
                                        <p:cTn id="22"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fade">
                                      <p:cBhvr>
                                        <p:cTn id="28"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I.  Drunkards Will Go to Hell </a:t>
            </a:r>
            <a:r>
              <a:rPr lang="en-US" sz="3300" dirty="0" smtClean="0"/>
              <a:t>(1 Cor. 6:9-11). </a:t>
            </a:r>
          </a:p>
          <a:p>
            <a:pPr>
              <a:buNone/>
            </a:pPr>
            <a:r>
              <a:rPr lang="en-US" sz="3300" b="1" dirty="0" smtClean="0"/>
              <a:t>II. Drunkenness is Not the Only Thing Condemned about Drinking </a:t>
            </a:r>
            <a:r>
              <a:rPr lang="en-US" sz="3300" dirty="0" smtClean="0"/>
              <a:t>(1 Pet. 4:1-5).</a:t>
            </a:r>
          </a:p>
          <a:p>
            <a:pPr lvl="1">
              <a:spcBef>
                <a:spcPts val="1200"/>
              </a:spcBef>
              <a:buFont typeface="Wingdings" pitchFamily="2" charset="2"/>
              <a:buChar char="§"/>
            </a:pPr>
            <a:r>
              <a:rPr lang="en-US" sz="3200" dirty="0" smtClean="0"/>
              <a:t>“Drinking parties” from Gr. </a:t>
            </a:r>
            <a:r>
              <a:rPr lang="en-US" sz="3200" i="1" dirty="0" err="1" smtClean="0"/>
              <a:t>potos</a:t>
            </a:r>
            <a:r>
              <a:rPr lang="en-US" sz="3200" dirty="0" smtClean="0"/>
              <a:t>  “a drinking or a carousing” (Thayer, p. 533).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I.  Drunkards Will Go to Hell </a:t>
            </a:r>
            <a:r>
              <a:rPr lang="en-US" sz="3300" dirty="0" smtClean="0"/>
              <a:t>(1 Cor. 6:9-11). </a:t>
            </a:r>
          </a:p>
          <a:p>
            <a:pPr>
              <a:buNone/>
            </a:pPr>
            <a:r>
              <a:rPr lang="en-US" sz="3300" b="1" dirty="0" smtClean="0"/>
              <a:t>II. Drunkenness is Not the Only Thing Condemned about Drinking </a:t>
            </a:r>
            <a:r>
              <a:rPr lang="en-US" sz="3300" dirty="0" smtClean="0"/>
              <a:t>(1 Pet. 4:1-5).</a:t>
            </a:r>
          </a:p>
          <a:p>
            <a:pPr>
              <a:buNone/>
            </a:pPr>
            <a:r>
              <a:rPr lang="en-US" sz="3300" b="1" dirty="0" smtClean="0"/>
              <a:t>III. Christians are Priests </a:t>
            </a:r>
            <a:r>
              <a:rPr lang="en-US" sz="3300" dirty="0" smtClean="0"/>
              <a:t>(1 Peter 2:1-5).</a:t>
            </a:r>
          </a:p>
          <a:p>
            <a:pPr lvl="1">
              <a:buFont typeface="Wingdings" pitchFamily="2" charset="2"/>
              <a:buChar char="§"/>
            </a:pPr>
            <a:r>
              <a:rPr lang="en-US" sz="2800" dirty="0" smtClean="0"/>
              <a:t>Mosaic law concerning priests (Lev. 10:8-11).</a:t>
            </a:r>
            <a:endParaRPr lang="en-US" sz="3300" dirty="0" smtClean="0"/>
          </a:p>
          <a:p>
            <a:pPr>
              <a:buNone/>
            </a:pPr>
            <a:r>
              <a:rPr lang="en-US" sz="3300" b="1" spc="-100" dirty="0" smtClean="0"/>
              <a:t>IV. Christians are Saints </a:t>
            </a:r>
            <a:r>
              <a:rPr lang="en-US" sz="3300" spc="-100" dirty="0" smtClean="0"/>
              <a:t>(1 Cor. 1:2; Eph. 2:17-19).</a:t>
            </a:r>
          </a:p>
          <a:p>
            <a:pPr lvl="1">
              <a:buFont typeface="Wingdings" pitchFamily="2" charset="2"/>
              <a:buChar char="§"/>
            </a:pPr>
            <a:r>
              <a:rPr lang="en-US" sz="2800" dirty="0" smtClean="0"/>
              <a:t>Mosaic law for those “set apart” (Num. 6:1-6).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1000"/>
                                        <p:tgtEl>
                                          <p:spTgt spid="4099">
                                            <p:txEl>
                                              <p:pRg st="2" end="2"/>
                                            </p:txEl>
                                          </p:spTgt>
                                        </p:tgtEl>
                                      </p:cBhvr>
                                    </p:animEffect>
                                    <p:anim calcmode="lin" valueType="num">
                                      <p:cBhvr>
                                        <p:cTn id="8"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xEl>
                                              <p:pRg st="3" end="3"/>
                                            </p:txEl>
                                          </p:spTgt>
                                        </p:tgtEl>
                                        <p:attrNameLst>
                                          <p:attrName>style.visibility</p:attrName>
                                        </p:attrNameLst>
                                      </p:cBhvr>
                                      <p:to>
                                        <p:strVal val="visible"/>
                                      </p:to>
                                    </p:set>
                                    <p:animEffect transition="in" filter="fade">
                                      <p:cBhvr>
                                        <p:cTn id="14" dur="2000"/>
                                        <p:tgtEl>
                                          <p:spTgt spid="409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fade">
                                      <p:cBhvr>
                                        <p:cTn id="19" dur="2000"/>
                                        <p:tgtEl>
                                          <p:spTgt spid="40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fade">
                                      <p:cBhvr>
                                        <p:cTn id="24" dur="2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V. Christians are to be Temperate </a:t>
            </a:r>
            <a:r>
              <a:rPr lang="en-US" sz="3300" dirty="0" smtClean="0"/>
              <a:t>(1 Tim. 3:2, 11; Titus 2:2; 1 Pet. 5:3).</a:t>
            </a:r>
          </a:p>
          <a:p>
            <a:pPr marL="742950" lvl="2" indent="-342900">
              <a:buFont typeface="Wingdings" pitchFamily="2" charset="2"/>
              <a:buChar char="§"/>
            </a:pPr>
            <a:r>
              <a:rPr lang="en-US" sz="3200" dirty="0" smtClean="0"/>
              <a:t>Gr. </a:t>
            </a:r>
            <a:r>
              <a:rPr lang="en-US" sz="3200" i="1" dirty="0" err="1" smtClean="0"/>
              <a:t>nephaleos</a:t>
            </a:r>
            <a:r>
              <a:rPr lang="en-US" sz="3200" dirty="0" smtClean="0"/>
              <a:t> meaning “sober, temperate, abstaining from wine...” (Thayer, p. 425).</a:t>
            </a:r>
            <a:endParaRPr lang="en-US" sz="3300" dirty="0" smtClean="0"/>
          </a:p>
          <a:p>
            <a:pPr>
              <a:buNone/>
            </a:pPr>
            <a:r>
              <a:rPr lang="en-US" sz="3300" b="1" dirty="0" smtClean="0"/>
              <a:t>VI. Even One Drink Impairs Judgment </a:t>
            </a:r>
            <a:r>
              <a:rPr lang="en-US" sz="3300" dirty="0" smtClean="0"/>
              <a:t>(1 Pet. 5:8; Matt. 24:42-44).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2000"/>
                                        <p:tgtEl>
                                          <p:spTgt spid="40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0"/>
            <a:ext cx="7924800" cy="3535363"/>
          </a:xfrm>
        </p:spPr>
        <p:txBody>
          <a:bodyPr/>
          <a:lstStyle/>
          <a:p>
            <a:r>
              <a:rPr lang="en-US" sz="3900" b="0" dirty="0" smtClean="0">
                <a:solidFill>
                  <a:schemeClr val="tx1"/>
                </a:solidFill>
                <a:latin typeface="Arial" charset="0"/>
              </a:rPr>
              <a:t>Impairment in performance begins at below 0.02% BAC (1 to 1-1/2 drinks can result in this level). </a:t>
            </a:r>
            <a:endParaRPr lang="en-US" sz="3900" dirty="0">
              <a:solidFill>
                <a:schemeClr val="tx1"/>
              </a:solidFill>
            </a:endParaRPr>
          </a:p>
        </p:txBody>
      </p:sp>
      <p:sp>
        <p:nvSpPr>
          <p:cNvPr id="4099" name="Rectangle 3"/>
          <p:cNvSpPr>
            <a:spLocks noGrp="1" noRot="1" noChangeArrowheads="1"/>
          </p:cNvSpPr>
          <p:nvPr>
            <p:ph type="body" idx="1"/>
          </p:nvPr>
        </p:nvSpPr>
        <p:spPr>
          <a:xfrm>
            <a:off x="838200" y="5257800"/>
            <a:ext cx="7772400" cy="1020763"/>
          </a:xfrm>
        </p:spPr>
        <p:txBody>
          <a:bodyPr/>
          <a:lstStyle/>
          <a:p>
            <a:pPr indent="-1588">
              <a:buNone/>
            </a:pPr>
            <a:r>
              <a:rPr lang="en-US" sz="2800" dirty="0" smtClean="0">
                <a:solidFill>
                  <a:schemeClr val="tx2"/>
                </a:solidFill>
              </a:rPr>
              <a:t>(NIAAA - Alcohol Problems and Aging: 1998 U.S. Dept. of Health and Human Services).</a:t>
            </a:r>
            <a:endParaRPr lang="en-US" sz="2800" dirty="0">
              <a:solidFill>
                <a:schemeClr val="tx2"/>
              </a:solidFill>
            </a:endParaRPr>
          </a:p>
        </p:txBody>
      </p:sp>
      <p:sp>
        <p:nvSpPr>
          <p:cNvPr id="4100" name="Text Box 4"/>
          <p:cNvSpPr txBox="1">
            <a:spLocks noChangeArrowheads="1"/>
          </p:cNvSpPr>
          <p:nvPr/>
        </p:nvSpPr>
        <p:spPr bwMode="auto">
          <a:xfrm>
            <a:off x="533401" y="685800"/>
            <a:ext cx="8610600" cy="923330"/>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lide(fromBottom)">
                                      <p:cBhvr>
                                        <p:cTn id="7" dur="1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0"/>
            <a:ext cx="7924800" cy="3535363"/>
          </a:xfrm>
        </p:spPr>
        <p:txBody>
          <a:bodyPr/>
          <a:lstStyle/>
          <a:p>
            <a:pPr>
              <a:lnSpc>
                <a:spcPct val="90000"/>
              </a:lnSpc>
            </a:pPr>
            <a:r>
              <a:rPr lang="en-US" sz="2400" b="0" dirty="0" smtClean="0">
                <a:solidFill>
                  <a:schemeClr val="tx1"/>
                </a:solidFill>
                <a:latin typeface="Arial" charset="0"/>
              </a:rPr>
              <a:t>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a:t>
            </a:r>
            <a:endParaRPr lang="en-US" sz="2400" dirty="0">
              <a:solidFill>
                <a:schemeClr val="tx1"/>
              </a:solidFill>
            </a:endParaRPr>
          </a:p>
        </p:txBody>
      </p:sp>
      <p:sp>
        <p:nvSpPr>
          <p:cNvPr id="4099" name="Rectangle 3"/>
          <p:cNvSpPr>
            <a:spLocks noGrp="1" noRot="1" noChangeArrowheads="1"/>
          </p:cNvSpPr>
          <p:nvPr>
            <p:ph type="body" idx="1"/>
          </p:nvPr>
        </p:nvSpPr>
        <p:spPr>
          <a:xfrm>
            <a:off x="838200" y="5257800"/>
            <a:ext cx="7772400" cy="1020763"/>
          </a:xfrm>
        </p:spPr>
        <p:txBody>
          <a:bodyPr/>
          <a:lstStyle/>
          <a:p>
            <a:pPr indent="-1588">
              <a:buNone/>
            </a:pPr>
            <a:r>
              <a:rPr lang="en-US" sz="2800" dirty="0" smtClean="0">
                <a:solidFill>
                  <a:schemeClr val="tx2"/>
                </a:solidFill>
              </a:rPr>
              <a:t>(Department of Health and Human Services in their reports to Congress 1990 and 1993). </a:t>
            </a:r>
            <a:endParaRPr lang="en-US" sz="2800" dirty="0">
              <a:solidFill>
                <a:schemeClr val="tx2"/>
              </a:solidFill>
            </a:endParaRPr>
          </a:p>
        </p:txBody>
      </p:sp>
      <p:sp>
        <p:nvSpPr>
          <p:cNvPr id="4100" name="Text Box 4"/>
          <p:cNvSpPr txBox="1">
            <a:spLocks noChangeArrowheads="1"/>
          </p:cNvSpPr>
          <p:nvPr/>
        </p:nvSpPr>
        <p:spPr bwMode="auto">
          <a:xfrm>
            <a:off x="533401" y="685800"/>
            <a:ext cx="8610600" cy="923330"/>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1"/>
            <a:ext cx="7924800" cy="3352800"/>
          </a:xfrm>
        </p:spPr>
        <p:txBody>
          <a:bodyPr/>
          <a:lstStyle/>
          <a:p>
            <a:r>
              <a:rPr lang="en-US" sz="3000" b="0" dirty="0" smtClean="0">
                <a:solidFill>
                  <a:schemeClr val="tx1"/>
                </a:solidFill>
                <a:latin typeface="Arial" charset="0"/>
              </a:rPr>
              <a:t>One to two drinks of alcohol impair mental and physical abilities; mental processes such as restraint, awareness, concentration and judgment are affected, reaction time slowed, and an inability to perform complicated tasks.</a:t>
            </a:r>
            <a:endParaRPr lang="en-US" sz="3000" dirty="0">
              <a:solidFill>
                <a:schemeClr val="tx1"/>
              </a:solidFill>
            </a:endParaRPr>
          </a:p>
        </p:txBody>
      </p:sp>
      <p:sp>
        <p:nvSpPr>
          <p:cNvPr id="4099" name="Rectangle 3"/>
          <p:cNvSpPr>
            <a:spLocks noGrp="1" noRot="1" noChangeArrowheads="1"/>
          </p:cNvSpPr>
          <p:nvPr>
            <p:ph type="body" idx="1"/>
          </p:nvPr>
        </p:nvSpPr>
        <p:spPr>
          <a:xfrm>
            <a:off x="838200" y="5257800"/>
            <a:ext cx="8305800" cy="1020763"/>
          </a:xfrm>
        </p:spPr>
        <p:txBody>
          <a:bodyPr/>
          <a:lstStyle/>
          <a:p>
            <a:pPr indent="-1588">
              <a:buNone/>
            </a:pPr>
            <a:r>
              <a:rPr lang="en-US" sz="2700" dirty="0" smtClean="0">
                <a:solidFill>
                  <a:schemeClr val="tx2"/>
                </a:solidFill>
              </a:rPr>
              <a:t>(“The Effects of Alcohol and Other Drugs,” Motorcycle Safety Foundation, Irvine, CA, 1991). </a:t>
            </a:r>
            <a:endParaRPr lang="en-US" sz="2700" dirty="0">
              <a:solidFill>
                <a:schemeClr val="tx2"/>
              </a:solidFill>
            </a:endParaRPr>
          </a:p>
        </p:txBody>
      </p:sp>
      <p:sp>
        <p:nvSpPr>
          <p:cNvPr id="4100" name="Text Box 4"/>
          <p:cNvSpPr txBox="1">
            <a:spLocks noChangeArrowheads="1"/>
          </p:cNvSpPr>
          <p:nvPr/>
        </p:nvSpPr>
        <p:spPr bwMode="auto">
          <a:xfrm>
            <a:off x="533401" y="685800"/>
            <a:ext cx="8610600" cy="923330"/>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1"/>
            <a:ext cx="7924800" cy="3352800"/>
          </a:xfrm>
        </p:spPr>
        <p:txBody>
          <a:bodyPr/>
          <a:lstStyle/>
          <a:p>
            <a:r>
              <a:rPr lang="en-US" sz="2800" b="0" dirty="0" smtClean="0">
                <a:solidFill>
                  <a:schemeClr val="tx1"/>
                </a:solidFill>
                <a:latin typeface="Arial" charset="0"/>
              </a:rPr>
              <a:t>Any blood alcohol level, even a BAC of 0.02%, the result of just one drink, increases the risk of a crash. Alcohol impairs nearly every aspect of the brain’s ability to process information, as well as the eye’s ability to focus and react to light.</a:t>
            </a:r>
            <a:endParaRPr lang="en-US" sz="2800" dirty="0">
              <a:solidFill>
                <a:schemeClr val="tx1"/>
              </a:solidFill>
            </a:endParaRPr>
          </a:p>
        </p:txBody>
      </p:sp>
      <p:sp>
        <p:nvSpPr>
          <p:cNvPr id="4099" name="Rectangle 3"/>
          <p:cNvSpPr>
            <a:spLocks noGrp="1" noRot="1" noChangeArrowheads="1"/>
          </p:cNvSpPr>
          <p:nvPr>
            <p:ph type="body" idx="1"/>
          </p:nvPr>
        </p:nvSpPr>
        <p:spPr>
          <a:xfrm>
            <a:off x="838200" y="5257800"/>
            <a:ext cx="8305800" cy="1020763"/>
          </a:xfrm>
        </p:spPr>
        <p:txBody>
          <a:bodyPr/>
          <a:lstStyle/>
          <a:p>
            <a:pPr indent="-1588">
              <a:buNone/>
            </a:pPr>
            <a:r>
              <a:rPr lang="en-US" sz="2700" dirty="0" smtClean="0">
                <a:solidFill>
                  <a:schemeClr val="tx2"/>
                </a:solidFill>
              </a:rPr>
              <a:t> (University of California, Berkeley, Wellness Letter, Jan. 1998). </a:t>
            </a:r>
            <a:endParaRPr lang="en-US" sz="2700" dirty="0">
              <a:solidFill>
                <a:schemeClr val="tx2"/>
              </a:solidFill>
            </a:endParaRPr>
          </a:p>
        </p:txBody>
      </p:sp>
      <p:sp>
        <p:nvSpPr>
          <p:cNvPr id="4100" name="Text Box 4"/>
          <p:cNvSpPr txBox="1">
            <a:spLocks noChangeArrowheads="1"/>
          </p:cNvSpPr>
          <p:nvPr/>
        </p:nvSpPr>
        <p:spPr bwMode="auto">
          <a:xfrm>
            <a:off x="533401" y="685800"/>
            <a:ext cx="8610600" cy="923330"/>
          </a:xfrm>
          <a:prstGeom prst="rect">
            <a:avLst/>
          </a:prstGeom>
          <a:noFill/>
          <a:ln w="9525">
            <a:noFill/>
            <a:miter lim="800000"/>
            <a:headEnd/>
            <a:tailEnd/>
          </a:ln>
          <a:effectLst/>
        </p:spPr>
        <p:txBody>
          <a:bodyPr wrap="square">
            <a:spAutoFit/>
          </a:bodyPr>
          <a:lstStyle/>
          <a:p>
            <a:pPr eaLnBrk="0" hangingPunct="0"/>
            <a:r>
              <a:rPr lang="en-US" sz="5200" b="1" dirty="0" smtClean="0">
                <a:solidFill>
                  <a:srgbClr val="FFFFB7"/>
                </a:solidFill>
                <a:latin typeface="Arial Narrow" pitchFamily="34" charset="0"/>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TP101984423_template">
  <a:themeElements>
    <a:clrScheme name="alcahol">
      <a:dk1>
        <a:sysClr val="windowText" lastClr="000000"/>
      </a:dk1>
      <a:lt1>
        <a:srgbClr val="000000"/>
      </a:lt1>
      <a:dk2>
        <a:srgbClr val="1F497D"/>
      </a:dk2>
      <a:lt2>
        <a:srgbClr val="FFA132"/>
      </a:lt2>
      <a:accent1>
        <a:srgbClr val="B09747"/>
      </a:accent1>
      <a:accent2>
        <a:srgbClr val="FACD64"/>
      </a:accent2>
      <a:accent3>
        <a:srgbClr val="000000"/>
      </a:accent3>
      <a:accent4>
        <a:srgbClr val="8064A2"/>
      </a:accent4>
      <a:accent5>
        <a:srgbClr val="4BACC6"/>
      </a:accent5>
      <a:accent6>
        <a:srgbClr val="F79646"/>
      </a:accent6>
      <a:hlink>
        <a:srgbClr val="D9780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A245064-21F4-4E40-9003-BB55DD23B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TP101984423_template</Template>
  <TotalTime>47</TotalTime>
  <Words>650</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Tahoma</vt:lpstr>
      <vt:lpstr>Calibri</vt:lpstr>
      <vt:lpstr>Wingdings</vt:lpstr>
      <vt:lpstr>Arial Black</vt:lpstr>
      <vt:lpstr>Arial Narrow</vt:lpstr>
      <vt:lpstr>TP101984423_template</vt:lpstr>
      <vt:lpstr>Glass Layers</vt:lpstr>
      <vt:lpstr>Should Christians Drink Alcohol?</vt:lpstr>
      <vt:lpstr>Ten Reasons Christians Should Not Drink Alcohol</vt:lpstr>
      <vt:lpstr>Ten Reasons Christians Should Not Drink Alcohol</vt:lpstr>
      <vt:lpstr>Ten Reasons Christians Should Not Drink Alcohol</vt:lpstr>
      <vt:lpstr>Ten Reasons Christians Should Not Drink Alcohol</vt:lpstr>
      <vt:lpstr>Impairment in performance begins at below 0.02% BAC (1 to 1-1/2 drinks can result in this level). </vt:lpstr>
      <vt:lpstr>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vt:lpstr>
      <vt:lpstr>One to two drinks of alcohol impair mental and physical abilities; mental processes such as restraint, awareness, concentration and judgment are affected, reaction time slowed, and an inability to perform complicated tasks.</vt:lpstr>
      <vt:lpstr>Any blood alcohol level, even a BAC of 0.02%, the result of just one drink, increases the risk of a crash. Alcohol impairs nearly every aspect of the brain’s ability to process information, as well as the eye’s ability to focus and react to light.</vt:lpstr>
      <vt:lpstr>Ten Reasons Christians Should Not Drink Alcohol</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OlsenParkLaptop</dc:creator>
  <cp:keywords/>
  <dc:description/>
  <cp:lastModifiedBy>OlsenParkLaptop</cp:lastModifiedBy>
  <cp:revision>6</cp:revision>
  <dcterms:created xsi:type="dcterms:W3CDTF">2011-08-06T21:45:53Z</dcterms:created>
  <dcterms:modified xsi:type="dcterms:W3CDTF">2011-08-06T22:38:01Z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TC019844249991</vt:lpwstr>
  </property>
</Properties>
</file>