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62" r:id="rId3"/>
    <p:sldId id="258" r:id="rId4"/>
    <p:sldId id="259" r:id="rId5"/>
    <p:sldId id="260" r:id="rId6"/>
    <p:sldId id="261" r:id="rId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20"/>
    <p:restoredTop sz="94660"/>
  </p:normalViewPr>
  <p:slideViewPr>
    <p:cSldViewPr>
      <p:cViewPr varScale="1">
        <p:scale>
          <a:sx n="70" d="100"/>
          <a:sy n="70" d="100"/>
        </p:scale>
        <p:origin x="-1080" y="-96"/>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C7CC0C83-5B52-4169-A660-AC67770E16D4}" type="datetimeFigureOut">
              <a:rPr lang="en-US" smtClean="0"/>
              <a:pPr/>
              <a:t>8/6/2011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4C23DB2-2A6B-452F-9ADC-E5CE18F30F5E}"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7CC0C83-5B52-4169-A660-AC67770E16D4}" type="datetimeFigureOut">
              <a:rPr lang="en-US" smtClean="0"/>
              <a:pPr/>
              <a:t>8/6/2011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4C23DB2-2A6B-452F-9ADC-E5CE18F30F5E}"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7CC0C83-5B52-4169-A660-AC67770E16D4}" type="datetimeFigureOut">
              <a:rPr lang="en-US" smtClean="0"/>
              <a:pPr/>
              <a:t>8/6/2011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4C23DB2-2A6B-452F-9ADC-E5CE18F30F5E}"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7CC0C83-5B52-4169-A660-AC67770E16D4}" type="datetimeFigureOut">
              <a:rPr lang="en-US" smtClean="0"/>
              <a:pPr/>
              <a:t>8/6/2011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4C23DB2-2A6B-452F-9ADC-E5CE18F30F5E}"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7CC0C83-5B52-4169-A660-AC67770E16D4}" type="datetimeFigureOut">
              <a:rPr lang="en-US" smtClean="0"/>
              <a:pPr/>
              <a:t>8/6/2011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4C23DB2-2A6B-452F-9ADC-E5CE18F30F5E}"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C7CC0C83-5B52-4169-A660-AC67770E16D4}" type="datetimeFigureOut">
              <a:rPr lang="en-US" smtClean="0"/>
              <a:pPr/>
              <a:t>8/6/2011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4C23DB2-2A6B-452F-9ADC-E5CE18F30F5E}"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C7CC0C83-5B52-4169-A660-AC67770E16D4}" type="datetimeFigureOut">
              <a:rPr lang="en-US" smtClean="0"/>
              <a:pPr/>
              <a:t>8/6/2011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4C23DB2-2A6B-452F-9ADC-E5CE18F30F5E}"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C7CC0C83-5B52-4169-A660-AC67770E16D4}" type="datetimeFigureOut">
              <a:rPr lang="en-US" smtClean="0"/>
              <a:pPr/>
              <a:t>8/6/2011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4C23DB2-2A6B-452F-9ADC-E5CE18F30F5E}"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7CC0C83-5B52-4169-A660-AC67770E16D4}" type="datetimeFigureOut">
              <a:rPr lang="en-US" smtClean="0"/>
              <a:pPr/>
              <a:t>8/6/2011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4C23DB2-2A6B-452F-9ADC-E5CE18F30F5E}"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7CC0C83-5B52-4169-A660-AC67770E16D4}" type="datetimeFigureOut">
              <a:rPr lang="en-US" smtClean="0"/>
              <a:pPr/>
              <a:t>8/6/2011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4C23DB2-2A6B-452F-9ADC-E5CE18F30F5E}"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7CC0C83-5B52-4169-A660-AC67770E16D4}" type="datetimeFigureOut">
              <a:rPr lang="en-US" smtClean="0"/>
              <a:pPr/>
              <a:t>8/6/2011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4C23DB2-2A6B-452F-9ADC-E5CE18F30F5E}"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39999">
              <a:srgbClr val="0A128C"/>
            </a:gs>
            <a:gs pos="70000">
              <a:srgbClr val="181CC7"/>
            </a:gs>
          </a:gsLst>
          <a:lin ang="0" scaled="1"/>
          <a:tileRect/>
        </a:gradFill>
        <a:effectLst/>
      </p:bgPr>
    </p:bg>
    <p:spTree>
      <p:nvGrpSpPr>
        <p:cNvPr id="1" name=""/>
        <p:cNvGrpSpPr/>
        <p:nvPr/>
      </p:nvGrpSpPr>
      <p:grpSpPr>
        <a:xfrm>
          <a:off x="0" y="0"/>
          <a:ext cx="0" cy="0"/>
          <a:chOff x="0" y="0"/>
          <a:chExt cx="0" cy="0"/>
        </a:xfrm>
      </p:grpSpPr>
      <p:pic>
        <p:nvPicPr>
          <p:cNvPr id="8" name="Picture 7" descr="blueprint.jpg"/>
          <p:cNvPicPr>
            <a:picLocks noChangeAspect="1"/>
          </p:cNvPicPr>
          <p:nvPr userDrawn="1"/>
        </p:nvPicPr>
        <p:blipFill>
          <a:blip r:embed="rId13" cstate="print">
            <a:lum bright="-5000"/>
          </a:blip>
          <a:stretch>
            <a:fillRect/>
          </a:stretch>
        </p:blipFill>
        <p:spPr>
          <a:xfrm flipH="1">
            <a:off x="0" y="0"/>
            <a:ext cx="9169904" cy="6858000"/>
          </a:xfrm>
          <a:prstGeom prst="flowChartInputOutput">
            <a:avLst/>
          </a:prstGeom>
          <a:effectLst>
            <a:softEdge rad="317500"/>
          </a:effectLst>
        </p:spPr>
      </p:pic>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7CC0C83-5B52-4169-A660-AC67770E16D4}" type="datetimeFigureOut">
              <a:rPr lang="en-US" smtClean="0"/>
              <a:pPr/>
              <a:t>8/6/2011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4C23DB2-2A6B-452F-9ADC-E5CE18F30F5E}"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iming>
    <p:tnLst>
      <p:par>
        <p:cTn id="1" dur="indefinite" restart="never" nodeType="tmRoot"/>
      </p:par>
    </p:tnLst>
  </p:timing>
  <p:txStyles>
    <p:titleStyle>
      <a:lvl1pPr algn="ctr" defTabSz="914400" rtl="0" eaLnBrk="1" latinLnBrk="0" hangingPunct="1">
        <a:spcBef>
          <a:spcPct val="0"/>
        </a:spcBef>
        <a:buNone/>
        <a:defRPr sz="4800" b="1" kern="1200">
          <a:solidFill>
            <a:schemeClr val="bg1"/>
          </a:solidFill>
          <a:effectLst>
            <a:glow rad="228600">
              <a:schemeClr val="accent1">
                <a:satMod val="175000"/>
                <a:alpha val="40000"/>
              </a:schemeClr>
            </a:glow>
            <a:outerShdw blurRad="50800" dist="38100" dir="8100000" algn="tr" rotWithShape="0">
              <a:prstClr val="black">
                <a:alpha val="40000"/>
              </a:prstClr>
            </a:outerShdw>
          </a:effectLst>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4400" b="1" kern="1200">
          <a:solidFill>
            <a:srgbClr val="FFFF00"/>
          </a:solidFill>
          <a:effectLst>
            <a:glow rad="228600">
              <a:schemeClr val="accent1">
                <a:satMod val="175000"/>
                <a:alpha val="40000"/>
              </a:schemeClr>
            </a:glow>
            <a:outerShdw blurRad="50800" dist="38100" dir="8100000" algn="tr" rotWithShape="0">
              <a:prstClr val="black">
                <a:alpha val="40000"/>
              </a:prstClr>
            </a:outerShdw>
          </a:effectLst>
          <a:latin typeface="+mn-lt"/>
          <a:ea typeface="+mn-ea"/>
          <a:cs typeface="+mn-cs"/>
        </a:defRPr>
      </a:lvl1pPr>
      <a:lvl2pPr marL="742950" indent="-285750" algn="l" defTabSz="914400" rtl="0" eaLnBrk="1" latinLnBrk="0" hangingPunct="1">
        <a:spcBef>
          <a:spcPct val="20000"/>
        </a:spcBef>
        <a:buFont typeface="Arial" pitchFamily="34" charset="0"/>
        <a:buChar char="–"/>
        <a:defRPr sz="4000" b="1" kern="1200">
          <a:solidFill>
            <a:srgbClr val="FFFF00"/>
          </a:solidFill>
          <a:effectLst>
            <a:glow rad="228600">
              <a:schemeClr val="accent1">
                <a:satMod val="175000"/>
                <a:alpha val="40000"/>
              </a:schemeClr>
            </a:glow>
            <a:outerShdw blurRad="50800" dist="38100" dir="8100000" algn="tr" rotWithShape="0">
              <a:prstClr val="black">
                <a:alpha val="40000"/>
              </a:prstClr>
            </a:outerShdw>
          </a:effectLst>
          <a:latin typeface="+mn-lt"/>
          <a:ea typeface="+mn-ea"/>
          <a:cs typeface="+mn-cs"/>
        </a:defRPr>
      </a:lvl2pPr>
      <a:lvl3pPr marL="1143000" indent="-228600" algn="l" defTabSz="914400" rtl="0" eaLnBrk="1" latinLnBrk="0" hangingPunct="1">
        <a:spcBef>
          <a:spcPct val="20000"/>
        </a:spcBef>
        <a:buFont typeface="Arial" pitchFamily="34" charset="0"/>
        <a:buChar char="•"/>
        <a:defRPr sz="3600" b="1" kern="1200">
          <a:solidFill>
            <a:srgbClr val="FFFF00"/>
          </a:solidFill>
          <a:effectLst>
            <a:glow rad="228600">
              <a:schemeClr val="accent1">
                <a:satMod val="175000"/>
                <a:alpha val="40000"/>
              </a:schemeClr>
            </a:glow>
            <a:outerShdw blurRad="50800" dist="38100" dir="8100000" algn="tr" rotWithShape="0">
              <a:prstClr val="black">
                <a:alpha val="40000"/>
              </a:prstClr>
            </a:outerShdw>
          </a:effectLst>
          <a:latin typeface="+mn-lt"/>
          <a:ea typeface="+mn-ea"/>
          <a:cs typeface="+mn-cs"/>
        </a:defRPr>
      </a:lvl3pPr>
      <a:lvl4pPr marL="1600200" indent="-228600" algn="l" defTabSz="914400" rtl="0" eaLnBrk="1" latinLnBrk="0" hangingPunct="1">
        <a:spcBef>
          <a:spcPct val="20000"/>
        </a:spcBef>
        <a:buFont typeface="Arial" pitchFamily="34" charset="0"/>
        <a:buChar char="–"/>
        <a:defRPr sz="3200" b="1" kern="1200">
          <a:solidFill>
            <a:srgbClr val="FFFF00"/>
          </a:solidFill>
          <a:effectLst>
            <a:glow rad="228600">
              <a:schemeClr val="accent1">
                <a:satMod val="175000"/>
                <a:alpha val="40000"/>
              </a:schemeClr>
            </a:glow>
            <a:outerShdw blurRad="50800" dist="38100" dir="8100000" algn="tr" rotWithShape="0">
              <a:prstClr val="black">
                <a:alpha val="40000"/>
              </a:prstClr>
            </a:outerShdw>
          </a:effectLst>
          <a:latin typeface="+mn-lt"/>
          <a:ea typeface="+mn-ea"/>
          <a:cs typeface="+mn-cs"/>
        </a:defRPr>
      </a:lvl4pPr>
      <a:lvl5pPr marL="2057400" indent="-228600" algn="l" defTabSz="914400" rtl="0" eaLnBrk="1" latinLnBrk="0" hangingPunct="1">
        <a:spcBef>
          <a:spcPct val="20000"/>
        </a:spcBef>
        <a:buFont typeface="Arial" pitchFamily="34" charset="0"/>
        <a:buChar char="»"/>
        <a:defRPr sz="3200" b="1" kern="1200">
          <a:solidFill>
            <a:srgbClr val="FFFF00"/>
          </a:solidFill>
          <a:effectLst>
            <a:glow rad="228600">
              <a:schemeClr val="accent1">
                <a:satMod val="175000"/>
                <a:alpha val="40000"/>
              </a:schemeClr>
            </a:glow>
            <a:outerShdw blurRad="50800" dist="38100" dir="8100000" algn="tr" rotWithShape="0">
              <a:prstClr val="black">
                <a:alpha val="40000"/>
              </a:prstClr>
            </a:outerShdw>
          </a:effectLst>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tx2">
              <a:lumMod val="75000"/>
              <a:alpha val="58000"/>
            </a:schemeClr>
          </a:solidFill>
        </p:spPr>
        <p:txBody>
          <a:bodyPr>
            <a:normAutofit/>
          </a:bodyPr>
          <a:lstStyle/>
          <a:p>
            <a:r>
              <a:rPr lang="en-US" sz="5400" dirty="0" smtClean="0"/>
              <a:t>Hebrews 8:3-5</a:t>
            </a:r>
            <a:endParaRPr lang="en-US" sz="5400" dirty="0"/>
          </a:p>
        </p:txBody>
      </p:sp>
      <p:sp>
        <p:nvSpPr>
          <p:cNvPr id="3" name="Content Placeholder 2"/>
          <p:cNvSpPr>
            <a:spLocks noGrp="1"/>
          </p:cNvSpPr>
          <p:nvPr>
            <p:ph idx="1"/>
          </p:nvPr>
        </p:nvSpPr>
        <p:spPr>
          <a:xfrm>
            <a:off x="457200" y="2057400"/>
            <a:ext cx="8229600" cy="4068763"/>
          </a:xfrm>
          <a:gradFill flip="none" rotWithShape="1">
            <a:gsLst>
              <a:gs pos="39999">
                <a:srgbClr val="0A128C">
                  <a:alpha val="58000"/>
                </a:srgbClr>
              </a:gs>
              <a:gs pos="70000">
                <a:srgbClr val="181CC7"/>
              </a:gs>
            </a:gsLst>
            <a:lin ang="8100000" scaled="1"/>
            <a:tileRect/>
          </a:gradFill>
        </p:spPr>
        <p:txBody>
          <a:bodyPr tIns="274320" anchor="t">
            <a:normAutofit fontScale="70000" lnSpcReduction="20000"/>
          </a:bodyPr>
          <a:lstStyle/>
          <a:p>
            <a:pPr marL="231775" indent="0">
              <a:buNone/>
            </a:pPr>
            <a:r>
              <a:rPr lang="en-US" sz="4000" dirty="0" smtClean="0">
                <a:effectLst>
                  <a:glow rad="228600">
                    <a:schemeClr val="accent4">
                      <a:satMod val="175000"/>
                      <a:alpha val="40000"/>
                    </a:schemeClr>
                  </a:glow>
                  <a:outerShdw blurRad="50800" dist="38100" dir="8100000" algn="tr" rotWithShape="0">
                    <a:prstClr val="black">
                      <a:alpha val="40000"/>
                    </a:prstClr>
                  </a:outerShdw>
                </a:effectLst>
              </a:rPr>
              <a:t>“For every high priest is appointed to offer both gifts and sacrifices. Therefore it is necessary that this One also have something to offer. For if He were on earth, He would not be a priest, since there are priests who offer the gifts according to the law;  who serve the copy and shadow of the heavenly things, as Moses was divinely instructed when he was about to make the tabernacle. For He said, ‘See that you make all things according to the pattern shown you on the mountain.’”  </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Effect transition="in" filter="fade">
                                      <p:cBhvr>
                                        <p:cTn id="9" dur="1000"/>
                                        <p:tgtEl>
                                          <p:spTgt spid="2"/>
                                        </p:tgtEl>
                                      </p:cBhvr>
                                    </p:animEffect>
                                  </p:childTnLst>
                                </p:cTn>
                              </p:par>
                              <p:par>
                                <p:cTn id="10" presetID="42" presetClass="entr" presetSubtype="0" fill="hold" grpId="0" nodeType="withEffect">
                                  <p:stCondLst>
                                    <p:cond delay="0"/>
                                  </p:stCondLst>
                                  <p:childTnLst>
                                    <p:set>
                                      <p:cBhvr>
                                        <p:cTn id="11" dur="1" fill="hold">
                                          <p:stCondLst>
                                            <p:cond delay="0"/>
                                          </p:stCondLst>
                                        </p:cTn>
                                        <p:tgtEl>
                                          <p:spTgt spid="3">
                                            <p:bg/>
                                          </p:spTgt>
                                        </p:tgtEl>
                                        <p:attrNameLst>
                                          <p:attrName>style.visibility</p:attrName>
                                        </p:attrNameLst>
                                      </p:cBhvr>
                                      <p:to>
                                        <p:strVal val="visible"/>
                                      </p:to>
                                    </p:set>
                                    <p:animEffect transition="in" filter="fade">
                                      <p:cBhvr>
                                        <p:cTn id="12" dur="1000"/>
                                        <p:tgtEl>
                                          <p:spTgt spid="3">
                                            <p:bg/>
                                          </p:spTgt>
                                        </p:tgtEl>
                                      </p:cBhvr>
                                    </p:animEffect>
                                    <p:anim calcmode="lin" valueType="num">
                                      <p:cBhvr>
                                        <p:cTn id="13" dur="1000" fill="hold"/>
                                        <p:tgtEl>
                                          <p:spTgt spid="3">
                                            <p:bg/>
                                          </p:spTgt>
                                        </p:tgtEl>
                                        <p:attrNameLst>
                                          <p:attrName>ppt_x</p:attrName>
                                        </p:attrNameLst>
                                      </p:cBhvr>
                                      <p:tavLst>
                                        <p:tav tm="0">
                                          <p:val>
                                            <p:strVal val="#ppt_x"/>
                                          </p:val>
                                        </p:tav>
                                        <p:tav tm="100000">
                                          <p:val>
                                            <p:strVal val="#ppt_x"/>
                                          </p:val>
                                        </p:tav>
                                      </p:tavLst>
                                    </p:anim>
                                    <p:anim calcmode="lin" valueType="num">
                                      <p:cBhvr>
                                        <p:cTn id="14" dur="1000" fill="hold"/>
                                        <p:tgtEl>
                                          <p:spTgt spid="3">
                                            <p:bg/>
                                          </p:spTgt>
                                        </p:tgtEl>
                                        <p:attrNameLst>
                                          <p:attrName>ppt_y</p:attrName>
                                        </p:attrNameLst>
                                      </p:cBhvr>
                                      <p:tavLst>
                                        <p:tav tm="0">
                                          <p:val>
                                            <p:strVal val="#ppt_y+.1"/>
                                          </p:val>
                                        </p:tav>
                                        <p:tav tm="100000">
                                          <p:val>
                                            <p:strVal val="#ppt_y"/>
                                          </p:val>
                                        </p:tav>
                                      </p:tavLst>
                                    </p:anim>
                                  </p:childTnLst>
                                </p:cTn>
                              </p:par>
                            </p:childTnLst>
                          </p:cTn>
                        </p:par>
                        <p:par>
                          <p:cTn id="15" fill="hold">
                            <p:stCondLst>
                              <p:cond delay="1000"/>
                            </p:stCondLst>
                            <p:childTnLst>
                              <p:par>
                                <p:cTn id="16" presetID="42" presetClass="entr" presetSubtype="0" fill="hold" nodeType="afterEffect">
                                  <p:stCondLst>
                                    <p:cond delay="0"/>
                                  </p:stCondLst>
                                  <p:childTnLst>
                                    <p:set>
                                      <p:cBhvr>
                                        <p:cTn id="17" dur="1" fill="hold">
                                          <p:stCondLst>
                                            <p:cond delay="0"/>
                                          </p:stCondLst>
                                        </p:cTn>
                                        <p:tgtEl>
                                          <p:spTgt spid="3">
                                            <p:txEl>
                                              <p:pRg st="0" end="0"/>
                                            </p:txEl>
                                          </p:spTgt>
                                        </p:tgtEl>
                                        <p:attrNameLst>
                                          <p:attrName>style.visibility</p:attrName>
                                        </p:attrNameLst>
                                      </p:cBhvr>
                                      <p:to>
                                        <p:strVal val="visible"/>
                                      </p:to>
                                    </p:set>
                                    <p:animEffect transition="in" filter="fade">
                                      <p:cBhvr>
                                        <p:cTn id="18" dur="1000"/>
                                        <p:tgtEl>
                                          <p:spTgt spid="3">
                                            <p:txEl>
                                              <p:pRg st="0" end="0"/>
                                            </p:txEl>
                                          </p:spTgt>
                                        </p:tgtEl>
                                      </p:cBhvr>
                                    </p:animEffect>
                                    <p:anim calcmode="lin" valueType="num">
                                      <p:cBhvr>
                                        <p:cTn id="19"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20"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uiExpand="1" build="p"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tx2">
              <a:lumMod val="75000"/>
              <a:alpha val="58000"/>
            </a:schemeClr>
          </a:solidFill>
        </p:spPr>
        <p:txBody>
          <a:bodyPr>
            <a:normAutofit/>
          </a:bodyPr>
          <a:lstStyle/>
          <a:p>
            <a:r>
              <a:rPr lang="en-US" sz="5400" dirty="0" smtClean="0"/>
              <a:t>Biblical Patterns</a:t>
            </a:r>
            <a:endParaRPr lang="en-US" sz="5400" dirty="0"/>
          </a:p>
        </p:txBody>
      </p:sp>
      <p:sp>
        <p:nvSpPr>
          <p:cNvPr id="3" name="Content Placeholder 2"/>
          <p:cNvSpPr>
            <a:spLocks noGrp="1"/>
          </p:cNvSpPr>
          <p:nvPr>
            <p:ph idx="1"/>
          </p:nvPr>
        </p:nvSpPr>
        <p:spPr>
          <a:xfrm>
            <a:off x="457200" y="2057400"/>
            <a:ext cx="8229600" cy="4068763"/>
          </a:xfrm>
          <a:gradFill flip="none" rotWithShape="1">
            <a:gsLst>
              <a:gs pos="39999">
                <a:srgbClr val="0A128C">
                  <a:alpha val="58000"/>
                </a:srgbClr>
              </a:gs>
              <a:gs pos="70000">
                <a:srgbClr val="181CC7"/>
              </a:gs>
            </a:gsLst>
            <a:lin ang="8100000" scaled="1"/>
            <a:tileRect/>
          </a:gradFill>
        </p:spPr>
        <p:txBody>
          <a:bodyPr tIns="274320" anchor="t">
            <a:normAutofit/>
          </a:bodyPr>
          <a:lstStyle/>
          <a:p>
            <a:pPr marL="857250" indent="-625475">
              <a:buFont typeface="+mj-lt"/>
              <a:buAutoNum type="romanUcPeriod"/>
            </a:pPr>
            <a:r>
              <a:rPr lang="en-US" sz="4000" dirty="0" smtClean="0">
                <a:effectLst>
                  <a:glow rad="228600">
                    <a:schemeClr val="accent4">
                      <a:satMod val="175000"/>
                      <a:alpha val="40000"/>
                    </a:schemeClr>
                  </a:glow>
                  <a:outerShdw blurRad="50800" dist="38100" dir="8100000" algn="tr" rotWithShape="0">
                    <a:prstClr val="black">
                      <a:alpha val="40000"/>
                    </a:prstClr>
                  </a:outerShdw>
                </a:effectLst>
              </a:rPr>
              <a:t>The Organization of the Church.</a:t>
            </a:r>
          </a:p>
          <a:p>
            <a:pPr marL="1257300" lvl="1" indent="-574675">
              <a:buFont typeface="+mj-lt"/>
              <a:buAutoNum type="alphaUcPeriod"/>
            </a:pPr>
            <a:r>
              <a:rPr lang="en-US" sz="3200" dirty="0" smtClean="0">
                <a:effectLst>
                  <a:glow rad="228600">
                    <a:schemeClr val="accent4">
                      <a:satMod val="175000"/>
                      <a:alpha val="40000"/>
                    </a:schemeClr>
                  </a:glow>
                  <a:outerShdw blurRad="50800" dist="38100" dir="8100000" algn="tr" rotWithShape="0">
                    <a:prstClr val="black">
                      <a:alpha val="40000"/>
                    </a:prstClr>
                  </a:outerShdw>
                </a:effectLst>
              </a:rPr>
              <a:t>Christ is the head, Christians are members of His body (Eph. 1:22-23).</a:t>
            </a:r>
          </a:p>
          <a:p>
            <a:pPr marL="1257300" lvl="1" indent="-574675">
              <a:buFont typeface="+mj-lt"/>
              <a:buAutoNum type="alphaUcPeriod"/>
            </a:pPr>
            <a:r>
              <a:rPr lang="en-US" sz="3200" dirty="0" smtClean="0">
                <a:effectLst>
                  <a:glow rad="228600">
                    <a:schemeClr val="accent4">
                      <a:satMod val="175000"/>
                      <a:alpha val="40000"/>
                    </a:schemeClr>
                  </a:glow>
                  <a:outerShdw blurRad="50800" dist="38100" dir="8100000" algn="tr" rotWithShape="0">
                    <a:prstClr val="black">
                      <a:alpha val="40000"/>
                    </a:prstClr>
                  </a:outerShdw>
                </a:effectLst>
              </a:rPr>
              <a:t>Local churches are led by elders and deacons (Phil. 1:1).</a:t>
            </a:r>
            <a:endParaRPr lang="en-US" sz="3200" dirty="0">
              <a:effectLst>
                <a:glow rad="228600">
                  <a:schemeClr val="accent4">
                    <a:satMod val="175000"/>
                    <a:alpha val="40000"/>
                  </a:schemeClr>
                </a:glow>
                <a:outerShdw blurRad="50800" dist="38100" dir="8100000" algn="tr" rotWithShape="0">
                  <a:prstClr val="black">
                    <a:alpha val="40000"/>
                  </a:prstClr>
                </a:outerShdw>
              </a:effectLst>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Effect transition="in" filter="fade">
                                      <p:cBhvr>
                                        <p:cTn id="9" dur="1000"/>
                                        <p:tgtEl>
                                          <p:spTgt spid="2"/>
                                        </p:tgtEl>
                                      </p:cBhvr>
                                    </p:animEffect>
                                  </p:childTnLst>
                                </p:cTn>
                              </p:par>
                            </p:childTnLst>
                          </p:cTn>
                        </p:par>
                        <p:par>
                          <p:cTn id="10" fill="hold">
                            <p:stCondLst>
                              <p:cond delay="1000"/>
                            </p:stCondLst>
                            <p:childTnLst>
                              <p:par>
                                <p:cTn id="11" presetID="42" presetClass="entr" presetSubtype="0" fill="hold" grpId="0" nodeType="after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Effect transition="in" filter="fade">
                                      <p:cBhvr>
                                        <p:cTn id="13" dur="1000"/>
                                        <p:tgtEl>
                                          <p:spTgt spid="3">
                                            <p:txEl>
                                              <p:pRg st="0" end="0"/>
                                            </p:txEl>
                                          </p:spTgt>
                                        </p:tgtEl>
                                      </p:cBhvr>
                                    </p:animEffect>
                                    <p:anim calcmode="lin" valueType="num">
                                      <p:cBhvr>
                                        <p:cTn id="14"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5"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grpId="0" nodeType="clickEffect">
                                  <p:stCondLst>
                                    <p:cond delay="0"/>
                                  </p:stCondLst>
                                  <p:childTnLst>
                                    <p:set>
                                      <p:cBhvr>
                                        <p:cTn id="19" dur="1" fill="hold">
                                          <p:stCondLst>
                                            <p:cond delay="0"/>
                                          </p:stCondLst>
                                        </p:cTn>
                                        <p:tgtEl>
                                          <p:spTgt spid="3">
                                            <p:txEl>
                                              <p:pRg st="1" end="1"/>
                                            </p:txEl>
                                          </p:spTgt>
                                        </p:tgtEl>
                                        <p:attrNameLst>
                                          <p:attrName>style.visibility</p:attrName>
                                        </p:attrNameLst>
                                      </p:cBhvr>
                                      <p:to>
                                        <p:strVal val="visible"/>
                                      </p:to>
                                    </p:set>
                                    <p:animEffect transition="in" filter="fade">
                                      <p:cBhvr>
                                        <p:cTn id="20" dur="1000"/>
                                        <p:tgtEl>
                                          <p:spTgt spid="3">
                                            <p:txEl>
                                              <p:pRg st="1" end="1"/>
                                            </p:txEl>
                                          </p:spTgt>
                                        </p:tgtEl>
                                      </p:cBhvr>
                                    </p:animEffect>
                                    <p:anim calcmode="lin" valueType="num">
                                      <p:cBhvr>
                                        <p:cTn id="21"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2"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grpId="0" nodeType="clickEffect">
                                  <p:stCondLst>
                                    <p:cond delay="0"/>
                                  </p:stCondLst>
                                  <p:childTnLst>
                                    <p:set>
                                      <p:cBhvr>
                                        <p:cTn id="26" dur="1" fill="hold">
                                          <p:stCondLst>
                                            <p:cond delay="0"/>
                                          </p:stCondLst>
                                        </p:cTn>
                                        <p:tgtEl>
                                          <p:spTgt spid="3">
                                            <p:txEl>
                                              <p:pRg st="2" end="2"/>
                                            </p:txEl>
                                          </p:spTgt>
                                        </p:tgtEl>
                                        <p:attrNameLst>
                                          <p:attrName>style.visibility</p:attrName>
                                        </p:attrNameLst>
                                      </p:cBhvr>
                                      <p:to>
                                        <p:strVal val="visible"/>
                                      </p:to>
                                    </p:set>
                                    <p:animEffect transition="in" filter="fade">
                                      <p:cBhvr>
                                        <p:cTn id="27" dur="1000"/>
                                        <p:tgtEl>
                                          <p:spTgt spid="3">
                                            <p:txEl>
                                              <p:pRg st="2" end="2"/>
                                            </p:txEl>
                                          </p:spTgt>
                                        </p:tgtEl>
                                      </p:cBhvr>
                                    </p:animEffect>
                                    <p:anim calcmode="lin" valueType="num">
                                      <p:cBhvr>
                                        <p:cTn id="28"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9"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uiExpand="1"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tx2">
              <a:lumMod val="75000"/>
              <a:alpha val="58000"/>
            </a:schemeClr>
          </a:solidFill>
        </p:spPr>
        <p:txBody>
          <a:bodyPr>
            <a:normAutofit/>
          </a:bodyPr>
          <a:lstStyle/>
          <a:p>
            <a:r>
              <a:rPr lang="en-US" sz="5400" dirty="0" smtClean="0"/>
              <a:t>Biblical Patterns</a:t>
            </a:r>
            <a:endParaRPr lang="en-US" sz="5400" dirty="0"/>
          </a:p>
        </p:txBody>
      </p:sp>
      <p:sp>
        <p:nvSpPr>
          <p:cNvPr id="3" name="Content Placeholder 2"/>
          <p:cNvSpPr>
            <a:spLocks noGrp="1"/>
          </p:cNvSpPr>
          <p:nvPr>
            <p:ph idx="1"/>
          </p:nvPr>
        </p:nvSpPr>
        <p:spPr>
          <a:xfrm>
            <a:off x="457200" y="2057400"/>
            <a:ext cx="8229600" cy="4068763"/>
          </a:xfrm>
          <a:gradFill flip="none" rotWithShape="1">
            <a:gsLst>
              <a:gs pos="39999">
                <a:srgbClr val="0A128C">
                  <a:alpha val="58000"/>
                </a:srgbClr>
              </a:gs>
              <a:gs pos="70000">
                <a:srgbClr val="181CC7"/>
              </a:gs>
            </a:gsLst>
            <a:lin ang="8100000" scaled="1"/>
            <a:tileRect/>
          </a:gradFill>
        </p:spPr>
        <p:txBody>
          <a:bodyPr tIns="274320" anchor="t">
            <a:normAutofit/>
          </a:bodyPr>
          <a:lstStyle/>
          <a:p>
            <a:pPr marL="1089025" indent="-857250">
              <a:buFont typeface="+mj-lt"/>
              <a:buAutoNum type="romanUcPeriod" startAt="2"/>
            </a:pPr>
            <a:r>
              <a:rPr lang="en-US" sz="4000" dirty="0" smtClean="0">
                <a:effectLst>
                  <a:glow rad="228600">
                    <a:schemeClr val="accent4">
                      <a:satMod val="175000"/>
                      <a:alpha val="40000"/>
                    </a:schemeClr>
                  </a:glow>
                  <a:outerShdw blurRad="50800" dist="38100" dir="8100000" algn="tr" rotWithShape="0">
                    <a:prstClr val="black">
                      <a:alpha val="40000"/>
                    </a:prstClr>
                  </a:outerShdw>
                </a:effectLst>
              </a:rPr>
              <a:t>Worship in the Church.</a:t>
            </a:r>
          </a:p>
          <a:p>
            <a:pPr marL="1257300" lvl="1" indent="-574675">
              <a:buFont typeface="+mj-lt"/>
              <a:buAutoNum type="alphaUcPeriod"/>
            </a:pPr>
            <a:r>
              <a:rPr lang="en-US" sz="3200" dirty="0" smtClean="0">
                <a:effectLst>
                  <a:glow rad="228600">
                    <a:schemeClr val="accent4">
                      <a:satMod val="175000"/>
                      <a:alpha val="40000"/>
                    </a:schemeClr>
                  </a:glow>
                  <a:outerShdw blurRad="50800" dist="38100" dir="8100000" algn="tr" rotWithShape="0">
                    <a:prstClr val="black">
                      <a:alpha val="40000"/>
                    </a:prstClr>
                  </a:outerShdw>
                </a:effectLst>
              </a:rPr>
              <a:t>Study &amp; the Lord’s Supper (Acts 20:7).</a:t>
            </a:r>
          </a:p>
          <a:p>
            <a:pPr marL="1257300" lvl="1" indent="-574675">
              <a:buFont typeface="+mj-lt"/>
              <a:buAutoNum type="alphaUcPeriod"/>
            </a:pPr>
            <a:r>
              <a:rPr lang="en-US" sz="3200" dirty="0" smtClean="0">
                <a:effectLst>
                  <a:glow rad="228600">
                    <a:schemeClr val="accent4">
                      <a:satMod val="175000"/>
                      <a:alpha val="40000"/>
                    </a:schemeClr>
                  </a:glow>
                  <a:outerShdw blurRad="50800" dist="38100" dir="8100000" algn="tr" rotWithShape="0">
                    <a:prstClr val="black">
                      <a:alpha val="40000"/>
                    </a:prstClr>
                  </a:outerShdw>
                </a:effectLst>
              </a:rPr>
              <a:t>Prayer &amp; singing (1 Cor. 14:15-16).</a:t>
            </a:r>
          </a:p>
          <a:p>
            <a:pPr marL="1257300" lvl="1" indent="-574675">
              <a:buFont typeface="+mj-lt"/>
              <a:buAutoNum type="alphaUcPeriod"/>
            </a:pPr>
            <a:r>
              <a:rPr lang="en-US" sz="3200" dirty="0" smtClean="0">
                <a:effectLst>
                  <a:glow rad="228600">
                    <a:schemeClr val="accent4">
                      <a:satMod val="175000"/>
                      <a:alpha val="40000"/>
                    </a:schemeClr>
                  </a:glow>
                  <a:outerShdw blurRad="50800" dist="38100" dir="8100000" algn="tr" rotWithShape="0">
                    <a:prstClr val="black">
                      <a:alpha val="40000"/>
                    </a:prstClr>
                  </a:outerShdw>
                </a:effectLst>
              </a:rPr>
              <a:t>Men in authority (1 Cor. 34-35).</a:t>
            </a:r>
          </a:p>
          <a:p>
            <a:pPr marL="1257300" lvl="1" indent="-574675">
              <a:buFont typeface="+mj-lt"/>
              <a:buAutoNum type="alphaUcPeriod"/>
            </a:pPr>
            <a:r>
              <a:rPr lang="en-US" sz="3200" dirty="0" smtClean="0">
                <a:effectLst>
                  <a:glow rad="228600">
                    <a:schemeClr val="accent4">
                      <a:satMod val="175000"/>
                      <a:alpha val="40000"/>
                    </a:schemeClr>
                  </a:glow>
                  <a:outerShdw blurRad="50800" dist="38100" dir="8100000" algn="tr" rotWithShape="0">
                    <a:prstClr val="black">
                      <a:alpha val="40000"/>
                    </a:prstClr>
                  </a:outerShdw>
                </a:effectLst>
              </a:rPr>
              <a:t>Collection for the saints (1 Cor. 16:1-2).</a:t>
            </a:r>
            <a:endParaRPr lang="en-US" sz="3200" dirty="0">
              <a:effectLst>
                <a:glow rad="228600">
                  <a:schemeClr val="accent4">
                    <a:satMod val="175000"/>
                    <a:alpha val="40000"/>
                  </a:schemeClr>
                </a:glow>
                <a:outerShdw blurRad="50800" dist="38100" dir="8100000" algn="tr" rotWithShape="0">
                  <a:prstClr val="black">
                    <a:alpha val="40000"/>
                  </a:prstClr>
                </a:outerShdw>
              </a:effectLst>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Effect transition="in" filter="fade">
                                      <p:cBhvr>
                                        <p:cTn id="35" dur="1000"/>
                                        <p:tgtEl>
                                          <p:spTgt spid="3">
                                            <p:txEl>
                                              <p:pRg st="4" end="4"/>
                                            </p:txEl>
                                          </p:spTgt>
                                        </p:tgtEl>
                                      </p:cBhvr>
                                    </p:animEffect>
                                    <p:anim calcmode="lin" valueType="num">
                                      <p:cBhvr>
                                        <p:cTn id="36"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tx2">
              <a:lumMod val="75000"/>
              <a:alpha val="58000"/>
            </a:schemeClr>
          </a:solidFill>
        </p:spPr>
        <p:txBody>
          <a:bodyPr>
            <a:normAutofit/>
          </a:bodyPr>
          <a:lstStyle/>
          <a:p>
            <a:r>
              <a:rPr lang="en-US" sz="5400" dirty="0" smtClean="0"/>
              <a:t>Biblical Patterns</a:t>
            </a:r>
            <a:endParaRPr lang="en-US" sz="5400" dirty="0"/>
          </a:p>
        </p:txBody>
      </p:sp>
      <p:sp>
        <p:nvSpPr>
          <p:cNvPr id="3" name="Content Placeholder 2"/>
          <p:cNvSpPr>
            <a:spLocks noGrp="1"/>
          </p:cNvSpPr>
          <p:nvPr>
            <p:ph idx="1"/>
          </p:nvPr>
        </p:nvSpPr>
        <p:spPr>
          <a:xfrm>
            <a:off x="457200" y="2057400"/>
            <a:ext cx="8229600" cy="4068763"/>
          </a:xfrm>
          <a:gradFill flip="none" rotWithShape="1">
            <a:gsLst>
              <a:gs pos="39999">
                <a:srgbClr val="0A128C">
                  <a:alpha val="58000"/>
                </a:srgbClr>
              </a:gs>
              <a:gs pos="70000">
                <a:srgbClr val="181CC7"/>
              </a:gs>
            </a:gsLst>
            <a:lin ang="8100000" scaled="1"/>
            <a:tileRect/>
          </a:gradFill>
        </p:spPr>
        <p:txBody>
          <a:bodyPr tIns="274320" anchor="t">
            <a:normAutofit/>
          </a:bodyPr>
          <a:lstStyle/>
          <a:p>
            <a:pPr marL="1089025" indent="-857250">
              <a:buFont typeface="+mj-lt"/>
              <a:buAutoNum type="romanUcPeriod" startAt="3"/>
            </a:pPr>
            <a:r>
              <a:rPr lang="en-US" sz="4000" spc="-100" dirty="0" smtClean="0">
                <a:effectLst>
                  <a:glow rad="228600">
                    <a:schemeClr val="accent4">
                      <a:satMod val="175000"/>
                      <a:alpha val="40000"/>
                    </a:schemeClr>
                  </a:glow>
                  <a:outerShdw blurRad="50800" dist="38100" dir="8100000" algn="tr" rotWithShape="0">
                    <a:prstClr val="black">
                      <a:alpha val="40000"/>
                    </a:prstClr>
                  </a:outerShdw>
                </a:effectLst>
              </a:rPr>
              <a:t>Relief to Poor Saints &amp; Evangelism.</a:t>
            </a:r>
          </a:p>
          <a:p>
            <a:pPr marL="1257300" lvl="1" indent="-574675">
              <a:buFont typeface="+mj-lt"/>
              <a:buAutoNum type="alphaUcPeriod"/>
            </a:pPr>
            <a:r>
              <a:rPr lang="en-US" sz="3200" dirty="0" smtClean="0">
                <a:effectLst>
                  <a:glow rad="228600">
                    <a:schemeClr val="accent4">
                      <a:satMod val="175000"/>
                      <a:alpha val="40000"/>
                    </a:schemeClr>
                  </a:glow>
                  <a:outerShdw blurRad="50800" dist="38100" dir="8100000" algn="tr" rotWithShape="0">
                    <a:prstClr val="black">
                      <a:alpha val="40000"/>
                    </a:prstClr>
                  </a:outerShdw>
                </a:effectLst>
              </a:rPr>
              <a:t>Churches send relief to elders of needy saints (Acts 11:27-30).</a:t>
            </a:r>
          </a:p>
          <a:p>
            <a:pPr marL="1257300" lvl="1" indent="-574675">
              <a:buFont typeface="+mj-lt"/>
              <a:buAutoNum type="alphaUcPeriod"/>
            </a:pPr>
            <a:r>
              <a:rPr lang="en-US" sz="3200" dirty="0" smtClean="0">
                <a:effectLst>
                  <a:glow rad="228600">
                    <a:schemeClr val="accent4">
                      <a:satMod val="175000"/>
                      <a:alpha val="40000"/>
                    </a:schemeClr>
                  </a:glow>
                  <a:outerShdw blurRad="50800" dist="38100" dir="8100000" algn="tr" rotWithShape="0">
                    <a:prstClr val="black">
                      <a:alpha val="40000"/>
                    </a:prstClr>
                  </a:outerShdw>
                </a:effectLst>
              </a:rPr>
              <a:t>Churches send to preachers directly (Phil. 4:15-18).</a:t>
            </a:r>
            <a:endParaRPr lang="en-US" sz="3200" dirty="0">
              <a:effectLst>
                <a:glow rad="228600">
                  <a:schemeClr val="accent4">
                    <a:satMod val="175000"/>
                    <a:alpha val="40000"/>
                  </a:schemeClr>
                </a:glow>
                <a:outerShdw blurRad="50800" dist="38100" dir="8100000" algn="tr" rotWithShape="0">
                  <a:prstClr val="black">
                    <a:alpha val="40000"/>
                  </a:prstClr>
                </a:outerShdw>
              </a:effectLst>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tx2">
              <a:lumMod val="75000"/>
              <a:alpha val="58000"/>
            </a:schemeClr>
          </a:solidFill>
        </p:spPr>
        <p:txBody>
          <a:bodyPr>
            <a:normAutofit/>
          </a:bodyPr>
          <a:lstStyle/>
          <a:p>
            <a:r>
              <a:rPr lang="en-US" sz="5400" dirty="0" smtClean="0"/>
              <a:t>Biblical Patterns</a:t>
            </a:r>
            <a:endParaRPr lang="en-US" sz="5400" dirty="0"/>
          </a:p>
        </p:txBody>
      </p:sp>
      <p:sp>
        <p:nvSpPr>
          <p:cNvPr id="3" name="Content Placeholder 2"/>
          <p:cNvSpPr>
            <a:spLocks noGrp="1"/>
          </p:cNvSpPr>
          <p:nvPr>
            <p:ph idx="1"/>
          </p:nvPr>
        </p:nvSpPr>
        <p:spPr>
          <a:xfrm>
            <a:off x="457200" y="2057400"/>
            <a:ext cx="8229600" cy="4068763"/>
          </a:xfrm>
          <a:gradFill flip="none" rotWithShape="1">
            <a:gsLst>
              <a:gs pos="39999">
                <a:srgbClr val="0A128C">
                  <a:alpha val="58000"/>
                </a:srgbClr>
              </a:gs>
              <a:gs pos="70000">
                <a:srgbClr val="181CC7"/>
              </a:gs>
            </a:gsLst>
            <a:lin ang="8100000" scaled="1"/>
            <a:tileRect/>
          </a:gradFill>
        </p:spPr>
        <p:txBody>
          <a:bodyPr tIns="274320" anchor="t">
            <a:normAutofit/>
          </a:bodyPr>
          <a:lstStyle/>
          <a:p>
            <a:pPr marL="1089025" indent="-857250">
              <a:buFont typeface="+mj-lt"/>
              <a:buAutoNum type="romanUcPeriod" startAt="4"/>
            </a:pPr>
            <a:r>
              <a:rPr lang="en-US" sz="4000" dirty="0" smtClean="0">
                <a:effectLst>
                  <a:glow rad="228600">
                    <a:schemeClr val="accent4">
                      <a:satMod val="175000"/>
                      <a:alpha val="40000"/>
                    </a:schemeClr>
                  </a:glow>
                  <a:outerShdw blurRad="50800" dist="38100" dir="8100000" algn="tr" rotWithShape="0">
                    <a:prstClr val="black">
                      <a:alpha val="40000"/>
                    </a:prstClr>
                  </a:outerShdw>
                </a:effectLst>
              </a:rPr>
              <a:t>The Home.</a:t>
            </a:r>
          </a:p>
          <a:p>
            <a:pPr marL="1257300" lvl="1" indent="-574675">
              <a:buFont typeface="+mj-lt"/>
              <a:buAutoNum type="alphaUcPeriod"/>
            </a:pPr>
            <a:r>
              <a:rPr lang="en-US" sz="3200" dirty="0" smtClean="0">
                <a:effectLst>
                  <a:glow rad="228600">
                    <a:schemeClr val="accent4">
                      <a:satMod val="175000"/>
                      <a:alpha val="40000"/>
                    </a:schemeClr>
                  </a:glow>
                  <a:outerShdw blurRad="50800" dist="38100" dir="8100000" algn="tr" rotWithShape="0">
                    <a:prstClr val="black">
                      <a:alpha val="40000"/>
                    </a:prstClr>
                  </a:outerShdw>
                </a:effectLst>
              </a:rPr>
              <a:t>Husband as head (Eph. 5:23).</a:t>
            </a:r>
          </a:p>
          <a:p>
            <a:pPr marL="1257300" lvl="1" indent="-574675">
              <a:buFont typeface="+mj-lt"/>
              <a:buAutoNum type="alphaUcPeriod"/>
            </a:pPr>
            <a:r>
              <a:rPr lang="en-US" sz="3200" dirty="0" smtClean="0">
                <a:effectLst>
                  <a:glow rad="228600">
                    <a:schemeClr val="accent4">
                      <a:satMod val="175000"/>
                      <a:alpha val="40000"/>
                    </a:schemeClr>
                  </a:glow>
                  <a:outerShdw blurRad="50800" dist="38100" dir="8100000" algn="tr" rotWithShape="0">
                    <a:prstClr val="black">
                      <a:alpha val="40000"/>
                    </a:prstClr>
                  </a:outerShdw>
                </a:effectLst>
              </a:rPr>
              <a:t>Wife as homemaker (Titus 2:4-5).</a:t>
            </a:r>
          </a:p>
          <a:p>
            <a:pPr marL="1257300" lvl="1" indent="-574675">
              <a:buFont typeface="+mj-lt"/>
              <a:buAutoNum type="alphaUcPeriod"/>
            </a:pPr>
            <a:r>
              <a:rPr lang="en-US" sz="3200" dirty="0" smtClean="0">
                <a:effectLst>
                  <a:glow rad="228600">
                    <a:schemeClr val="accent4">
                      <a:satMod val="175000"/>
                      <a:alpha val="40000"/>
                    </a:schemeClr>
                  </a:glow>
                  <a:outerShdw blurRad="50800" dist="38100" dir="8100000" algn="tr" rotWithShape="0">
                    <a:prstClr val="black">
                      <a:alpha val="40000"/>
                    </a:prstClr>
                  </a:outerShdw>
                </a:effectLst>
              </a:rPr>
              <a:t>Children in obedience (Eph. 6:1-3).</a:t>
            </a:r>
          </a:p>
          <a:p>
            <a:pPr marL="1257300" lvl="1" indent="-574675">
              <a:buFont typeface="+mj-lt"/>
              <a:buAutoNum type="alphaUcPeriod"/>
            </a:pPr>
            <a:r>
              <a:rPr lang="en-US" sz="3200" dirty="0" smtClean="0">
                <a:effectLst>
                  <a:glow rad="228600">
                    <a:schemeClr val="accent4">
                      <a:satMod val="175000"/>
                      <a:alpha val="40000"/>
                    </a:schemeClr>
                  </a:glow>
                  <a:outerShdw blurRad="50800" dist="38100" dir="8100000" algn="tr" rotWithShape="0">
                    <a:prstClr val="black">
                      <a:alpha val="40000"/>
                    </a:prstClr>
                  </a:outerShdw>
                </a:effectLst>
              </a:rPr>
              <a:t>Permanence of marriage (Matt. 19:9).</a:t>
            </a:r>
            <a:endParaRPr lang="en-US" sz="3200" dirty="0">
              <a:effectLst>
                <a:glow rad="228600">
                  <a:schemeClr val="accent4">
                    <a:satMod val="175000"/>
                    <a:alpha val="40000"/>
                  </a:schemeClr>
                </a:glow>
                <a:outerShdw blurRad="50800" dist="38100" dir="8100000" algn="tr" rotWithShape="0">
                  <a:prstClr val="black">
                    <a:alpha val="40000"/>
                  </a:prstClr>
                </a:outerShdw>
              </a:effectLst>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Effect transition="in" filter="fade">
                                      <p:cBhvr>
                                        <p:cTn id="35" dur="1000"/>
                                        <p:tgtEl>
                                          <p:spTgt spid="3">
                                            <p:txEl>
                                              <p:pRg st="4" end="4"/>
                                            </p:txEl>
                                          </p:spTgt>
                                        </p:tgtEl>
                                      </p:cBhvr>
                                    </p:animEffect>
                                    <p:anim calcmode="lin" valueType="num">
                                      <p:cBhvr>
                                        <p:cTn id="36"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tx2">
              <a:lumMod val="75000"/>
              <a:alpha val="58000"/>
            </a:schemeClr>
          </a:solidFill>
        </p:spPr>
        <p:txBody>
          <a:bodyPr>
            <a:normAutofit/>
          </a:bodyPr>
          <a:lstStyle/>
          <a:p>
            <a:r>
              <a:rPr lang="en-US" sz="5400" dirty="0" smtClean="0"/>
              <a:t>Biblical Patterns</a:t>
            </a:r>
            <a:endParaRPr lang="en-US" sz="5400" dirty="0"/>
          </a:p>
        </p:txBody>
      </p:sp>
      <p:sp>
        <p:nvSpPr>
          <p:cNvPr id="3" name="Content Placeholder 2"/>
          <p:cNvSpPr>
            <a:spLocks noGrp="1"/>
          </p:cNvSpPr>
          <p:nvPr>
            <p:ph idx="1"/>
          </p:nvPr>
        </p:nvSpPr>
        <p:spPr>
          <a:xfrm>
            <a:off x="457200" y="2057400"/>
            <a:ext cx="8229600" cy="4068763"/>
          </a:xfrm>
          <a:gradFill flip="none" rotWithShape="1">
            <a:gsLst>
              <a:gs pos="39999">
                <a:srgbClr val="0A128C">
                  <a:alpha val="58000"/>
                </a:srgbClr>
              </a:gs>
              <a:gs pos="70000">
                <a:srgbClr val="181CC7"/>
              </a:gs>
            </a:gsLst>
            <a:lin ang="8100000" scaled="1"/>
            <a:tileRect/>
          </a:gradFill>
        </p:spPr>
        <p:txBody>
          <a:bodyPr tIns="274320" anchor="t">
            <a:normAutofit/>
          </a:bodyPr>
          <a:lstStyle/>
          <a:p>
            <a:pPr marL="1089025" indent="-857250">
              <a:buFont typeface="+mj-lt"/>
              <a:buAutoNum type="romanUcPeriod" startAt="5"/>
            </a:pPr>
            <a:r>
              <a:rPr lang="en-US" sz="4000" dirty="0" smtClean="0">
                <a:effectLst>
                  <a:glow rad="228600">
                    <a:schemeClr val="accent4">
                      <a:satMod val="175000"/>
                      <a:alpha val="40000"/>
                    </a:schemeClr>
                  </a:glow>
                  <a:outerShdw blurRad="50800" dist="38100" dir="8100000" algn="tr" rotWithShape="0">
                    <a:prstClr val="black">
                      <a:alpha val="40000"/>
                    </a:prstClr>
                  </a:outerShdw>
                </a:effectLst>
              </a:rPr>
              <a:t>Obedience to the Gospel.</a:t>
            </a:r>
          </a:p>
          <a:p>
            <a:pPr marL="1257300" lvl="1" indent="-574675">
              <a:buFont typeface="+mj-lt"/>
              <a:buAutoNum type="alphaUcPeriod"/>
            </a:pPr>
            <a:r>
              <a:rPr lang="en-US" sz="3200" dirty="0" smtClean="0">
                <a:effectLst>
                  <a:glow rad="228600">
                    <a:schemeClr val="accent4">
                      <a:satMod val="175000"/>
                      <a:alpha val="40000"/>
                    </a:schemeClr>
                  </a:glow>
                  <a:outerShdw blurRad="50800" dist="38100" dir="8100000" algn="tr" rotWithShape="0">
                    <a:prstClr val="black">
                      <a:alpha val="40000"/>
                    </a:prstClr>
                  </a:outerShdw>
                </a:effectLst>
              </a:rPr>
              <a:t>Repentance &amp; baptism (Acts 2:38).</a:t>
            </a:r>
          </a:p>
          <a:p>
            <a:pPr marL="1257300" lvl="1" indent="-574675">
              <a:buFont typeface="+mj-lt"/>
              <a:buAutoNum type="alphaUcPeriod"/>
            </a:pPr>
            <a:r>
              <a:rPr lang="en-US" sz="3200" dirty="0" smtClean="0">
                <a:effectLst>
                  <a:glow rad="228600">
                    <a:schemeClr val="accent4">
                      <a:satMod val="175000"/>
                      <a:alpha val="40000"/>
                    </a:schemeClr>
                  </a:glow>
                  <a:outerShdw blurRad="50800" dist="38100" dir="8100000" algn="tr" rotWithShape="0">
                    <a:prstClr val="black">
                      <a:alpha val="40000"/>
                    </a:prstClr>
                  </a:outerShdw>
                </a:effectLst>
              </a:rPr>
              <a:t>Faith &amp; confession (Rom. 10:9-10).</a:t>
            </a:r>
          </a:p>
          <a:p>
            <a:pPr marL="1257300" lvl="1" indent="-574675">
              <a:buFont typeface="+mj-lt"/>
              <a:buAutoNum type="alphaUcPeriod"/>
            </a:pPr>
            <a:r>
              <a:rPr lang="en-US" sz="3200" dirty="0" smtClean="0">
                <a:effectLst>
                  <a:glow rad="228600">
                    <a:schemeClr val="accent4">
                      <a:satMod val="175000"/>
                      <a:alpha val="40000"/>
                    </a:schemeClr>
                  </a:glow>
                  <a:outerShdw blurRad="50800" dist="38100" dir="8100000" algn="tr" rotWithShape="0">
                    <a:prstClr val="black">
                      <a:alpha val="40000"/>
                    </a:prstClr>
                  </a:outerShdw>
                </a:effectLst>
              </a:rPr>
              <a:t>Abiding in Christ (John 8:31-32). </a:t>
            </a:r>
            <a:endParaRPr lang="en-US" sz="3200" dirty="0">
              <a:effectLst>
                <a:glow rad="228600">
                  <a:schemeClr val="accent4">
                    <a:satMod val="175000"/>
                    <a:alpha val="40000"/>
                  </a:schemeClr>
                </a:glow>
                <a:outerShdw blurRad="50800" dist="38100" dir="8100000" algn="tr" rotWithShape="0">
                  <a:prstClr val="black">
                    <a:alpha val="40000"/>
                  </a:prstClr>
                </a:outerShdw>
              </a:effectLst>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47</TotalTime>
  <Words>279</Words>
  <Application>Microsoft Office PowerPoint</Application>
  <PresentationFormat>On-screen Show (4:3)</PresentationFormat>
  <Paragraphs>27</Paragraphs>
  <Slides>6</Slides>
  <Notes>0</Notes>
  <HiddenSlides>0</HiddenSlides>
  <MMClips>0</MMClips>
  <ScaleCrop>false</ScaleCrop>
  <HeadingPairs>
    <vt:vector size="4" baseType="variant">
      <vt:variant>
        <vt:lpstr>Theme</vt:lpstr>
      </vt:variant>
      <vt:variant>
        <vt:i4>1</vt:i4>
      </vt:variant>
      <vt:variant>
        <vt:lpstr>Slide Titles</vt:lpstr>
      </vt:variant>
      <vt:variant>
        <vt:i4>6</vt:i4>
      </vt:variant>
    </vt:vector>
  </HeadingPairs>
  <TitlesOfParts>
    <vt:vector size="7" baseType="lpstr">
      <vt:lpstr>Office Theme</vt:lpstr>
      <vt:lpstr>Hebrews 8:3-5</vt:lpstr>
      <vt:lpstr>Biblical Patterns</vt:lpstr>
      <vt:lpstr>Biblical Patterns</vt:lpstr>
      <vt:lpstr>Biblical Patterns</vt:lpstr>
      <vt:lpstr>Biblical Patterns</vt:lpstr>
      <vt:lpstr>Biblical Patterns</vt:lpstr>
    </vt:vector>
  </TitlesOfParts>
  <Company>Olsen Park church of Christ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OlsenParkLaptop</dc:creator>
  <cp:lastModifiedBy>OlsenParkLaptop</cp:lastModifiedBy>
  <cp:revision>6</cp:revision>
  <dcterms:created xsi:type="dcterms:W3CDTF">2011-08-07T02:31:12Z</dcterms:created>
  <dcterms:modified xsi:type="dcterms:W3CDTF">2011-08-07T03:18:59Z</dcterms:modified>
</cp:coreProperties>
</file>