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60" r:id="rId2"/>
  </p:sldMasterIdLst>
  <p:notesMasterIdLst>
    <p:notesMasterId r:id="rId13"/>
  </p:notesMasterIdLst>
  <p:sldIdLst>
    <p:sldId id="256" r:id="rId3"/>
    <p:sldId id="267" r:id="rId4"/>
    <p:sldId id="268" r:id="rId5"/>
    <p:sldId id="269" r:id="rId6"/>
    <p:sldId id="270" r:id="rId7"/>
    <p:sldId id="271" r:id="rId8"/>
    <p:sldId id="272" r:id="rId9"/>
    <p:sldId id="273" r:id="rId10"/>
    <p:sldId id="276" r:id="rId11"/>
    <p:sldId id="277" r:id="rId12"/>
  </p:sldIdLst>
  <p:sldSz cx="9144000" cy="6858000" type="screen4x3"/>
  <p:notesSz cx="6858000" cy="9144000"/>
  <p:embeddedFontLst>
    <p:embeddedFont>
      <p:font typeface="Lucida Sans Unicode" pitchFamily="34" charset="0"/>
      <p:regular r:id="rId14"/>
    </p:embeddedFont>
    <p:embeddedFont>
      <p:font typeface="Wingdings 3" pitchFamily="18" charset="2"/>
      <p:regular r:id="rId15"/>
    </p:embeddedFont>
    <p:embeddedFont>
      <p:font typeface="Calibri" pitchFamily="34" charset="0"/>
      <p:regular r:id="rId16"/>
      <p:bold r:id="rId17"/>
      <p:italic r:id="rId18"/>
      <p:boldItalic r:id="rId19"/>
    </p:embeddedFont>
    <p:embeddedFont>
      <p:font typeface="Verdana" pitchFamily="34" charset="0"/>
      <p:regular r:id="rId20"/>
      <p:bold r:id="rId21"/>
      <p:italic r:id="rId22"/>
      <p:boldItalic r:id="rId23"/>
    </p:embeddedFont>
    <p:embeddedFont>
      <p:font typeface="Wingdings 2" pitchFamily="18" charset="2"/>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080" y="-19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56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1.fntdata"/><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90FE9-0B05-44A1-8E28-B3DBBEE66BAB}" type="datetimeFigureOut">
              <a:rPr lang="en-US" smtClean="0"/>
              <a:pPr/>
              <a:t>10/6/2011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CB03D-52F8-45FC-9D51-CC9AF1B89D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1"/>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9ED156-2732-479E-8410-D5807628268D}" type="datetimeFigureOut">
              <a:rPr lang="en-US" smtClean="0"/>
              <a:pPr/>
              <a:t>10/6/2011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8737D0-1F07-487A-BC82-FDF5B924E95B}" type="slidenum">
              <a:rPr lang="en-US" smtClean="0"/>
              <a:pPr/>
              <a:t>‹#›</a:t>
            </a:fld>
            <a:endParaRPr lang="en-US"/>
          </a:p>
        </p:txBody>
      </p:sp>
      <p:pic>
        <p:nvPicPr>
          <p:cNvPr id="13" name="Picture 12" descr="preview_large.jpg"/>
          <p:cNvPicPr>
            <a:picLocks noChangeAspect="1"/>
          </p:cNvPicPr>
          <p:nvPr userDrawn="1"/>
        </p:nvPicPr>
        <p:blipFill>
          <a:blip r:embed="rId3" cstate="print"/>
          <a:stretch>
            <a:fillRect/>
          </a:stretch>
        </p:blipFill>
        <p:spPr>
          <a:xfrm>
            <a:off x="0" y="0"/>
            <a:ext cx="9144000" cy="1270000"/>
          </a:xfrm>
          <a:prstGeom prst="rect">
            <a:avLst/>
          </a:prstGeom>
          <a:effectLst>
            <a:outerShdw blurRad="50800" dist="38100" dir="5400000" algn="t" rotWithShape="0">
              <a:prstClr val="black">
                <a:alpha val="40000"/>
              </a:prstClr>
            </a:outerShdw>
          </a:effec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8737D0-1F07-487A-BC82-FDF5B924E95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8737D0-1F07-487A-BC82-FDF5B924E9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8737D0-1F07-487A-BC82-FDF5B924E95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9ED156-2732-479E-8410-D5807628268D}" type="datetimeFigureOut">
              <a:rPr lang="en-US" smtClean="0"/>
              <a:pPr/>
              <a:t>10/6/2011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8737D0-1F07-487A-BC82-FDF5B924E9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9ED156-2732-479E-8410-D5807628268D}" type="datetimeFigureOut">
              <a:rPr lang="en-US" smtClean="0"/>
              <a:pPr/>
              <a:t>10/6/2011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8737D0-1F07-487A-BC82-FDF5B924E9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9ED156-2732-479E-8410-D5807628268D}" type="datetimeFigureOut">
              <a:rPr lang="en-US" smtClean="0"/>
              <a:pPr/>
              <a:t>10/6/2011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8737D0-1F07-487A-BC82-FDF5B924E95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1" name="Picture 10" descr="preview_large.jpg"/>
          <p:cNvPicPr>
            <a:picLocks noChangeAspect="1"/>
          </p:cNvPicPr>
          <p:nvPr userDrawn="1"/>
        </p:nvPicPr>
        <p:blipFill>
          <a:blip r:embed="rId13" cstate="print"/>
          <a:stretch>
            <a:fillRect/>
          </a:stretch>
        </p:blipFill>
        <p:spPr>
          <a:xfrm>
            <a:off x="0" y="0"/>
            <a:ext cx="9144000" cy="1270000"/>
          </a:xfrm>
          <a:prstGeom prst="rect">
            <a:avLst/>
          </a:prstGeom>
        </p:spPr>
      </p:pic>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9ED156-2732-479E-8410-D5807628268D}" type="datetimeFigureOut">
              <a:rPr lang="en-US" smtClean="0"/>
              <a:pPr/>
              <a:t>10/6/2011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8737D0-1F07-487A-BC82-FDF5B924E95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1"/>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a:t>
            </a:r>
            <a:r>
              <a:rPr kumimoji="0" lang="en-US" sz="3600" b="1" i="0" u="none" strike="noStrike" kern="1200" cap="none" spc="0" normalizeH="0" noProof="0" dirty="0" smtClean="0">
                <a:ln>
                  <a:noFill/>
                </a:ln>
                <a:solidFill>
                  <a:schemeClr val="tx1"/>
                </a:solidFill>
                <a:effectLst/>
                <a:uLnTx/>
                <a:uFillTx/>
                <a:latin typeface="+mn-lt"/>
                <a:ea typeface="+mn-ea"/>
                <a:cs typeface="+mn-cs"/>
              </a:rPr>
              <a:t>  Christians Are Not Promised a Life Free of Tribulation.</a:t>
            </a:r>
          </a:p>
          <a:p>
            <a:pPr marL="798513" marR="64008" lvl="1" indent="-341313">
              <a:spcBef>
                <a:spcPts val="400"/>
              </a:spcBef>
              <a:buClr>
                <a:schemeClr val="accent1"/>
              </a:buClr>
              <a:buSzPct val="68000"/>
              <a:buFont typeface="Wingdings 3"/>
              <a:buNone/>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A. Israel was promised physical well-being (Lev.</a:t>
            </a:r>
            <a:r>
              <a:rPr kumimoji="0" lang="en-US" sz="2800" b="1" i="0" u="none" strike="noStrike" kern="1200" cap="none" spc="0" normalizeH="0" noProof="0" dirty="0" smtClean="0">
                <a:ln>
                  <a:noFill/>
                </a:ln>
                <a:solidFill>
                  <a:schemeClr val="tx1"/>
                </a:solidFill>
                <a:effectLst/>
                <a:uLnTx/>
                <a:uFillTx/>
                <a:latin typeface="+mn-lt"/>
                <a:ea typeface="+mn-ea"/>
                <a:cs typeface="+mn-cs"/>
              </a:rPr>
              <a:t> 26:3-6).</a:t>
            </a:r>
          </a:p>
          <a:p>
            <a:pPr marL="798513" marR="64008" lvl="1" indent="-341313">
              <a:spcBef>
                <a:spcPts val="400"/>
              </a:spcBef>
              <a:buClr>
                <a:schemeClr val="accent1"/>
              </a:buClr>
              <a:buSzPct val="68000"/>
              <a:buFont typeface="Wingdings 3"/>
              <a:buNone/>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B. Christians are promised spiritual well-being (John 16:33).</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2 Corinthians 4:16-5:1</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fontScale="92500" lnSpcReduction="10000"/>
          </a:bodyPr>
          <a:lstStyle/>
          <a:p>
            <a:pPr marR="64008" lvl="0">
              <a:spcBef>
                <a:spcPts val="400"/>
              </a:spcBef>
              <a:buClr>
                <a:schemeClr val="accent1"/>
              </a:buClr>
              <a:buSzPct val="68000"/>
              <a:defRPr/>
            </a:pPr>
            <a:r>
              <a:rPr lang="en-US" sz="3600" b="1" dirty="0" smtClean="0"/>
              <a:t>“…For the things which are seen are temporary, but the things which are not seen are eternal. For we know that if our earthly house, this tent, is destroyed, we have a building from God, a house not made with hands, eternal in the heavens”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a:t>
            </a:r>
            <a:r>
              <a:rPr kumimoji="0" lang="en-US" sz="3600" b="1" i="0" u="none" strike="noStrike" kern="1200" cap="none" spc="0" normalizeH="0" noProof="0" dirty="0" smtClean="0">
                <a:ln>
                  <a:noFill/>
                </a:ln>
                <a:solidFill>
                  <a:schemeClr val="tx1"/>
                </a:solidFill>
                <a:effectLst/>
                <a:uLnTx/>
                <a:uFillTx/>
                <a:latin typeface="+mn-lt"/>
                <a:ea typeface="+mn-ea"/>
                <a:cs typeface="+mn-cs"/>
              </a:rPr>
              <a:t> Positive Results of Tribulation.</a:t>
            </a:r>
          </a:p>
          <a:p>
            <a:pPr marL="798513" marR="64008" lvl="1" indent="-341313">
              <a:spcBef>
                <a:spcPts val="400"/>
              </a:spcBef>
              <a:buClr>
                <a:schemeClr val="accent1"/>
              </a:buClr>
              <a:buSzPct val="68000"/>
              <a:buFont typeface="Wingdings 3"/>
              <a:buNone/>
            </a:pPr>
            <a:endParaRPr lang="en-US" sz="3600" b="1" baseline="0" dirty="0" smtClean="0"/>
          </a:p>
          <a:p>
            <a:pPr marL="798513" marR="64008" lvl="1" indent="-341313">
              <a:spcBef>
                <a:spcPts val="400"/>
              </a:spcBef>
              <a:buClr>
                <a:schemeClr val="accent1"/>
              </a:buClr>
              <a:buSzPct val="68000"/>
              <a:buFont typeface="Wingdings 3"/>
              <a:buNone/>
            </a:pPr>
            <a:endParaRPr kumimoji="0" lang="en-US" sz="36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endParaRPr lang="en-US" sz="2000" b="1" dirty="0" smtClean="0"/>
          </a:p>
          <a:p>
            <a:pPr marL="1255713" marR="64008" lvl="2" indent="-341313">
              <a:spcBef>
                <a:spcPts val="400"/>
              </a:spcBef>
              <a:buClr>
                <a:schemeClr val="accent1"/>
              </a:buClr>
              <a:buSzPct val="68000"/>
              <a:buFont typeface="Wingdings 3"/>
              <a:buNone/>
            </a:pPr>
            <a:r>
              <a:rPr lang="en-US" sz="2800" b="1" baseline="0" dirty="0" smtClean="0"/>
              <a:t>Romans</a:t>
            </a:r>
            <a:r>
              <a:rPr lang="en-US" sz="2800" b="1" dirty="0" smtClean="0"/>
              <a:t> 5:3-5</a:t>
            </a:r>
            <a:endParaRPr lang="en-US" sz="2800" b="1" baseline="0" dirty="0" smtClean="0"/>
          </a:p>
        </p:txBody>
      </p:sp>
      <p:sp>
        <p:nvSpPr>
          <p:cNvPr id="5" name="Rectangle 4"/>
          <p:cNvSpPr/>
          <p:nvPr/>
        </p:nvSpPr>
        <p:spPr>
          <a:xfrm>
            <a:off x="381000" y="2819400"/>
            <a:ext cx="8229600"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p:cNvGrpSpPr/>
          <p:nvPr/>
        </p:nvGrpSpPr>
        <p:grpSpPr>
          <a:xfrm>
            <a:off x="792480" y="2465160"/>
            <a:ext cx="5760720" cy="708480"/>
            <a:chOff x="411480" y="694821"/>
            <a:chExt cx="5760720" cy="708480"/>
          </a:xfrm>
        </p:grpSpPr>
        <p:sp>
          <p:nvSpPr>
            <p:cNvPr id="7" name="Rounded Rectangle 6"/>
            <p:cNvSpPr/>
            <p:nvPr/>
          </p:nvSpPr>
          <p:spPr>
            <a:xfrm>
              <a:off x="411480" y="694821"/>
              <a:ext cx="5760720" cy="70848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Rounded Rectangle 5"/>
            <p:cNvSpPr/>
            <p:nvPr/>
          </p:nvSpPr>
          <p:spPr>
            <a:xfrm>
              <a:off x="446065" y="729406"/>
              <a:ext cx="5691550"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Tribulation Produces Patience</a:t>
              </a:r>
              <a:endParaRPr lang="en-US" sz="2400" b="1"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7" presetID="22" presetClass="entr" presetSubtype="8"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
                                        <p:tgtEl>
                                          <p:spTgt spid="5"/>
                                        </p:tgtEl>
                                      </p:cBhvr>
                                    </p:animEffect>
                                  </p:childTnLst>
                                </p:cTn>
                              </p:par>
                              <p:par>
                                <p:cTn id="20" presetID="2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a:t>
            </a:r>
            <a:r>
              <a:rPr kumimoji="0" lang="en-US" sz="3600" b="1" i="0" u="none" strike="noStrike" kern="1200" cap="none" spc="0" normalizeH="0" noProof="0" dirty="0" smtClean="0">
                <a:ln>
                  <a:noFill/>
                </a:ln>
                <a:solidFill>
                  <a:schemeClr val="tx1"/>
                </a:solidFill>
                <a:effectLst/>
                <a:uLnTx/>
                <a:uFillTx/>
                <a:latin typeface="+mn-lt"/>
                <a:ea typeface="+mn-ea"/>
                <a:cs typeface="+mn-cs"/>
              </a:rPr>
              <a:t> Positive Results of Tribulation.</a:t>
            </a:r>
          </a:p>
          <a:p>
            <a:pPr marL="798513" marR="64008" lvl="1" indent="-341313">
              <a:spcBef>
                <a:spcPts val="400"/>
              </a:spcBef>
              <a:buClr>
                <a:schemeClr val="accent1"/>
              </a:buClr>
              <a:buSzPct val="68000"/>
              <a:buFont typeface="Wingdings 3"/>
              <a:buNone/>
            </a:pPr>
            <a:endParaRPr lang="en-US" sz="3600" b="1" baseline="0" dirty="0" smtClean="0"/>
          </a:p>
          <a:p>
            <a:pPr marL="798513" marR="64008" lvl="1" indent="-341313">
              <a:spcBef>
                <a:spcPts val="400"/>
              </a:spcBef>
              <a:buClr>
                <a:schemeClr val="accent1"/>
              </a:buClr>
              <a:buSzPct val="68000"/>
              <a:buFont typeface="Wingdings 3"/>
              <a:buNone/>
            </a:pPr>
            <a:endParaRPr kumimoji="0" lang="en-US" sz="36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endParaRPr lang="en-US" sz="2000" b="1" dirty="0" smtClean="0"/>
          </a:p>
          <a:p>
            <a:pPr marL="1255713" marR="64008" lvl="2" indent="-341313">
              <a:spcBef>
                <a:spcPts val="400"/>
              </a:spcBef>
              <a:buClr>
                <a:schemeClr val="accent1"/>
              </a:buClr>
              <a:buSzPct val="68000"/>
              <a:buFont typeface="Wingdings 3"/>
              <a:buNone/>
            </a:pPr>
            <a:r>
              <a:rPr lang="en-US" sz="2800" b="1" baseline="0" dirty="0" smtClean="0"/>
              <a:t>Jame</a:t>
            </a:r>
            <a:r>
              <a:rPr lang="en-US" sz="2800" b="1" dirty="0" smtClean="0"/>
              <a:t>s 1:2-4</a:t>
            </a:r>
            <a:endParaRPr lang="en-US" sz="2800" b="1" baseline="0" dirty="0" smtClean="0"/>
          </a:p>
        </p:txBody>
      </p:sp>
      <p:sp>
        <p:nvSpPr>
          <p:cNvPr id="5" name="Rectangle 4"/>
          <p:cNvSpPr/>
          <p:nvPr/>
        </p:nvSpPr>
        <p:spPr>
          <a:xfrm>
            <a:off x="381000" y="2819400"/>
            <a:ext cx="8229600"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 name="Group 5"/>
          <p:cNvGrpSpPr/>
          <p:nvPr/>
        </p:nvGrpSpPr>
        <p:grpSpPr>
          <a:xfrm>
            <a:off x="792480" y="2465160"/>
            <a:ext cx="5760720" cy="708480"/>
            <a:chOff x="411480" y="694821"/>
            <a:chExt cx="5760720" cy="708480"/>
          </a:xfrm>
        </p:grpSpPr>
        <p:sp>
          <p:nvSpPr>
            <p:cNvPr id="7" name="Rounded Rectangle 6"/>
            <p:cNvSpPr/>
            <p:nvPr/>
          </p:nvSpPr>
          <p:spPr>
            <a:xfrm>
              <a:off x="411480" y="694821"/>
              <a:ext cx="5760720" cy="70848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Rounded Rectangle 5"/>
            <p:cNvSpPr/>
            <p:nvPr/>
          </p:nvSpPr>
          <p:spPr>
            <a:xfrm>
              <a:off x="446065" y="729406"/>
              <a:ext cx="5691550"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Trials are Essential for Maturity</a:t>
              </a:r>
              <a:endParaRPr lang="en-US" sz="2400" b="1"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a:t>
            </a:r>
            <a:r>
              <a:rPr kumimoji="0" lang="en-US" sz="3600" b="1" i="0" u="none" strike="noStrike" kern="1200" cap="none" spc="0" normalizeH="0" noProof="0" dirty="0" smtClean="0">
                <a:ln>
                  <a:noFill/>
                </a:ln>
                <a:solidFill>
                  <a:schemeClr val="tx1"/>
                </a:solidFill>
                <a:effectLst/>
                <a:uLnTx/>
                <a:uFillTx/>
                <a:latin typeface="+mn-lt"/>
                <a:ea typeface="+mn-ea"/>
                <a:cs typeface="+mn-cs"/>
              </a:rPr>
              <a:t> Positive Results of Tribulation.</a:t>
            </a:r>
          </a:p>
          <a:p>
            <a:pPr marL="798513" marR="64008" lvl="1" indent="-341313">
              <a:spcBef>
                <a:spcPts val="400"/>
              </a:spcBef>
              <a:buClr>
                <a:schemeClr val="accent1"/>
              </a:buClr>
              <a:buSzPct val="68000"/>
              <a:buFont typeface="Wingdings 3"/>
              <a:buNone/>
            </a:pPr>
            <a:endParaRPr lang="en-US" sz="3600" b="1" baseline="0" dirty="0" smtClean="0"/>
          </a:p>
          <a:p>
            <a:pPr marL="798513" marR="64008" lvl="1" indent="-341313">
              <a:spcBef>
                <a:spcPts val="400"/>
              </a:spcBef>
              <a:buClr>
                <a:schemeClr val="accent1"/>
              </a:buClr>
              <a:buSzPct val="68000"/>
              <a:buFont typeface="Wingdings 3"/>
              <a:buNone/>
            </a:pPr>
            <a:endParaRPr kumimoji="0" lang="en-US" sz="36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endParaRPr lang="en-US" sz="2000" b="1" dirty="0" smtClean="0"/>
          </a:p>
          <a:p>
            <a:pPr marL="1255713" marR="64008" lvl="2" indent="-341313">
              <a:spcBef>
                <a:spcPts val="400"/>
              </a:spcBef>
              <a:buClr>
                <a:schemeClr val="accent1"/>
              </a:buClr>
              <a:buSzPct val="68000"/>
              <a:buFont typeface="Wingdings 3"/>
              <a:buNone/>
            </a:pPr>
            <a:r>
              <a:rPr lang="en-US" sz="2800" b="1" baseline="0" dirty="0" smtClean="0"/>
              <a:t>2 Corinthians 12:7-10</a:t>
            </a:r>
          </a:p>
        </p:txBody>
      </p:sp>
      <p:sp>
        <p:nvSpPr>
          <p:cNvPr id="5" name="Rectangle 4"/>
          <p:cNvSpPr/>
          <p:nvPr/>
        </p:nvSpPr>
        <p:spPr>
          <a:xfrm>
            <a:off x="381000" y="2819400"/>
            <a:ext cx="8229600"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 name="Group 5"/>
          <p:cNvGrpSpPr/>
          <p:nvPr/>
        </p:nvGrpSpPr>
        <p:grpSpPr>
          <a:xfrm>
            <a:off x="792480" y="2465160"/>
            <a:ext cx="5760720" cy="708480"/>
            <a:chOff x="411480" y="694821"/>
            <a:chExt cx="5760720" cy="708480"/>
          </a:xfrm>
        </p:grpSpPr>
        <p:sp>
          <p:nvSpPr>
            <p:cNvPr id="7" name="Rounded Rectangle 6"/>
            <p:cNvSpPr/>
            <p:nvPr/>
          </p:nvSpPr>
          <p:spPr>
            <a:xfrm>
              <a:off x="411480" y="694821"/>
              <a:ext cx="5760720" cy="70848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Rounded Rectangle 5"/>
            <p:cNvSpPr/>
            <p:nvPr/>
          </p:nvSpPr>
          <p:spPr>
            <a:xfrm>
              <a:off x="446065" y="729406"/>
              <a:ext cx="5691550"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Leads to Dependence on Christ</a:t>
              </a:r>
              <a:endParaRPr lang="en-US" sz="2400" b="1"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a:t>
            </a:r>
            <a:r>
              <a:rPr kumimoji="0" lang="en-US" sz="3600" b="1" i="0" u="none" strike="noStrike" kern="1200" cap="none" spc="0" normalizeH="0" noProof="0" dirty="0" smtClean="0">
                <a:ln>
                  <a:noFill/>
                </a:ln>
                <a:solidFill>
                  <a:schemeClr val="tx1"/>
                </a:solidFill>
                <a:effectLst/>
                <a:uLnTx/>
                <a:uFillTx/>
                <a:latin typeface="+mn-lt"/>
                <a:ea typeface="+mn-ea"/>
                <a:cs typeface="+mn-cs"/>
              </a:rPr>
              <a:t> Positive Results of Tribulation.</a:t>
            </a:r>
          </a:p>
          <a:p>
            <a:pPr marL="798513" marR="64008" lvl="1" indent="-341313">
              <a:spcBef>
                <a:spcPts val="400"/>
              </a:spcBef>
              <a:buClr>
                <a:schemeClr val="accent1"/>
              </a:buClr>
              <a:buSzPct val="68000"/>
              <a:buFont typeface="Wingdings 3"/>
              <a:buNone/>
            </a:pPr>
            <a:endParaRPr lang="en-US" sz="3600" b="1" baseline="0" dirty="0" smtClean="0"/>
          </a:p>
          <a:p>
            <a:pPr marL="798513" marR="64008" lvl="1" indent="-341313">
              <a:spcBef>
                <a:spcPts val="400"/>
              </a:spcBef>
              <a:buClr>
                <a:schemeClr val="accent1"/>
              </a:buClr>
              <a:buSzPct val="68000"/>
              <a:buFont typeface="Wingdings 3"/>
              <a:buNone/>
            </a:pPr>
            <a:endParaRPr kumimoji="0" lang="en-US" sz="36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endParaRPr lang="en-US" sz="2000" b="1" dirty="0" smtClean="0"/>
          </a:p>
          <a:p>
            <a:pPr marL="1255713" marR="64008" lvl="2" indent="-341313">
              <a:spcBef>
                <a:spcPts val="400"/>
              </a:spcBef>
              <a:buClr>
                <a:schemeClr val="accent1"/>
              </a:buClr>
              <a:buSzPct val="68000"/>
              <a:buFont typeface="Wingdings 3"/>
              <a:buNone/>
            </a:pPr>
            <a:r>
              <a:rPr lang="en-US" sz="2800" b="1" baseline="0" dirty="0" smtClean="0"/>
              <a:t>Acts 8:3-4; 11:19; Philippians 1:12-13</a:t>
            </a:r>
          </a:p>
        </p:txBody>
      </p:sp>
      <p:sp>
        <p:nvSpPr>
          <p:cNvPr id="5" name="Rectangle 4"/>
          <p:cNvSpPr/>
          <p:nvPr/>
        </p:nvSpPr>
        <p:spPr>
          <a:xfrm>
            <a:off x="381000" y="2819400"/>
            <a:ext cx="8229600"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 name="Group 5"/>
          <p:cNvGrpSpPr/>
          <p:nvPr/>
        </p:nvGrpSpPr>
        <p:grpSpPr>
          <a:xfrm>
            <a:off x="792480" y="2465160"/>
            <a:ext cx="5760720" cy="708480"/>
            <a:chOff x="411480" y="694821"/>
            <a:chExt cx="5760720" cy="708480"/>
          </a:xfrm>
        </p:grpSpPr>
        <p:sp>
          <p:nvSpPr>
            <p:cNvPr id="7" name="Rounded Rectangle 6"/>
            <p:cNvSpPr/>
            <p:nvPr/>
          </p:nvSpPr>
          <p:spPr>
            <a:xfrm>
              <a:off x="411480" y="694821"/>
              <a:ext cx="5760720" cy="70848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Rounded Rectangle 5"/>
            <p:cNvSpPr/>
            <p:nvPr/>
          </p:nvSpPr>
          <p:spPr>
            <a:xfrm>
              <a:off x="446065" y="729406"/>
              <a:ext cx="5691550"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It Can Promote Evangelism</a:t>
              </a:r>
              <a:endParaRPr lang="en-US" sz="2400" b="1"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a:t>
            </a:r>
            <a:r>
              <a:rPr kumimoji="0" lang="en-US" sz="3600" b="1" i="0" u="none" strike="noStrike" kern="1200" cap="none" spc="0" normalizeH="0" noProof="0" dirty="0" smtClean="0">
                <a:ln>
                  <a:noFill/>
                </a:ln>
                <a:solidFill>
                  <a:schemeClr val="tx1"/>
                </a:solidFill>
                <a:effectLst/>
                <a:uLnTx/>
                <a:uFillTx/>
                <a:latin typeface="+mn-lt"/>
                <a:ea typeface="+mn-ea"/>
                <a:cs typeface="+mn-cs"/>
              </a:rPr>
              <a:t> Positive Results of Tribulation.</a:t>
            </a:r>
          </a:p>
          <a:p>
            <a:pPr marL="798513" marR="64008" lvl="1" indent="-341313">
              <a:spcBef>
                <a:spcPts val="400"/>
              </a:spcBef>
              <a:buClr>
                <a:schemeClr val="accent1"/>
              </a:buClr>
              <a:buSzPct val="68000"/>
              <a:buFont typeface="Wingdings 3"/>
              <a:buNone/>
            </a:pPr>
            <a:endParaRPr lang="en-US" sz="3600" b="1" baseline="0" dirty="0" smtClean="0"/>
          </a:p>
          <a:p>
            <a:pPr marL="798513" marR="64008" lvl="1" indent="-341313">
              <a:spcBef>
                <a:spcPts val="400"/>
              </a:spcBef>
              <a:buClr>
                <a:schemeClr val="accent1"/>
              </a:buClr>
              <a:buSzPct val="68000"/>
              <a:buFont typeface="Wingdings 3"/>
              <a:buNone/>
            </a:pPr>
            <a:endParaRPr kumimoji="0" lang="en-US" sz="36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endParaRPr lang="en-US" sz="2000" b="1" dirty="0" smtClean="0"/>
          </a:p>
          <a:p>
            <a:pPr marL="1255713" marR="64008" lvl="2" indent="-341313">
              <a:spcBef>
                <a:spcPts val="400"/>
              </a:spcBef>
              <a:buClr>
                <a:schemeClr val="accent1"/>
              </a:buClr>
              <a:buSzPct val="68000"/>
              <a:buFont typeface="Wingdings 3"/>
              <a:buNone/>
            </a:pPr>
            <a:r>
              <a:rPr lang="en-US" sz="2800" b="1" baseline="0" dirty="0" smtClean="0"/>
              <a:t>Hebrews 2:18;</a:t>
            </a:r>
            <a:r>
              <a:rPr lang="en-US" sz="2800" b="1" dirty="0" smtClean="0"/>
              <a:t> 4:15</a:t>
            </a:r>
            <a:endParaRPr lang="en-US" sz="2800" b="1" baseline="0" dirty="0" smtClean="0"/>
          </a:p>
        </p:txBody>
      </p:sp>
      <p:sp>
        <p:nvSpPr>
          <p:cNvPr id="5" name="Rectangle 4"/>
          <p:cNvSpPr/>
          <p:nvPr/>
        </p:nvSpPr>
        <p:spPr>
          <a:xfrm>
            <a:off x="381000" y="2819400"/>
            <a:ext cx="8229600"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 name="Group 5"/>
          <p:cNvGrpSpPr/>
          <p:nvPr/>
        </p:nvGrpSpPr>
        <p:grpSpPr>
          <a:xfrm>
            <a:off x="792480" y="2465160"/>
            <a:ext cx="5760720" cy="708480"/>
            <a:chOff x="411480" y="694821"/>
            <a:chExt cx="5760720" cy="708480"/>
          </a:xfrm>
        </p:grpSpPr>
        <p:sp>
          <p:nvSpPr>
            <p:cNvPr id="7" name="Rounded Rectangle 6"/>
            <p:cNvSpPr/>
            <p:nvPr/>
          </p:nvSpPr>
          <p:spPr>
            <a:xfrm>
              <a:off x="411480" y="694821"/>
              <a:ext cx="5760720" cy="70848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Rounded Rectangle 5"/>
            <p:cNvSpPr/>
            <p:nvPr/>
          </p:nvSpPr>
          <p:spPr>
            <a:xfrm>
              <a:off x="446065" y="729406"/>
              <a:ext cx="5691550"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It Makes Us More Sympathetic</a:t>
              </a:r>
              <a:endParaRPr lang="en-US" sz="2400" b="1"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573088" marR="64008" lvl="0" indent="-573088"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a:t>
            </a:r>
            <a:r>
              <a:rPr kumimoji="0" lang="en-US" sz="3600" b="1" i="0" u="none" strike="noStrike" kern="1200" cap="none" spc="0" normalizeH="0" noProof="0" dirty="0" smtClean="0">
                <a:ln>
                  <a:noFill/>
                </a:ln>
                <a:solidFill>
                  <a:schemeClr val="tx1"/>
                </a:solidFill>
                <a:effectLst/>
                <a:uLnTx/>
                <a:uFillTx/>
                <a:latin typeface="+mn-lt"/>
                <a:ea typeface="+mn-ea"/>
                <a:cs typeface="+mn-cs"/>
              </a:rPr>
              <a:t> Positive Results of Tribulation.</a:t>
            </a:r>
          </a:p>
          <a:p>
            <a:pPr marL="798513" marR="64008" lvl="1" indent="-341313">
              <a:spcBef>
                <a:spcPts val="400"/>
              </a:spcBef>
              <a:buClr>
                <a:schemeClr val="accent1"/>
              </a:buClr>
              <a:buSzPct val="68000"/>
              <a:buFont typeface="Wingdings 3"/>
              <a:buNone/>
            </a:pPr>
            <a:endParaRPr lang="en-US" sz="3600" b="1" baseline="0" dirty="0" smtClean="0"/>
          </a:p>
          <a:p>
            <a:pPr marL="798513" marR="64008" lvl="1" indent="-341313">
              <a:spcBef>
                <a:spcPts val="400"/>
              </a:spcBef>
              <a:buClr>
                <a:schemeClr val="accent1"/>
              </a:buClr>
              <a:buSzPct val="68000"/>
              <a:buFont typeface="Wingdings 3"/>
              <a:buNone/>
            </a:pPr>
            <a:endParaRPr kumimoji="0" lang="en-US" sz="36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endParaRPr lang="en-US" sz="2000" b="1" dirty="0" smtClean="0"/>
          </a:p>
          <a:p>
            <a:pPr marL="1255713" marR="64008" lvl="2" indent="-341313">
              <a:spcBef>
                <a:spcPts val="400"/>
              </a:spcBef>
              <a:buClr>
                <a:schemeClr val="accent1"/>
              </a:buClr>
              <a:buSzPct val="68000"/>
              <a:buFont typeface="Wingdings 3"/>
              <a:buNone/>
            </a:pPr>
            <a:r>
              <a:rPr lang="en-US" sz="2800" b="1" baseline="0" dirty="0" smtClean="0"/>
              <a:t>Hebrews 10:32-36; 12:5-11</a:t>
            </a:r>
          </a:p>
        </p:txBody>
      </p:sp>
      <p:sp>
        <p:nvSpPr>
          <p:cNvPr id="5" name="Rectangle 4"/>
          <p:cNvSpPr/>
          <p:nvPr/>
        </p:nvSpPr>
        <p:spPr>
          <a:xfrm>
            <a:off x="381000" y="2819400"/>
            <a:ext cx="8229600"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 name="Group 5"/>
          <p:cNvGrpSpPr/>
          <p:nvPr/>
        </p:nvGrpSpPr>
        <p:grpSpPr>
          <a:xfrm>
            <a:off x="792480" y="2465160"/>
            <a:ext cx="5760720" cy="708480"/>
            <a:chOff x="411480" y="694821"/>
            <a:chExt cx="5760720" cy="708480"/>
          </a:xfrm>
        </p:grpSpPr>
        <p:sp>
          <p:nvSpPr>
            <p:cNvPr id="7" name="Rounded Rectangle 6"/>
            <p:cNvSpPr/>
            <p:nvPr/>
          </p:nvSpPr>
          <p:spPr>
            <a:xfrm>
              <a:off x="411480" y="694821"/>
              <a:ext cx="5760720" cy="708480"/>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Rounded Rectangle 5"/>
            <p:cNvSpPr/>
            <p:nvPr/>
          </p:nvSpPr>
          <p:spPr>
            <a:xfrm>
              <a:off x="446065" y="729406"/>
              <a:ext cx="5691550"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sz="2400" b="1" kern="1200" dirty="0" smtClean="0"/>
                <a:t>It Disciplines and Trains Us</a:t>
              </a:r>
              <a:endParaRPr lang="en-US" sz="2400" b="1"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The Blessing of Tribulation</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rmAutofit/>
          </a:bodyPr>
          <a:lstStyle/>
          <a:p>
            <a:pPr marL="804863" marR="64008" lvl="0" indent="-804863"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III.</a:t>
            </a:r>
            <a:r>
              <a:rPr kumimoji="0" lang="en-US" sz="3600" b="1" i="0" u="none" strike="noStrike" kern="1200" cap="none" spc="0" normalizeH="0" noProof="0" dirty="0" smtClean="0">
                <a:ln>
                  <a:noFill/>
                </a:ln>
                <a:solidFill>
                  <a:schemeClr val="tx1"/>
                </a:solidFill>
                <a:effectLst/>
                <a:uLnTx/>
                <a:uFillTx/>
                <a:latin typeface="+mn-lt"/>
                <a:ea typeface="+mn-ea"/>
                <a:cs typeface="+mn-cs"/>
              </a:rPr>
              <a:t> Tribulation Can Lead to Salvation.</a:t>
            </a:r>
          </a:p>
          <a:p>
            <a:pPr marL="798513" marR="64008" lvl="1" indent="-341313">
              <a:spcBef>
                <a:spcPts val="400"/>
              </a:spcBef>
              <a:buClr>
                <a:schemeClr val="accent1"/>
              </a:buClr>
              <a:buSzPct val="68000"/>
              <a:buFont typeface="Wingdings 3"/>
              <a:buNone/>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A. It makes us more dependant upon God (Deuteronomy 6:10-12).</a:t>
            </a:r>
            <a:endParaRPr kumimoji="0" lang="en-US" sz="2800" b="1" i="0" u="none" strike="noStrike" kern="1200" cap="none" spc="0" normalizeH="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B. It can</a:t>
            </a:r>
            <a:r>
              <a:rPr kumimoji="0" lang="en-US" sz="2800" b="1" i="0" u="none" strike="noStrike" kern="1200" cap="none" spc="0" normalizeH="0" noProof="0" dirty="0" smtClean="0">
                <a:ln>
                  <a:noFill/>
                </a:ln>
                <a:solidFill>
                  <a:schemeClr val="tx1"/>
                </a:solidFill>
                <a:effectLst/>
                <a:uLnTx/>
                <a:uFillTx/>
                <a:latin typeface="+mn-lt"/>
                <a:ea typeface="+mn-ea"/>
                <a:cs typeface="+mn-cs"/>
              </a:rPr>
              <a:t> make us return to God                          (2 Chronicles 33:10-13).</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798513" marR="64008" lvl="1" indent="-341313">
              <a:spcBef>
                <a:spcPts val="400"/>
              </a:spcBef>
              <a:buClr>
                <a:schemeClr val="accent1"/>
              </a:buClr>
              <a:buSzPct val="68000"/>
              <a:buFont typeface="Wingdings 3"/>
              <a:buNone/>
            </a:pPr>
            <a:r>
              <a:rPr lang="en-US" sz="2800" b="1" dirty="0" smtClean="0"/>
              <a:t>C. It can make us homesick for heaven (Hebrews 11:9-10, 16). </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410200"/>
            <a:ext cx="8229600" cy="1219200"/>
          </a:xfrm>
        </p:spPr>
        <p:txBody>
          <a:bodyPr/>
          <a:lstStyle/>
          <a:p>
            <a:pPr algn="l"/>
            <a:r>
              <a:rPr lang="en-US" dirty="0" smtClean="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rPr>
              <a:t>2 Corinthians 4:16-5:1</a:t>
            </a:r>
            <a:endParaRPr lang="en-US" dirty="0">
              <a:effectLst>
                <a:glow rad="101600">
                  <a:schemeClr val="accent6">
                    <a:satMod val="175000"/>
                    <a:alpha val="40000"/>
                  </a:schemeClr>
                </a:glow>
                <a:outerShdw blurRad="31750" dist="25400" dir="5400000" algn="tl" rotWithShape="0">
                  <a:srgbClr val="000000">
                    <a:alpha val="25000"/>
                  </a:srgbClr>
                </a:outerShdw>
                <a:reflection blurRad="6350" stA="55000" endA="300" endPos="45500" dir="5400000" sy="-100000" algn="bl" rotWithShape="0"/>
              </a:effectLst>
            </a:endParaRPr>
          </a:p>
        </p:txBody>
      </p:sp>
      <p:sp>
        <p:nvSpPr>
          <p:cNvPr id="4" name="Content Placeholder 2"/>
          <p:cNvSpPr txBox="1">
            <a:spLocks/>
          </p:cNvSpPr>
          <p:nvPr/>
        </p:nvSpPr>
        <p:spPr>
          <a:xfrm>
            <a:off x="304800" y="1524000"/>
            <a:ext cx="8458200" cy="3429000"/>
          </a:xfrm>
          <a:prstGeom prst="rect">
            <a:avLst/>
          </a:prstGeom>
        </p:spPr>
        <p:txBody>
          <a:bodyPr vert="horz" lIns="45720" rIns="45720">
            <a:noAutofit/>
          </a:bodyPr>
          <a:lstStyle/>
          <a:p>
            <a:pPr marR="64008" lvl="0">
              <a:spcBef>
                <a:spcPts val="400"/>
              </a:spcBef>
              <a:buClr>
                <a:schemeClr val="accent1"/>
              </a:buClr>
              <a:buSzPct val="68000"/>
              <a:defRPr/>
            </a:pPr>
            <a:r>
              <a:rPr lang="en-US" sz="2800" b="1" dirty="0" smtClean="0"/>
              <a:t>“Therefore we do not lose heart. Even though our outward man is perishing, yet the inward man is being renewed day by day. For our light affliction, which is but for a moment, is working for us a far more exceeding and eternal weight of glory, while we do not look at the things which are seen, but at the things which are not seen…”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ppt_x</p:attrName>
                                        </p:attrNameLst>
                                      </p:cBhvr>
                                      <p:tavLst>
                                        <p:tav tm="0">
                                          <p:val>
                                            <p:strVal val="#ppt_x-.2"/>
                                          </p:val>
                                        </p:tav>
                                        <p:tav tm="100000">
                                          <p:val>
                                            <p:strVal val="#ppt_x"/>
                                          </p:val>
                                        </p:tav>
                                      </p:tavLst>
                                    </p:anim>
                                    <p:anim calcmode="lin" valueType="num">
                                      <p:cBhvr>
                                        <p:cTn id="13"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mpOrienPre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D702CF6-005D-4DBD-A97B-F0C8A1B2B0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EmpOrienPres</Template>
  <TotalTime>0</TotalTime>
  <Words>355</Words>
  <Application>Microsoft Office PowerPoint</Application>
  <PresentationFormat>On-screen Show (4:3)</PresentationFormat>
  <Paragraphs>65</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Lucida Sans Unicode</vt:lpstr>
      <vt:lpstr>Wingdings 3</vt:lpstr>
      <vt:lpstr>Calibri</vt:lpstr>
      <vt:lpstr>Verdana</vt:lpstr>
      <vt:lpstr>Wingdings 2</vt:lpstr>
      <vt:lpstr>EmpOrienPres</vt:lpstr>
      <vt:lpstr>The Blessing of Tribulation</vt:lpstr>
      <vt:lpstr>The Blessing of Tribulation</vt:lpstr>
      <vt:lpstr>The Blessing of Tribulation</vt:lpstr>
      <vt:lpstr>The Blessing of Tribulation</vt:lpstr>
      <vt:lpstr>The Blessing of Tribulation</vt:lpstr>
      <vt:lpstr>The Blessing of Tribulation</vt:lpstr>
      <vt:lpstr>The Blessing of Tribulation</vt:lpstr>
      <vt:lpstr>The Blessing of Tribulation</vt:lpstr>
      <vt:lpstr>2 Corinthians 4:16-5:1</vt:lpstr>
      <vt:lpstr>2 Corinthians 4:16-5:1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2011-10-02T03:56:45Z</dcterms:created>
  <dcterms:modified xsi:type="dcterms:W3CDTF">2011-10-06T18:58:23Z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TC102202129990</vt:lpwstr>
  </property>
</Properties>
</file>