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2"/>
  </p:sldMasterIdLst>
  <p:sldIdLst>
    <p:sldId id="258" r:id="rId3"/>
    <p:sldId id="259" r:id="rId4"/>
    <p:sldId id="260" r:id="rId5"/>
    <p:sldId id="261" r:id="rId6"/>
    <p:sldId id="257" r:id="rId7"/>
    <p:sldId id="264" r:id="rId8"/>
    <p:sldId id="263" r:id="rId9"/>
    <p:sldId id="262" r:id="rId10"/>
    <p:sldId id="265" r:id="rId11"/>
    <p:sldId id="268" r:id="rId12"/>
    <p:sldId id="269" r:id="rId13"/>
    <p:sldId id="270" r:id="rId14"/>
    <p:sldId id="271" r:id="rId15"/>
    <p:sldId id="272" r:id="rId16"/>
    <p:sldId id="273" r:id="rId17"/>
    <p:sldId id="277" r:id="rId18"/>
    <p:sldId id="278" r:id="rId19"/>
    <p:sldId id="279" r:id="rId20"/>
    <p:sldId id="280" r:id="rId21"/>
    <p:sldId id="281" r:id="rId22"/>
    <p:sldId id="274" r:id="rId23"/>
    <p:sldId id="275" r:id="rId24"/>
    <p:sldId id="276" r:id="rId25"/>
  </p:sldIdLst>
  <p:sldSz cx="10287000" cy="6858000" type="35mm"/>
  <p:notesSz cx="6858000" cy="9144000"/>
  <p:embeddedFontLst>
    <p:embeddedFont>
      <p:font typeface="Calibri"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0" d="100"/>
          <a:sy n="70" d="100"/>
        </p:scale>
        <p:origin x="-828" y="-96"/>
      </p:cViewPr>
      <p:guideLst>
        <p:guide orient="horz" pos="2160"/>
        <p:guide pos="32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2"/>
          <p:cNvGrpSpPr/>
          <p:nvPr userDrawn="1"/>
        </p:nvGrpSpPr>
        <p:grpSpPr>
          <a:xfrm>
            <a:off x="-1" y="6324600"/>
            <a:ext cx="10287001" cy="533400"/>
            <a:chOff x="-1" y="6324600"/>
            <a:chExt cx="12188826" cy="533400"/>
          </a:xfrm>
        </p:grpSpPr>
        <p:sp>
          <p:nvSpPr>
            <p:cNvPr id="12" name="Rectangle 11"/>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pic>
          <p:nvPicPr>
            <p:cNvPr id="8" name="Picture 7" descr="white-bar.png"/>
            <p:cNvPicPr>
              <a:picLocks noChangeAspect="1"/>
            </p:cNvPicPr>
            <p:nvPr userDrawn="1"/>
          </p:nvPicPr>
          <p:blipFill>
            <a:blip r:embed="rId2" cstate="print"/>
            <a:stretch>
              <a:fillRect/>
            </a:stretch>
          </p:blipFill>
          <p:spPr>
            <a:xfrm flipH="1">
              <a:off x="-1" y="6324600"/>
              <a:ext cx="12188825" cy="533400"/>
            </a:xfrm>
            <a:prstGeom prst="rect">
              <a:avLst/>
            </a:prstGeom>
          </p:spPr>
        </p:pic>
      </p:grpSp>
      <p:sp>
        <p:nvSpPr>
          <p:cNvPr id="2" name="Title 1"/>
          <p:cNvSpPr>
            <a:spLocks noGrp="1"/>
          </p:cNvSpPr>
          <p:nvPr userDrawn="1">
            <p:ph type="ctrTitle"/>
          </p:nvPr>
        </p:nvSpPr>
        <p:spPr>
          <a:xfrm>
            <a:off x="821538" y="1905007"/>
            <a:ext cx="8642152"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userDrawn="1">
            <p:ph type="subTitle" idx="1"/>
          </p:nvPr>
        </p:nvSpPr>
        <p:spPr>
          <a:xfrm>
            <a:off x="821536" y="4345000"/>
            <a:ext cx="864215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428625" y="1411553"/>
            <a:ext cx="942975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3" y="6238887"/>
            <a:ext cx="10287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198891" y="649805"/>
            <a:ext cx="7265088" cy="1523494"/>
          </a:xfrm>
        </p:spPr>
        <p:txBody>
          <a:bodyPr anchor="ctr" anchorCtr="0">
            <a:noAutofit/>
          </a:bodyPr>
          <a:lstStyle>
            <a:lvl1pPr>
              <a:lnSpc>
                <a:spcPct val="90000"/>
              </a:lnSpc>
              <a:defRPr sz="5400" i="1">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184020" y="4645626"/>
            <a:ext cx="627106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110021" y="2355850"/>
            <a:ext cx="8353666"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2000" b="1" i="0"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mn-lt"/>
                <a:ea typeface="+mn-ea"/>
                <a:cs typeface="+mn-cs"/>
              </a:defRPr>
            </a:lvl1pPr>
          </a:lstStyle>
          <a:p>
            <a:pPr lvl="0"/>
            <a:r>
              <a:rPr lang="en-US" dirty="0" smtClean="0"/>
              <a:t>click to…</a:t>
            </a:r>
          </a:p>
        </p:txBody>
      </p:sp>
      <p:grpSp>
        <p:nvGrpSpPr>
          <p:cNvPr id="4" name="Group 12"/>
          <p:cNvGrpSpPr/>
          <p:nvPr userDrawn="1"/>
        </p:nvGrpSpPr>
        <p:grpSpPr>
          <a:xfrm>
            <a:off x="-1" y="6324600"/>
            <a:ext cx="10287001" cy="533400"/>
            <a:chOff x="-1" y="6324600"/>
            <a:chExt cx="12188826" cy="533400"/>
          </a:xfrm>
        </p:grpSpPr>
        <p:sp>
          <p:nvSpPr>
            <p:cNvPr id="9" name="Rectangle 8"/>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pic>
          <p:nvPicPr>
            <p:cNvPr id="10" name="Picture 9" descr="white-bar.png"/>
            <p:cNvPicPr>
              <a:picLocks noChangeAspect="1"/>
            </p:cNvPicPr>
            <p:nvPr userDrawn="1"/>
          </p:nvPicPr>
          <p:blipFill>
            <a:blip r:embed="rId2" cstate="print"/>
            <a:stretch>
              <a:fillRect/>
            </a:stretch>
          </p:blipFill>
          <p:spPr>
            <a:xfrm flipH="1">
              <a:off x="-1" y="6324600"/>
              <a:ext cx="12188825" cy="533400"/>
            </a:xfrm>
            <a:prstGeom prst="rect">
              <a:avLst/>
            </a:prstGeom>
          </p:spPr>
        </p:pic>
      </p:gr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428625" y="1411552"/>
            <a:ext cx="9429750" cy="2210862"/>
          </a:xfrm>
        </p:spPr>
        <p:txBody>
          <a:bodyPr/>
          <a:lstStyle>
            <a:lvl1pPr>
              <a:lnSpc>
                <a:spcPct val="90000"/>
              </a:lnSpc>
              <a:buFontTx/>
              <a:buBlip>
                <a:blip r:embed="rId2"/>
              </a:buBlip>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8625" y="1412875"/>
            <a:ext cx="942975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8626" y="1411554"/>
            <a:ext cx="462915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29225" y="1411554"/>
            <a:ext cx="462915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28626" y="1411564"/>
            <a:ext cx="462915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8626" y="2174875"/>
            <a:ext cx="462915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26735" y="1411564"/>
            <a:ext cx="4631646"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4" y="2174875"/>
            <a:ext cx="4632721"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428625" y="1411553"/>
            <a:ext cx="942975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bright="-16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435" y="228606"/>
            <a:ext cx="9422940"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35435" y="1420820"/>
            <a:ext cx="9422940"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xStyles>
    <p:titleStyle>
      <a:lvl1pPr algn="l" defTabSz="914363" rtl="0" eaLnBrk="1" latinLnBrk="0" hangingPunct="1">
        <a:lnSpc>
          <a:spcPct val="90000"/>
        </a:lnSpc>
        <a:spcBef>
          <a:spcPct val="0"/>
        </a:spcBef>
        <a:buNone/>
        <a:defRPr kumimoji="0" lang="en-US" sz="5400" b="0" i="0" u="none" strike="noStrike" kern="1200" cap="none" spc="-150" normalizeH="0" baseline="0" noProof="0" dirty="0">
          <a:ln w="11430"/>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uLnTx/>
          <a:uFillTx/>
          <a:latin typeface="+mj-lt"/>
          <a:ea typeface="+mn-ea"/>
          <a:cs typeface="+mn-cs"/>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chemeClr val="tx1"/>
          </a:solidFill>
          <a:effectLst>
            <a:outerShdw blurRad="63500" dist="38100" dir="2700000" algn="tl" rotWithShape="0">
              <a:prstClr val="black">
                <a:alpha val="20000"/>
              </a:prstClr>
            </a:outerShdw>
          </a:effectLst>
          <a:latin typeface="+mn-lt"/>
          <a:ea typeface="+mn-ea"/>
          <a:cs typeface="+mn-cs"/>
        </a:defRPr>
      </a:lvl1pPr>
      <a:lvl2pPr marL="914400" indent="-396875" algn="l" defTabSz="914363" rtl="0" eaLnBrk="1" latinLnBrk="0" hangingPunct="1">
        <a:lnSpc>
          <a:spcPct val="90000"/>
        </a:lnSpc>
        <a:spcBef>
          <a:spcPct val="20000"/>
        </a:spcBef>
        <a:buSzPct val="85000"/>
        <a:buFontTx/>
        <a:buBlip>
          <a:blip r:embed="rId14"/>
        </a:buBlip>
        <a:defRPr sz="2800" kern="1200">
          <a:solidFill>
            <a:schemeClr val="tx1"/>
          </a:solidFill>
          <a:effectLst>
            <a:outerShdw blurRad="63500" dist="38100" dir="2700000" algn="tl" rotWithShape="0">
              <a:prstClr val="black">
                <a:alpha val="20000"/>
              </a:prstClr>
            </a:outerShdw>
          </a:effectLst>
          <a:latin typeface="+mn-lt"/>
          <a:ea typeface="+mn-ea"/>
          <a:cs typeface="+mn-cs"/>
        </a:defRPr>
      </a:lvl2pPr>
      <a:lvl3pPr marL="1258888" indent="-344488" algn="l" defTabSz="914363" rtl="0" eaLnBrk="1" latinLnBrk="0" hangingPunct="1">
        <a:lnSpc>
          <a:spcPct val="90000"/>
        </a:lnSpc>
        <a:spcBef>
          <a:spcPct val="20000"/>
        </a:spcBef>
        <a:buSzPct val="85000"/>
        <a:buFontTx/>
        <a:buBlip>
          <a:blip r:embed="rId14"/>
        </a:buBlip>
        <a:defRPr sz="2400" kern="1200">
          <a:solidFill>
            <a:schemeClr val="tx1"/>
          </a:solidFill>
          <a:effectLst>
            <a:outerShdw blurRad="63500" dist="38100" dir="2700000" algn="tl" rotWithShape="0">
              <a:prstClr val="black">
                <a:alpha val="20000"/>
              </a:prstClr>
            </a:outerShdw>
          </a:effectLst>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4"/>
        </a:buBlip>
        <a:defRPr sz="2400" kern="1200">
          <a:solidFill>
            <a:schemeClr val="tx1"/>
          </a:solidFill>
          <a:effectLst>
            <a:outerShdw blurRad="63500" dist="38100" dir="2700000" algn="tl" rotWithShape="0">
              <a:prstClr val="black">
                <a:alpha val="20000"/>
              </a:prstClr>
            </a:outerShdw>
          </a:effectLst>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4"/>
        </a:buBlip>
        <a:defRPr sz="2400" kern="1200">
          <a:solidFill>
            <a:schemeClr val="tx1"/>
          </a:solidFill>
          <a:effectLst>
            <a:outerShdw blurRad="63500" dist="38100" dir="2700000" algn="tl" rotWithShape="0">
              <a:prstClr val="black">
                <a:alpha val="20000"/>
              </a:prst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stSheep.jpg"/>
          <p:cNvPicPr>
            <a:picLocks noChangeAspect="1"/>
          </p:cNvPicPr>
          <p:nvPr/>
        </p:nvPicPr>
        <p:blipFill>
          <a:blip r:embed="rId2" cstate="print"/>
          <a:stretch>
            <a:fillRect/>
          </a:stretch>
        </p:blipFill>
        <p:spPr>
          <a:xfrm>
            <a:off x="6743700" y="4343400"/>
            <a:ext cx="2928938" cy="2195512"/>
          </a:xfrm>
          <a:prstGeom prst="rect">
            <a:avLst/>
          </a:prstGeom>
          <a:effectLst>
            <a:outerShdw blurRad="50800" dist="38100" dir="2700000" sx="102000" sy="102000" algn="t" rotWithShape="0">
              <a:prstClr val="black">
                <a:alpha val="40000"/>
              </a:prstClr>
            </a:outerShdw>
          </a:effectLst>
        </p:spPr>
      </p:pic>
      <p:sp>
        <p:nvSpPr>
          <p:cNvPr id="4" name="Text Placeholder 3"/>
          <p:cNvSpPr>
            <a:spLocks noGrp="1"/>
          </p:cNvSpPr>
          <p:nvPr>
            <p:ph type="body" sz="quarter" idx="10"/>
          </p:nvPr>
        </p:nvSpPr>
        <p:spPr>
          <a:xfrm>
            <a:off x="571501" y="304800"/>
            <a:ext cx="9296400" cy="1384994"/>
          </a:xfrm>
        </p:spPr>
        <p:txBody>
          <a:bodyPr/>
          <a:lstStyle/>
          <a:p>
            <a:r>
              <a:rPr lang="en-US" sz="8800" kern="0" spc="-200" dirty="0" smtClean="0"/>
              <a:t>Matthew 18:12-14</a:t>
            </a:r>
            <a:endParaRPr lang="en-US" sz="8800" kern="0" spc="-200" dirty="0"/>
          </a:p>
        </p:txBody>
      </p:sp>
      <p:sp>
        <p:nvSpPr>
          <p:cNvPr id="7" name="TextBox 6"/>
          <p:cNvSpPr txBox="1"/>
          <p:nvPr/>
        </p:nvSpPr>
        <p:spPr>
          <a:xfrm>
            <a:off x="723900" y="1752600"/>
            <a:ext cx="9144000" cy="4385816"/>
          </a:xfrm>
          <a:prstGeom prst="rect">
            <a:avLst/>
          </a:prstGeom>
          <a:noFill/>
        </p:spPr>
        <p:txBody>
          <a:bodyPr wrap="square" rtlCol="0">
            <a:spAutoFit/>
          </a:bodyPr>
          <a:lstStyle/>
          <a:p>
            <a:r>
              <a:rPr lang="en-US" sz="31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do you think? If a man has a hundred sheep, and one of them goes astray, does he not leave the ninety-nine and go to the mountains to seek the one that is straying? And if he should find it, assuredly, I say to you, he rejoices more over that sheep than over the ninety-nine that did not go                                                                                    astray. Even so it is not the will of                                            your Father who is in heaven that                                                 </a:t>
            </a:r>
            <a:r>
              <a:rPr lang="en-US" sz="3100" b="1" spc="-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one of these little ones should perish.”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1" y="1828800"/>
            <a:ext cx="9296400" cy="838200"/>
          </a:xfrm>
        </p:spPr>
        <p:txBody>
          <a:bodyPr anchor="t"/>
          <a:lstStyle/>
          <a:p>
            <a:r>
              <a:rPr lang="en-US" b="1" i="0" dirty="0" smtClean="0"/>
              <a:t>II. Considering the Teaching.</a:t>
            </a:r>
            <a:br>
              <a:rPr lang="en-US" b="1" i="0" dirty="0" smtClean="0"/>
            </a:br>
            <a:endParaRPr lang="en-US" b="1" i="0" dirty="0"/>
          </a:p>
        </p:txBody>
      </p:sp>
      <p:sp>
        <p:nvSpPr>
          <p:cNvPr id="4" name="Text Placeholder 3"/>
          <p:cNvSpPr>
            <a:spLocks noGrp="1"/>
          </p:cNvSpPr>
          <p:nvPr>
            <p:ph type="body" sz="quarter" idx="10"/>
          </p:nvPr>
        </p:nvSpPr>
        <p:spPr>
          <a:xfrm>
            <a:off x="571501" y="304800"/>
            <a:ext cx="9296400" cy="1384994"/>
          </a:xfrm>
        </p:spPr>
        <p:txBody>
          <a:bodyPr/>
          <a:lstStyle/>
          <a:p>
            <a:r>
              <a:rPr lang="en-US" sz="8800" spc="-80" dirty="0" smtClean="0"/>
              <a:t>Church Discipline</a:t>
            </a:r>
            <a:endParaRPr lang="en-US" sz="8800" spc="-80" dirty="0"/>
          </a:p>
        </p:txBody>
      </p:sp>
      <p:sp>
        <p:nvSpPr>
          <p:cNvPr id="7" name="TextBox 6"/>
          <p:cNvSpPr txBox="1"/>
          <p:nvPr/>
        </p:nvSpPr>
        <p:spPr>
          <a:xfrm>
            <a:off x="571500" y="2667001"/>
            <a:ext cx="9144000" cy="3416320"/>
          </a:xfrm>
          <a:prstGeom prst="rect">
            <a:avLst/>
          </a:prstGeom>
          <a:noFill/>
        </p:spPr>
        <p:txBody>
          <a:bodyPr wrap="square" rtlCol="0">
            <a:spAutoFit/>
          </a:bodyPr>
          <a:lstStyle/>
          <a:p>
            <a:pPr algn="ct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463550" indent="-463550" algn="ctr">
              <a:buFont typeface="+mj-lt"/>
              <a:buAutoNum type="arabicPeriod"/>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Not rudeness, hateful words,                                    or corporal punishment.</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“Do not count him as an enemy” (2 </a:t>
            </a:r>
            <a:r>
              <a:rPr lang="en-US" sz="3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3:15).</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Restore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In a spirit of gentleness</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(Gal 6:1).</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This is not an “Inquisition.”</a:t>
            </a:r>
            <a:endPar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slide(fromBottom)">
                                      <p:cBhvr>
                                        <p:cTn id="21" dur="10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slide(fromBottom)">
                                      <p:cBhvr>
                                        <p:cTn id="26" dur="10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slide(fromBottom)">
                                      <p:cBhvr>
                                        <p:cTn id="31"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anishInquisition.jpg"/>
          <p:cNvPicPr>
            <a:picLocks noChangeAspect="1"/>
          </p:cNvPicPr>
          <p:nvPr/>
        </p:nvPicPr>
        <p:blipFill>
          <a:blip r:embed="rId2" cstate="print"/>
          <a:srcRect r="17061"/>
          <a:stretch>
            <a:fillRect/>
          </a:stretch>
        </p:blipFill>
        <p:spPr>
          <a:xfrm>
            <a:off x="6438900" y="304800"/>
            <a:ext cx="3352800" cy="6019800"/>
          </a:xfrm>
          <a:prstGeom prst="rect">
            <a:avLst/>
          </a:prstGeom>
          <a:effectLst>
            <a:outerShdw blurRad="50800" dist="38100" dir="8100000" sx="102000" sy="102000" algn="tr" rotWithShape="0">
              <a:prstClr val="black">
                <a:alpha val="40000"/>
              </a:prstClr>
            </a:outerShdw>
          </a:effectLst>
        </p:spPr>
      </p:pic>
      <p:sp>
        <p:nvSpPr>
          <p:cNvPr id="6" name="Title 1"/>
          <p:cNvSpPr>
            <a:spLocks noGrp="1"/>
          </p:cNvSpPr>
          <p:nvPr>
            <p:ph type="ctrTitle"/>
          </p:nvPr>
        </p:nvSpPr>
        <p:spPr>
          <a:xfrm>
            <a:off x="419100" y="304800"/>
            <a:ext cx="9296400" cy="838200"/>
          </a:xfrm>
        </p:spPr>
        <p:txBody>
          <a:bodyPr anchor="t"/>
          <a:lstStyle/>
          <a:p>
            <a:r>
              <a:rPr lang="en-US" b="1" i="0" dirty="0" smtClean="0"/>
              <a:t>Spanish Inquisition</a:t>
            </a:r>
            <a:endParaRPr lang="en-US" b="1" i="0" dirty="0"/>
          </a:p>
        </p:txBody>
      </p:sp>
      <p:sp>
        <p:nvSpPr>
          <p:cNvPr id="7" name="TextBox 6"/>
          <p:cNvSpPr txBox="1"/>
          <p:nvPr/>
        </p:nvSpPr>
        <p:spPr>
          <a:xfrm>
            <a:off x="495299" y="1143000"/>
            <a:ext cx="5181601" cy="5078313"/>
          </a:xfrm>
          <a:prstGeom prst="rect">
            <a:avLst/>
          </a:prstGeom>
          <a:noFill/>
        </p:spPr>
        <p:txBody>
          <a:bodyPr wrap="square" rtlCol="0">
            <a:spAutoFit/>
          </a:bodyPr>
          <a:lstStyle/>
          <a:p>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Religious tribunals conducted by the Spanish crown from 1540-1699  under the authority of the Catholic church. 1294 people were executed, countless others were tortured and compelled to renounce beliefs.</a:t>
            </a:r>
            <a:endPar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anim calcmode="lin" valueType="num">
                                      <p:cBhvr>
                                        <p:cTn id="1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1" y="1828800"/>
            <a:ext cx="9296400" cy="838200"/>
          </a:xfrm>
        </p:spPr>
        <p:txBody>
          <a:bodyPr anchor="t"/>
          <a:lstStyle/>
          <a:p>
            <a:r>
              <a:rPr lang="en-US" b="1" i="0" dirty="0" smtClean="0"/>
              <a:t>II. Considering the Teaching.</a:t>
            </a:r>
            <a:br>
              <a:rPr lang="en-US" b="1" i="0" dirty="0" smtClean="0"/>
            </a:br>
            <a:endParaRPr lang="en-US" b="1" i="0" dirty="0"/>
          </a:p>
        </p:txBody>
      </p:sp>
      <p:sp>
        <p:nvSpPr>
          <p:cNvPr id="4" name="Text Placeholder 3"/>
          <p:cNvSpPr>
            <a:spLocks noGrp="1"/>
          </p:cNvSpPr>
          <p:nvPr>
            <p:ph type="body" sz="quarter" idx="10"/>
          </p:nvPr>
        </p:nvSpPr>
        <p:spPr>
          <a:xfrm>
            <a:off x="571501" y="304800"/>
            <a:ext cx="9296400" cy="1384994"/>
          </a:xfrm>
        </p:spPr>
        <p:txBody>
          <a:bodyPr/>
          <a:lstStyle/>
          <a:p>
            <a:r>
              <a:rPr lang="en-US" sz="8800" spc="-80" dirty="0" smtClean="0"/>
              <a:t>Church Discipline</a:t>
            </a:r>
            <a:endParaRPr lang="en-US" sz="8800" spc="-80" dirty="0"/>
          </a:p>
        </p:txBody>
      </p:sp>
      <p:sp>
        <p:nvSpPr>
          <p:cNvPr id="7" name="TextBox 6"/>
          <p:cNvSpPr txBox="1"/>
          <p:nvPr/>
        </p:nvSpPr>
        <p:spPr>
          <a:xfrm>
            <a:off x="571500" y="2667001"/>
            <a:ext cx="9144000" cy="3416320"/>
          </a:xfrm>
          <a:prstGeom prst="rect">
            <a:avLst/>
          </a:prstGeom>
          <a:noFill/>
        </p:spPr>
        <p:txBody>
          <a:bodyPr wrap="square" rtlCol="0">
            <a:spAutoFit/>
          </a:bodyPr>
          <a:lstStyle/>
          <a:p>
            <a:pPr algn="ct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742950" indent="-742950" algn="ctr">
              <a:buFont typeface="+mj-lt"/>
              <a:buAutoNum type="arabicPeriod" startAt="2"/>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Withdrawal of social contact.</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Like a heathen and tax collector</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(Mt 18:17).</a:t>
            </a:r>
          </a:p>
          <a:p>
            <a:pPr algn="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 religious man, who becomes a publican, is to be driven out of the society of religion” (Jerusalem Talmud, </a:t>
            </a:r>
            <a:r>
              <a:rPr lang="en-US" sz="3600" b="1"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Demai</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23.1).</a:t>
            </a:r>
            <a:endPar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slide(fromBottom)">
                                      <p:cBhvr>
                                        <p:cTn id="14" dur="1000"/>
                                        <p:tgtEl>
                                          <p:spTgt spid="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slide(fromBottom)">
                                      <p:cBhvr>
                                        <p:cTn id="19"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1" y="1828800"/>
            <a:ext cx="9296400" cy="838200"/>
          </a:xfrm>
        </p:spPr>
        <p:txBody>
          <a:bodyPr anchor="t"/>
          <a:lstStyle/>
          <a:p>
            <a:r>
              <a:rPr lang="en-US" b="1" i="0" dirty="0" smtClean="0"/>
              <a:t>II. Considering the Teaching.</a:t>
            </a:r>
            <a:br>
              <a:rPr lang="en-US" b="1" i="0" dirty="0" smtClean="0"/>
            </a:br>
            <a:endParaRPr lang="en-US" b="1" i="0" dirty="0"/>
          </a:p>
        </p:txBody>
      </p:sp>
      <p:sp>
        <p:nvSpPr>
          <p:cNvPr id="4" name="Text Placeholder 3"/>
          <p:cNvSpPr>
            <a:spLocks noGrp="1"/>
          </p:cNvSpPr>
          <p:nvPr>
            <p:ph type="body" sz="quarter" idx="10"/>
          </p:nvPr>
        </p:nvSpPr>
        <p:spPr>
          <a:xfrm>
            <a:off x="571501" y="304800"/>
            <a:ext cx="9296400" cy="1384994"/>
          </a:xfrm>
        </p:spPr>
        <p:txBody>
          <a:bodyPr/>
          <a:lstStyle/>
          <a:p>
            <a:r>
              <a:rPr lang="en-US" sz="8800" spc="-80" dirty="0" smtClean="0"/>
              <a:t>Church Discipline</a:t>
            </a:r>
            <a:endParaRPr lang="en-US" sz="8800" spc="-80" dirty="0"/>
          </a:p>
        </p:txBody>
      </p:sp>
      <p:sp>
        <p:nvSpPr>
          <p:cNvPr id="7" name="TextBox 6"/>
          <p:cNvSpPr txBox="1"/>
          <p:nvPr/>
        </p:nvSpPr>
        <p:spPr>
          <a:xfrm>
            <a:off x="571500" y="2667001"/>
            <a:ext cx="9144000" cy="3416320"/>
          </a:xfrm>
          <a:prstGeom prst="rect">
            <a:avLst/>
          </a:prstGeom>
          <a:noFill/>
        </p:spPr>
        <p:txBody>
          <a:bodyPr wrap="square" rtlCol="0">
            <a:spAutoFit/>
          </a:bodyPr>
          <a:lstStyle/>
          <a:p>
            <a:pPr algn="ct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742950" indent="-742950" algn="ctr">
              <a:buFont typeface="+mj-lt"/>
              <a:buAutoNum type="arabicPeriod" startAt="2"/>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Withdrawal of social contact.</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Like a heathen and tax collector</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(Mt 18:17).</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Deliver such a one to Satan</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 </a:t>
            </a:r>
            <a:r>
              <a:rPr lang="en-US" sz="3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5:5a).</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Not to keep company with</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 </a:t>
            </a:r>
            <a:r>
              <a:rPr lang="en-US" sz="3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5:9).</a:t>
            </a:r>
          </a:p>
          <a:p>
            <a:pPr algn="ctr">
              <a:buFont typeface="Arial" pitchFamily="34" charset="0"/>
              <a:buChar char="•"/>
            </a:pPr>
            <a:r>
              <a:rPr lang="en-US" sz="3600" b="1" spc="-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i="1"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Withdraw from</a:t>
            </a:r>
            <a:r>
              <a:rPr lang="en-US" sz="3600" b="1" spc="-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…walks disorderly” (2 </a:t>
            </a:r>
            <a:r>
              <a:rPr lang="en-US" sz="3600" b="1" spc="-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sz="3600" b="1" spc="-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3:6).</a:t>
            </a:r>
            <a:endParaRPr lang="en-US" sz="3600" b="1" spc="-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slide(fromBottom)">
                                      <p:cBhvr>
                                        <p:cTn id="7" dur="10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slide(fromBottom)">
                                      <p:cBhvr>
                                        <p:cTn id="12" dur="10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slide(fromBottom)">
                                      <p:cBhvr>
                                        <p:cTn id="17"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1" y="1828800"/>
            <a:ext cx="9296400" cy="838200"/>
          </a:xfrm>
        </p:spPr>
        <p:txBody>
          <a:bodyPr anchor="t"/>
          <a:lstStyle/>
          <a:p>
            <a:r>
              <a:rPr lang="en-US" b="1" i="0" dirty="0" smtClean="0"/>
              <a:t>II. Considering the Teaching.</a:t>
            </a:r>
            <a:br>
              <a:rPr lang="en-US" b="1" i="0" dirty="0" smtClean="0"/>
            </a:br>
            <a:endParaRPr lang="en-US" b="1" i="0" dirty="0"/>
          </a:p>
        </p:txBody>
      </p:sp>
      <p:sp>
        <p:nvSpPr>
          <p:cNvPr id="4" name="Text Placeholder 3"/>
          <p:cNvSpPr>
            <a:spLocks noGrp="1"/>
          </p:cNvSpPr>
          <p:nvPr>
            <p:ph type="body" sz="quarter" idx="10"/>
          </p:nvPr>
        </p:nvSpPr>
        <p:spPr>
          <a:xfrm>
            <a:off x="571501" y="304800"/>
            <a:ext cx="9296400" cy="1384994"/>
          </a:xfrm>
        </p:spPr>
        <p:txBody>
          <a:bodyPr/>
          <a:lstStyle/>
          <a:p>
            <a:r>
              <a:rPr lang="en-US" sz="8800" spc="-80" dirty="0" smtClean="0"/>
              <a:t>Church Discipline</a:t>
            </a:r>
            <a:endParaRPr lang="en-US" sz="8800" spc="-80" dirty="0"/>
          </a:p>
        </p:txBody>
      </p:sp>
      <p:sp>
        <p:nvSpPr>
          <p:cNvPr id="7" name="TextBox 6"/>
          <p:cNvSpPr txBox="1"/>
          <p:nvPr/>
        </p:nvSpPr>
        <p:spPr>
          <a:xfrm>
            <a:off x="571500" y="2667001"/>
            <a:ext cx="9144000" cy="3416320"/>
          </a:xfrm>
          <a:prstGeom prst="rect">
            <a:avLst/>
          </a:prstGeom>
          <a:noFill/>
        </p:spPr>
        <p:txBody>
          <a:bodyPr wrap="square" rtlCol="0">
            <a:spAutoFit/>
          </a:bodyPr>
          <a:lstStyle/>
          <a:p>
            <a:pPr algn="ct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742950" indent="-742950" algn="ctr">
              <a:buFont typeface="+mj-lt"/>
              <a:buAutoNum type="arabicPeriod" startAt="2"/>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Withdrawal of social contact.</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Note</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that person and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do not keep company </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with him”  (2 </a:t>
            </a:r>
            <a:r>
              <a:rPr lang="en-US" sz="3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3:14).</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Not even to eat with such                                            a person</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 </a:t>
            </a:r>
            <a:r>
              <a:rPr lang="en-US" sz="3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5:11).</a:t>
            </a:r>
            <a:endParaRPr lang="en-US" sz="3600" b="1" spc="-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slide(fromBottom)">
                                      <p:cBhvr>
                                        <p:cTn id="7" dur="1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slide(fromBottom)">
                                      <p:cBhvr>
                                        <p:cTn id="1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1" y="1828800"/>
            <a:ext cx="9296400" cy="838200"/>
          </a:xfrm>
        </p:spPr>
        <p:txBody>
          <a:bodyPr anchor="t"/>
          <a:lstStyle/>
          <a:p>
            <a:r>
              <a:rPr lang="en-US" b="1" i="0" dirty="0" smtClean="0"/>
              <a:t>II. Considering the Teaching.</a:t>
            </a:r>
            <a:br>
              <a:rPr lang="en-US" b="1" i="0" dirty="0" smtClean="0"/>
            </a:br>
            <a:endParaRPr lang="en-US" b="1" i="0" dirty="0"/>
          </a:p>
        </p:txBody>
      </p:sp>
      <p:sp>
        <p:nvSpPr>
          <p:cNvPr id="4" name="Text Placeholder 3"/>
          <p:cNvSpPr>
            <a:spLocks noGrp="1"/>
          </p:cNvSpPr>
          <p:nvPr>
            <p:ph type="body" sz="quarter" idx="10"/>
          </p:nvPr>
        </p:nvSpPr>
        <p:spPr>
          <a:xfrm>
            <a:off x="571501" y="304800"/>
            <a:ext cx="9296400" cy="1384994"/>
          </a:xfrm>
        </p:spPr>
        <p:txBody>
          <a:bodyPr/>
          <a:lstStyle/>
          <a:p>
            <a:r>
              <a:rPr lang="en-US" sz="8800" spc="-80" dirty="0" smtClean="0"/>
              <a:t>Church Discipline</a:t>
            </a:r>
            <a:endParaRPr lang="en-US" sz="8800" spc="-80" dirty="0"/>
          </a:p>
        </p:txBody>
      </p:sp>
      <p:sp>
        <p:nvSpPr>
          <p:cNvPr id="7" name="TextBox 6"/>
          <p:cNvSpPr txBox="1"/>
          <p:nvPr/>
        </p:nvSpPr>
        <p:spPr>
          <a:xfrm>
            <a:off x="571500" y="2667001"/>
            <a:ext cx="9144000" cy="3416320"/>
          </a:xfrm>
          <a:prstGeom prst="rect">
            <a:avLst/>
          </a:prstGeom>
          <a:noFill/>
        </p:spPr>
        <p:txBody>
          <a:bodyPr wrap="square" rtlCol="0">
            <a:spAutoFit/>
          </a:bodyPr>
          <a:lstStyle/>
          <a:p>
            <a:pPr algn="ct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742950" indent="-742950" algn="ctr">
              <a:buFont typeface="+mj-lt"/>
              <a:buAutoNum type="arabicPeriod" startAt="2"/>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Withdrawal of social contact.</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lead one to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be ashamed</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 </a:t>
            </a:r>
            <a:r>
              <a:rPr lang="en-US" sz="3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3:15).</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 type of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punishment</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 </a:t>
            </a:r>
            <a:r>
              <a:rPr lang="en-US" sz="3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2:6).</a:t>
            </a:r>
          </a:p>
          <a:p>
            <a:pPr algn="ctr">
              <a:buFont typeface="Arial" pitchFamily="34" charset="0"/>
              <a:buChar char="•"/>
            </a:pPr>
            <a:r>
              <a:rPr lang="en-US" sz="3600" b="1" spc="-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Considered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destruction of the                   flesh</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 </a:t>
            </a:r>
            <a:r>
              <a:rPr lang="en-US" sz="3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5:5b).</a:t>
            </a:r>
            <a:endParaRPr lang="en-US" sz="3600" b="1" spc="-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slide(fromBottom)">
                                      <p:cBhvr>
                                        <p:cTn id="7" dur="1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slide(fromBottom)">
                                      <p:cBhvr>
                                        <p:cTn id="12" dur="1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slide(fromBottom)">
                                      <p:cBhvr>
                                        <p:cTn id="1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1" y="1828800"/>
            <a:ext cx="9296400" cy="838200"/>
          </a:xfrm>
        </p:spPr>
        <p:txBody>
          <a:bodyPr anchor="t"/>
          <a:lstStyle/>
          <a:p>
            <a:r>
              <a:rPr lang="en-US" b="1" i="0" dirty="0" smtClean="0"/>
              <a:t>II. Considering the Teaching.</a:t>
            </a:r>
            <a:br>
              <a:rPr lang="en-US" b="1" i="0" dirty="0" smtClean="0"/>
            </a:br>
            <a:endParaRPr lang="en-US" b="1" i="0" dirty="0"/>
          </a:p>
        </p:txBody>
      </p:sp>
      <p:sp>
        <p:nvSpPr>
          <p:cNvPr id="4" name="Text Placeholder 3"/>
          <p:cNvSpPr>
            <a:spLocks noGrp="1"/>
          </p:cNvSpPr>
          <p:nvPr>
            <p:ph type="body" sz="quarter" idx="10"/>
          </p:nvPr>
        </p:nvSpPr>
        <p:spPr>
          <a:xfrm>
            <a:off x="571501" y="304800"/>
            <a:ext cx="9296400" cy="1384994"/>
          </a:xfrm>
        </p:spPr>
        <p:txBody>
          <a:bodyPr/>
          <a:lstStyle/>
          <a:p>
            <a:r>
              <a:rPr lang="en-US" sz="8800" spc="-80" dirty="0" smtClean="0"/>
              <a:t>Church Discipline</a:t>
            </a:r>
            <a:endParaRPr lang="en-US" sz="8800" spc="-80" dirty="0"/>
          </a:p>
        </p:txBody>
      </p:sp>
      <p:sp>
        <p:nvSpPr>
          <p:cNvPr id="7" name="TextBox 6"/>
          <p:cNvSpPr txBox="1"/>
          <p:nvPr/>
        </p:nvSpPr>
        <p:spPr>
          <a:xfrm>
            <a:off x="571500" y="2667001"/>
            <a:ext cx="9144000" cy="3416320"/>
          </a:xfrm>
          <a:prstGeom prst="rect">
            <a:avLst/>
          </a:prstGeom>
          <a:noFill/>
        </p:spPr>
        <p:txBody>
          <a:bodyPr wrap="square" rtlCol="0">
            <a:spAutoFit/>
          </a:bodyPr>
          <a:lstStyle/>
          <a:p>
            <a:pPr algn="ct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742950" indent="-742950" algn="ctr">
              <a:buFont typeface="+mj-lt"/>
              <a:buAutoNum type="arabicPeriod" startAt="3"/>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3600" b="1"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Disfellowship</a:t>
            </a:r>
            <a:r>
              <a:rPr lang="en-US" sz="36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 not a scriptural term</a:t>
            </a:r>
            <a:r>
              <a:rPr lang="en-US" sz="36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Fellowship in the gospel</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(Phil 1:5).</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Fellowship</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 a bond of faith (1 John 1:1-3).</a:t>
            </a:r>
          </a:p>
          <a:p>
            <a:pPr algn="ctr">
              <a:buFont typeface="Arial" pitchFamily="34" charset="0"/>
              <a:buChar char="•"/>
            </a:pPr>
            <a:r>
              <a:rPr lang="en-US" sz="3600" b="1" spc="-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One withdrawn from is still a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brother</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 </a:t>
            </a:r>
            <a:r>
              <a:rPr lang="en-US" sz="3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3:15).</a:t>
            </a:r>
            <a:endParaRPr lang="en-US" sz="3600" b="1" spc="-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Bottom)">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slide(fromBottom)">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slide(fromBottom)">
                                      <p:cBhvr>
                                        <p:cTn id="17" dur="1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slide(fromBottom)">
                                      <p:cBhvr>
                                        <p:cTn id="2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1" y="1828800"/>
            <a:ext cx="9296400" cy="838200"/>
          </a:xfrm>
        </p:spPr>
        <p:txBody>
          <a:bodyPr anchor="t"/>
          <a:lstStyle/>
          <a:p>
            <a:r>
              <a:rPr lang="en-US" b="1" i="0" dirty="0" smtClean="0"/>
              <a:t>II. Considering the Teaching.</a:t>
            </a:r>
            <a:br>
              <a:rPr lang="en-US" b="1" i="0" dirty="0" smtClean="0"/>
            </a:br>
            <a:endParaRPr lang="en-US" b="1" i="0" dirty="0"/>
          </a:p>
        </p:txBody>
      </p:sp>
      <p:sp>
        <p:nvSpPr>
          <p:cNvPr id="4" name="Text Placeholder 3"/>
          <p:cNvSpPr>
            <a:spLocks noGrp="1"/>
          </p:cNvSpPr>
          <p:nvPr>
            <p:ph type="body" sz="quarter" idx="10"/>
          </p:nvPr>
        </p:nvSpPr>
        <p:spPr>
          <a:xfrm>
            <a:off x="571501" y="304800"/>
            <a:ext cx="9296400" cy="1384994"/>
          </a:xfrm>
        </p:spPr>
        <p:txBody>
          <a:bodyPr/>
          <a:lstStyle/>
          <a:p>
            <a:r>
              <a:rPr lang="en-US" sz="8800" spc="-80" dirty="0" smtClean="0"/>
              <a:t>Church Discipline</a:t>
            </a:r>
            <a:endParaRPr lang="en-US" sz="8800" spc="-80" dirty="0"/>
          </a:p>
        </p:txBody>
      </p:sp>
      <p:sp>
        <p:nvSpPr>
          <p:cNvPr id="7" name="TextBox 6"/>
          <p:cNvSpPr txBox="1"/>
          <p:nvPr/>
        </p:nvSpPr>
        <p:spPr>
          <a:xfrm>
            <a:off x="571500" y="2667001"/>
            <a:ext cx="9144000" cy="3416320"/>
          </a:xfrm>
          <a:prstGeom prst="rect">
            <a:avLst/>
          </a:prstGeom>
          <a:noFill/>
        </p:spPr>
        <p:txBody>
          <a:bodyPr wrap="square" rtlCol="0">
            <a:spAutoFit/>
          </a:bodyPr>
          <a:lstStyle/>
          <a:p>
            <a:pPr algn="ct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742950" indent="-742950" algn="ctr">
              <a:buFont typeface="+mj-lt"/>
              <a:buAutoNum type="arabicPeriod" startAt="4"/>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This is congregational action</a:t>
            </a:r>
            <a:r>
              <a:rPr lang="en-US" sz="36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buFont typeface="Arial" pitchFamily="34" charset="0"/>
              <a:buChar char="•"/>
            </a:pPr>
            <a:r>
              <a:rPr lang="en-US" sz="3600" b="1" spc="-13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There is no </a:t>
            </a:r>
            <a:r>
              <a:rPr lang="en-US" sz="3600" b="1" i="1" spc="-13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withdrawal</a:t>
            </a:r>
            <a:r>
              <a:rPr lang="en-US" sz="3600" b="1" spc="-13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 the church universal.</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 local church can be (3 John 9-10).</a:t>
            </a:r>
          </a:p>
          <a:p>
            <a:pPr algn="ctr">
              <a:buFont typeface="Arial" pitchFamily="34" charset="0"/>
              <a:buChar char="•"/>
            </a:pPr>
            <a:r>
              <a:rPr lang="en-US" sz="3600" b="1" spc="-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Those outside we must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note</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avoid</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(Romans 16:17-18).</a:t>
            </a:r>
            <a:endParaRPr lang="en-US" sz="3600" b="1" spc="-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Bottom)">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slide(fromBottom)">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slide(fromBottom)">
                                      <p:cBhvr>
                                        <p:cTn id="17" dur="1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slide(fromBottom)">
                                      <p:cBhvr>
                                        <p:cTn id="2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1" y="1828800"/>
            <a:ext cx="9296400" cy="838200"/>
          </a:xfrm>
        </p:spPr>
        <p:txBody>
          <a:bodyPr anchor="t"/>
          <a:lstStyle/>
          <a:p>
            <a:r>
              <a:rPr lang="en-US" b="1" i="0" dirty="0" smtClean="0"/>
              <a:t>II. Considering the Teaching.</a:t>
            </a:r>
            <a:br>
              <a:rPr lang="en-US" b="1" i="0" dirty="0" smtClean="0"/>
            </a:br>
            <a:endParaRPr lang="en-US" b="1" i="0" dirty="0"/>
          </a:p>
        </p:txBody>
      </p:sp>
      <p:sp>
        <p:nvSpPr>
          <p:cNvPr id="4" name="Text Placeholder 3"/>
          <p:cNvSpPr>
            <a:spLocks noGrp="1"/>
          </p:cNvSpPr>
          <p:nvPr>
            <p:ph type="body" sz="quarter" idx="10"/>
          </p:nvPr>
        </p:nvSpPr>
        <p:spPr>
          <a:xfrm>
            <a:off x="571501" y="304800"/>
            <a:ext cx="9296400" cy="1384994"/>
          </a:xfrm>
        </p:spPr>
        <p:txBody>
          <a:bodyPr/>
          <a:lstStyle/>
          <a:p>
            <a:r>
              <a:rPr lang="en-US" sz="8800" spc="-80" dirty="0" smtClean="0"/>
              <a:t>Church Discipline</a:t>
            </a:r>
            <a:endParaRPr lang="en-US" sz="8800" spc="-80" dirty="0"/>
          </a:p>
        </p:txBody>
      </p:sp>
      <p:sp>
        <p:nvSpPr>
          <p:cNvPr id="7" name="TextBox 6"/>
          <p:cNvSpPr txBox="1"/>
          <p:nvPr/>
        </p:nvSpPr>
        <p:spPr>
          <a:xfrm>
            <a:off x="571500" y="2667001"/>
            <a:ext cx="9144000" cy="3416320"/>
          </a:xfrm>
          <a:prstGeom prst="rect">
            <a:avLst/>
          </a:prstGeom>
          <a:noFill/>
        </p:spPr>
        <p:txBody>
          <a:bodyPr wrap="square" rtlCol="0">
            <a:spAutoFit/>
          </a:bodyPr>
          <a:lstStyle/>
          <a:p>
            <a:pPr algn="ct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742950" indent="-742950" algn="ctr">
              <a:buFont typeface="+mj-lt"/>
              <a:buAutoNum type="arabicPeriod" startAt="5"/>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does this affect family</a:t>
            </a:r>
            <a:r>
              <a:rPr lang="en-US" sz="36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buFont typeface="Arial" pitchFamily="34" charset="0"/>
              <a:buChar char="•"/>
            </a:pPr>
            <a:r>
              <a:rPr lang="en-US" sz="3600" b="1" spc="-13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 command of God requires disobedience to another command (cf. 1 </a:t>
            </a:r>
            <a:r>
              <a:rPr lang="en-US" sz="3600" b="1" spc="-13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a:t>
            </a:r>
            <a:r>
              <a:rPr lang="en-US" sz="3600" b="1" spc="-13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14:34; Col  3:16).</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Commands within the family                                       (1 Cor. 7:5; Eph 6:4; Eph 6:2).</a:t>
            </a:r>
            <a:endParaRPr lang="en-US" sz="3600" b="1" spc="-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Bottom)">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slide(fromBottom)">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slide(fromBottom)">
                                      <p:cBhvr>
                                        <p:cTn id="17"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anishInquisition.jpg"/>
          <p:cNvPicPr>
            <a:picLocks noChangeAspect="1"/>
          </p:cNvPicPr>
          <p:nvPr/>
        </p:nvPicPr>
        <p:blipFill>
          <a:blip r:embed="rId2" cstate="print"/>
          <a:stretch>
            <a:fillRect/>
          </a:stretch>
        </p:blipFill>
        <p:spPr>
          <a:xfrm>
            <a:off x="6438900" y="1131154"/>
            <a:ext cx="3352800" cy="4367091"/>
          </a:xfrm>
          <a:prstGeom prst="rect">
            <a:avLst/>
          </a:prstGeom>
          <a:effectLst>
            <a:outerShdw blurRad="50800" dist="38100" dir="8100000" sx="102000" sy="102000" algn="tr" rotWithShape="0">
              <a:prstClr val="black">
                <a:alpha val="40000"/>
              </a:prstClr>
            </a:outerShdw>
          </a:effectLst>
        </p:spPr>
      </p:pic>
      <p:sp>
        <p:nvSpPr>
          <p:cNvPr id="6" name="Title 1"/>
          <p:cNvSpPr>
            <a:spLocks noGrp="1"/>
          </p:cNvSpPr>
          <p:nvPr>
            <p:ph type="ctrTitle"/>
          </p:nvPr>
        </p:nvSpPr>
        <p:spPr>
          <a:xfrm>
            <a:off x="419100" y="304800"/>
            <a:ext cx="9296400" cy="838200"/>
          </a:xfrm>
        </p:spPr>
        <p:txBody>
          <a:bodyPr anchor="t"/>
          <a:lstStyle/>
          <a:p>
            <a:r>
              <a:rPr lang="en-US" b="1" i="0" dirty="0" smtClean="0"/>
              <a:t>Bro. Bill </a:t>
            </a:r>
            <a:r>
              <a:rPr lang="en-US" b="1" i="0" dirty="0" err="1" smtClean="0"/>
              <a:t>Cavender</a:t>
            </a:r>
            <a:endParaRPr lang="en-US" b="1" i="0" dirty="0"/>
          </a:p>
        </p:txBody>
      </p:sp>
      <p:sp>
        <p:nvSpPr>
          <p:cNvPr id="7" name="TextBox 6"/>
          <p:cNvSpPr txBox="1"/>
          <p:nvPr/>
        </p:nvSpPr>
        <p:spPr>
          <a:xfrm>
            <a:off x="495299" y="1143000"/>
            <a:ext cx="5181601" cy="4355038"/>
          </a:xfrm>
          <a:prstGeom prst="rect">
            <a:avLst/>
          </a:prstGeom>
          <a:noFill/>
        </p:spPr>
        <p:txBody>
          <a:bodyPr wrap="square" rtlCol="0">
            <a:spAutoFit/>
          </a:bodyPr>
          <a:lstStyle/>
          <a:p>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dirty="0" smtClean="0"/>
              <a:t>“A family has to deal with its own family members and is not necessarily bound by what a congregation has done.”</a:t>
            </a:r>
          </a:p>
          <a:p>
            <a:pPr algn="r">
              <a:spcBef>
                <a:spcPts val="3000"/>
              </a:spcBef>
            </a:pPr>
            <a:r>
              <a:rPr lang="en-US" sz="2400" b="1" dirty="0" smtClean="0"/>
              <a:t>“How Does Withdrawing Affect Family Relationships?” </a:t>
            </a:r>
            <a:r>
              <a:rPr lang="en-US" sz="2400" b="1" i="1" dirty="0" smtClean="0"/>
              <a:t>Truth Magazine </a:t>
            </a:r>
            <a:r>
              <a:rPr lang="en-US" sz="2400" b="1" dirty="0" smtClean="0"/>
              <a:t>55.1</a:t>
            </a:r>
            <a:r>
              <a:rPr lang="en-US" sz="2400" b="1" i="1" dirty="0" smtClean="0"/>
              <a:t> </a:t>
            </a:r>
            <a:r>
              <a:rPr lang="en-US" sz="2400" b="1" dirty="0" smtClean="0"/>
              <a:t>(Jan. 2011) 8-10</a:t>
            </a:r>
            <a:endPar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anim calcmode="lin" valueType="num">
                                      <p:cBhvr>
                                        <p:cTn id="1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71501" y="304800"/>
            <a:ext cx="9296400" cy="1384994"/>
          </a:xfrm>
        </p:spPr>
        <p:txBody>
          <a:bodyPr/>
          <a:lstStyle/>
          <a:p>
            <a:r>
              <a:rPr lang="en-US" sz="7200" spc="-80" dirty="0" smtClean="0"/>
              <a:t>Context of the Passage</a:t>
            </a:r>
            <a:endParaRPr lang="en-US" sz="7200" spc="-80" dirty="0"/>
          </a:p>
        </p:txBody>
      </p:sp>
      <p:sp>
        <p:nvSpPr>
          <p:cNvPr id="7" name="TextBox 6"/>
          <p:cNvSpPr txBox="1"/>
          <p:nvPr/>
        </p:nvSpPr>
        <p:spPr>
          <a:xfrm>
            <a:off x="647701" y="1981202"/>
            <a:ext cx="8991600" cy="3554819"/>
          </a:xfrm>
          <a:prstGeom prst="rect">
            <a:avLst/>
          </a:prstGeom>
          <a:noFill/>
        </p:spPr>
        <p:txBody>
          <a:bodyPr wrap="square" rtlCol="0">
            <a:spAutoFit/>
          </a:bodyPr>
          <a:lstStyle/>
          <a:p>
            <a:pPr marL="395288" indent="-395288">
              <a:spcAft>
                <a:spcPts val="1800"/>
              </a:spcAft>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“Who is the Greatest in the kingdom of heaven?” (Matthew 18:1).</a:t>
            </a:r>
          </a:p>
          <a:p>
            <a:pPr marL="395288" indent="-395288">
              <a:spcAft>
                <a:spcPts val="1800"/>
              </a:spcAft>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Discussion about children (Matt. 18:2-6).</a:t>
            </a:r>
          </a:p>
          <a:p>
            <a:pPr marL="395288" indent="-395288">
              <a:spcAft>
                <a:spcPts val="1800"/>
              </a:spcAft>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Causing “little ones” to sin (Matt. 18:7-10).</a:t>
            </a:r>
          </a:p>
          <a:p>
            <a:pPr marL="395288" indent="-395288">
              <a:spcAft>
                <a:spcPts val="1800"/>
              </a:spcAft>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Why Jesus came (Matthew 18:11).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1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additive="base">
                                        <p:cTn id="26" dur="1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1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anishInquisition.jpg"/>
          <p:cNvPicPr>
            <a:picLocks noChangeAspect="1"/>
          </p:cNvPicPr>
          <p:nvPr/>
        </p:nvPicPr>
        <p:blipFill>
          <a:blip r:embed="rId2" cstate="print"/>
          <a:stretch>
            <a:fillRect/>
          </a:stretch>
        </p:blipFill>
        <p:spPr>
          <a:xfrm>
            <a:off x="6438900" y="1131154"/>
            <a:ext cx="3352800" cy="4367091"/>
          </a:xfrm>
          <a:prstGeom prst="rect">
            <a:avLst/>
          </a:prstGeom>
          <a:effectLst>
            <a:outerShdw blurRad="50800" dist="38100" dir="8100000" sx="102000" sy="102000" algn="tr" rotWithShape="0">
              <a:prstClr val="black">
                <a:alpha val="40000"/>
              </a:prstClr>
            </a:outerShdw>
          </a:effectLst>
        </p:spPr>
      </p:pic>
      <p:sp>
        <p:nvSpPr>
          <p:cNvPr id="6" name="Title 1"/>
          <p:cNvSpPr>
            <a:spLocks noGrp="1"/>
          </p:cNvSpPr>
          <p:nvPr>
            <p:ph type="ctrTitle"/>
          </p:nvPr>
        </p:nvSpPr>
        <p:spPr>
          <a:xfrm>
            <a:off x="419100" y="304800"/>
            <a:ext cx="9296400" cy="838200"/>
          </a:xfrm>
        </p:spPr>
        <p:txBody>
          <a:bodyPr anchor="t"/>
          <a:lstStyle/>
          <a:p>
            <a:r>
              <a:rPr lang="en-US" b="1" i="0" dirty="0" smtClean="0"/>
              <a:t>Bro. Bill </a:t>
            </a:r>
            <a:r>
              <a:rPr lang="en-US" b="1" i="0" dirty="0" err="1" smtClean="0"/>
              <a:t>Cavender</a:t>
            </a:r>
            <a:endParaRPr lang="en-US" b="1" i="0" dirty="0"/>
          </a:p>
        </p:txBody>
      </p:sp>
      <p:sp>
        <p:nvSpPr>
          <p:cNvPr id="7" name="TextBox 6"/>
          <p:cNvSpPr txBox="1"/>
          <p:nvPr/>
        </p:nvSpPr>
        <p:spPr>
          <a:xfrm>
            <a:off x="495299" y="1143000"/>
            <a:ext cx="5181601" cy="5155257"/>
          </a:xfrm>
          <a:prstGeom prst="rect">
            <a:avLst/>
          </a:prstGeom>
          <a:noFill/>
        </p:spPr>
        <p:txBody>
          <a:bodyPr wrap="square" rtlCol="0">
            <a:spAutoFit/>
          </a:bodyPr>
          <a:lstStyle/>
          <a:p>
            <a:r>
              <a:rPr lang="en-US" sz="2800" b="1" spc="-150" dirty="0" smtClean="0"/>
              <a:t>“A Christian cannot condone, and participate in sinful words, deeds, and conduct, as we walk by faith in this sinful world. Each family member will have to determine, for himself/herself, how we deal with misconduct in the family relationship, according to our personal knowledge of God’s will for us.”</a:t>
            </a:r>
          </a:p>
          <a:p>
            <a:pPr algn="r">
              <a:spcBef>
                <a:spcPts val="600"/>
              </a:spcBef>
            </a:pPr>
            <a:r>
              <a:rPr lang="en-US" sz="2400" b="1" dirty="0" smtClean="0"/>
              <a:t>“How Does Withdrawing Affect Family Relationships?” </a:t>
            </a:r>
            <a:r>
              <a:rPr lang="en-US" sz="2400" b="1" i="1" dirty="0" smtClean="0"/>
              <a:t>Truth Magazine </a:t>
            </a:r>
            <a:r>
              <a:rPr lang="en-US" sz="2400" b="1" dirty="0" smtClean="0"/>
              <a:t>55.1</a:t>
            </a:r>
            <a:r>
              <a:rPr lang="en-US" sz="2400" b="1" i="1" dirty="0" smtClean="0"/>
              <a:t> </a:t>
            </a:r>
            <a:r>
              <a:rPr lang="en-US" sz="2400" b="1" dirty="0" smtClean="0"/>
              <a:t>(Jan. 2011) 8-10</a:t>
            </a:r>
            <a:endPar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1" y="1828800"/>
            <a:ext cx="9296400" cy="838200"/>
          </a:xfrm>
        </p:spPr>
        <p:txBody>
          <a:bodyPr anchor="t"/>
          <a:lstStyle/>
          <a:p>
            <a:r>
              <a:rPr lang="en-US" b="1" i="0" dirty="0" smtClean="0"/>
              <a:t>II. Considering the Teaching.</a:t>
            </a:r>
            <a:br>
              <a:rPr lang="en-US" b="1" i="0" dirty="0" smtClean="0"/>
            </a:br>
            <a:endParaRPr lang="en-US" b="1" i="0" dirty="0"/>
          </a:p>
        </p:txBody>
      </p:sp>
      <p:sp>
        <p:nvSpPr>
          <p:cNvPr id="4" name="Text Placeholder 3"/>
          <p:cNvSpPr>
            <a:spLocks noGrp="1"/>
          </p:cNvSpPr>
          <p:nvPr>
            <p:ph type="body" sz="quarter" idx="10"/>
          </p:nvPr>
        </p:nvSpPr>
        <p:spPr>
          <a:xfrm>
            <a:off x="571501" y="304800"/>
            <a:ext cx="9296400" cy="1384994"/>
          </a:xfrm>
        </p:spPr>
        <p:txBody>
          <a:bodyPr/>
          <a:lstStyle/>
          <a:p>
            <a:r>
              <a:rPr lang="en-US" sz="8800" spc="-80" dirty="0" smtClean="0"/>
              <a:t>Church Discipline</a:t>
            </a:r>
            <a:endParaRPr lang="en-US" sz="8800" spc="-80" dirty="0"/>
          </a:p>
        </p:txBody>
      </p:sp>
      <p:sp>
        <p:nvSpPr>
          <p:cNvPr id="7" name="TextBox 6"/>
          <p:cNvSpPr txBox="1"/>
          <p:nvPr/>
        </p:nvSpPr>
        <p:spPr>
          <a:xfrm>
            <a:off x="571500" y="2667001"/>
            <a:ext cx="9144000" cy="3170099"/>
          </a:xfrm>
          <a:prstGeom prst="rect">
            <a:avLst/>
          </a:prstGeom>
          <a:noFill/>
        </p:spPr>
        <p:txBody>
          <a:bodyPr wrap="square" rtlCol="0">
            <a:spAutoFit/>
          </a:bodyPr>
          <a:lstStyle/>
          <a:p>
            <a:pPr algn="ct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Why is this commanded?</a:t>
            </a:r>
          </a:p>
          <a:p>
            <a:pPr marL="463550" indent="-463550" algn="ctr">
              <a:spcAft>
                <a:spcPts val="1200"/>
              </a:spcAft>
              <a:buFont typeface="+mj-lt"/>
              <a:buAutoNum type="arabicPeriod"/>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produce godly sorrow leading to repentance (2 </a:t>
            </a:r>
            <a:r>
              <a:rPr lang="en-US" sz="3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7:8-12).</a:t>
            </a:r>
          </a:p>
          <a:p>
            <a:pPr marL="463550" indent="-463550" algn="ctr">
              <a:spcAft>
                <a:spcPts val="1200"/>
              </a:spcAft>
              <a:buFont typeface="+mj-lt"/>
              <a:buAutoNum type="arabicPeriod"/>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protect the flock (1 </a:t>
            </a:r>
            <a:r>
              <a:rPr lang="en-US" sz="3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5:7-8).</a:t>
            </a:r>
          </a:p>
          <a:p>
            <a:pPr marL="463550" indent="-463550" algn="ctr">
              <a:spcAft>
                <a:spcPts val="1200"/>
              </a:spcAft>
              <a:buFont typeface="+mj-lt"/>
              <a:buAutoNum type="arabicPeriod"/>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restore the erring (1 </a:t>
            </a:r>
            <a:r>
              <a:rPr lang="en-US" sz="3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5:5; 2 </a:t>
            </a:r>
            <a:r>
              <a:rPr lang="en-US" sz="3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2:5-9).</a:t>
            </a:r>
            <a:endPar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10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stSheep.jpg"/>
          <p:cNvPicPr>
            <a:picLocks noChangeAspect="1"/>
          </p:cNvPicPr>
          <p:nvPr/>
        </p:nvPicPr>
        <p:blipFill>
          <a:blip r:embed="rId2" cstate="print"/>
          <a:stretch>
            <a:fillRect/>
          </a:stretch>
        </p:blipFill>
        <p:spPr>
          <a:xfrm>
            <a:off x="6743700" y="4343400"/>
            <a:ext cx="2928938" cy="2195512"/>
          </a:xfrm>
          <a:prstGeom prst="rect">
            <a:avLst/>
          </a:prstGeom>
          <a:effectLst>
            <a:outerShdw blurRad="50800" dist="38100" dir="2700000" sx="102000" sy="102000" algn="t" rotWithShape="0">
              <a:prstClr val="black">
                <a:alpha val="40000"/>
              </a:prstClr>
            </a:outerShdw>
          </a:effectLst>
        </p:spPr>
      </p:pic>
      <p:sp>
        <p:nvSpPr>
          <p:cNvPr id="4" name="Text Placeholder 3"/>
          <p:cNvSpPr>
            <a:spLocks noGrp="1"/>
          </p:cNvSpPr>
          <p:nvPr>
            <p:ph type="body" sz="quarter" idx="10"/>
          </p:nvPr>
        </p:nvSpPr>
        <p:spPr>
          <a:xfrm>
            <a:off x="571501" y="304800"/>
            <a:ext cx="9296400" cy="1384994"/>
          </a:xfrm>
        </p:spPr>
        <p:txBody>
          <a:bodyPr/>
          <a:lstStyle/>
          <a:p>
            <a:r>
              <a:rPr lang="en-US" sz="8800" kern="0" spc="-200" dirty="0" smtClean="0"/>
              <a:t>Hebrews 12:6-11</a:t>
            </a:r>
            <a:endParaRPr lang="en-US" sz="8800" kern="0" spc="-200" dirty="0"/>
          </a:p>
        </p:txBody>
      </p:sp>
      <p:sp>
        <p:nvSpPr>
          <p:cNvPr id="7" name="TextBox 6"/>
          <p:cNvSpPr txBox="1"/>
          <p:nvPr/>
        </p:nvSpPr>
        <p:spPr>
          <a:xfrm>
            <a:off x="723900" y="1752600"/>
            <a:ext cx="9144000" cy="4862870"/>
          </a:xfrm>
          <a:prstGeom prst="rect">
            <a:avLst/>
          </a:prstGeom>
          <a:noFill/>
        </p:spPr>
        <p:txBody>
          <a:bodyPr wrap="square" rtlCol="0">
            <a:spAutoFit/>
          </a:bodyPr>
          <a:lstStyle/>
          <a:p>
            <a:r>
              <a:rPr lang="en-US" sz="31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whom the LORD loves He chastens, and scourges every son whom He receives.  If you endure chastening, God deals with you as with sons; for what son is there whom a father does not chasten? But if you are without chastening, of which all have become partakers, then you are illegitimate                               and not sons. Furthermore, we                                     have had human fathers who                                         corrected us, and we paid them                                                 respect…”</a:t>
            </a:r>
            <a:endParaRPr lang="en-US" sz="3100" b="1" spc="-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stSheep.jpg"/>
          <p:cNvPicPr>
            <a:picLocks noChangeAspect="1"/>
          </p:cNvPicPr>
          <p:nvPr/>
        </p:nvPicPr>
        <p:blipFill>
          <a:blip r:embed="rId2" cstate="print"/>
          <a:stretch>
            <a:fillRect/>
          </a:stretch>
        </p:blipFill>
        <p:spPr>
          <a:xfrm>
            <a:off x="6743700" y="4343400"/>
            <a:ext cx="2928938" cy="2195512"/>
          </a:xfrm>
          <a:prstGeom prst="rect">
            <a:avLst/>
          </a:prstGeom>
          <a:effectLst>
            <a:outerShdw blurRad="50800" dist="38100" dir="2700000" sx="102000" sy="102000" algn="t" rotWithShape="0">
              <a:prstClr val="black">
                <a:alpha val="40000"/>
              </a:prstClr>
            </a:outerShdw>
          </a:effectLst>
        </p:spPr>
      </p:pic>
      <p:sp>
        <p:nvSpPr>
          <p:cNvPr id="4" name="Text Placeholder 3"/>
          <p:cNvSpPr>
            <a:spLocks noGrp="1"/>
          </p:cNvSpPr>
          <p:nvPr>
            <p:ph type="body" sz="quarter" idx="10"/>
          </p:nvPr>
        </p:nvSpPr>
        <p:spPr>
          <a:xfrm>
            <a:off x="571501" y="304800"/>
            <a:ext cx="9296400" cy="1384994"/>
          </a:xfrm>
        </p:spPr>
        <p:txBody>
          <a:bodyPr/>
          <a:lstStyle/>
          <a:p>
            <a:r>
              <a:rPr lang="en-US" sz="8800" kern="0" spc="-200" dirty="0" smtClean="0"/>
              <a:t>Hebrews 12:6-11</a:t>
            </a:r>
            <a:endParaRPr lang="en-US" sz="8800" kern="0" spc="-200" dirty="0"/>
          </a:p>
        </p:txBody>
      </p:sp>
      <p:sp>
        <p:nvSpPr>
          <p:cNvPr id="7" name="TextBox 6"/>
          <p:cNvSpPr txBox="1"/>
          <p:nvPr/>
        </p:nvSpPr>
        <p:spPr>
          <a:xfrm>
            <a:off x="723900" y="1752600"/>
            <a:ext cx="9144000" cy="4385816"/>
          </a:xfrm>
          <a:prstGeom prst="rect">
            <a:avLst/>
          </a:prstGeom>
          <a:noFill/>
        </p:spPr>
        <p:txBody>
          <a:bodyPr wrap="square" rtlCol="0">
            <a:spAutoFit/>
          </a:bodyPr>
          <a:lstStyle/>
          <a:p>
            <a:r>
              <a:rPr lang="en-US" sz="31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“…Shall we not much more readily be in subjection to the Father of spirits and live? For they indeed for a few days chastened us as seemed best to them, but He for our profit, that we may be partakers of His holiness. 11 Now no chastening seems to be joyful for the present, but painful; nevertheless, after-                                                  ward it yields the peaceable fruit of                                           righteousness to those who have                                  been trained by it.”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stSheep.jpg"/>
          <p:cNvPicPr>
            <a:picLocks noChangeAspect="1"/>
          </p:cNvPicPr>
          <p:nvPr/>
        </p:nvPicPr>
        <p:blipFill>
          <a:blip r:embed="rId2" cstate="print"/>
          <a:stretch>
            <a:fillRect/>
          </a:stretch>
        </p:blipFill>
        <p:spPr>
          <a:xfrm>
            <a:off x="6743700" y="4343400"/>
            <a:ext cx="2928938" cy="2195512"/>
          </a:xfrm>
          <a:prstGeom prst="rect">
            <a:avLst/>
          </a:prstGeom>
          <a:effectLst>
            <a:outerShdw blurRad="50800" dist="38100" dir="2700000" sx="102000" sy="102000" algn="t" rotWithShape="0">
              <a:prstClr val="black">
                <a:alpha val="40000"/>
              </a:prstClr>
            </a:outerShdw>
          </a:effectLst>
        </p:spPr>
      </p:pic>
      <p:sp>
        <p:nvSpPr>
          <p:cNvPr id="4" name="Text Placeholder 3"/>
          <p:cNvSpPr>
            <a:spLocks noGrp="1"/>
          </p:cNvSpPr>
          <p:nvPr>
            <p:ph type="body" sz="quarter" idx="10"/>
          </p:nvPr>
        </p:nvSpPr>
        <p:spPr>
          <a:xfrm>
            <a:off x="571501" y="304800"/>
            <a:ext cx="9296400" cy="1384994"/>
          </a:xfrm>
        </p:spPr>
        <p:txBody>
          <a:bodyPr/>
          <a:lstStyle/>
          <a:p>
            <a:r>
              <a:rPr lang="en-US" sz="8800" kern="0" spc="-200" dirty="0" smtClean="0"/>
              <a:t>Matthew 18:15-20</a:t>
            </a:r>
            <a:endParaRPr lang="en-US" sz="8800" kern="0" spc="-200" dirty="0"/>
          </a:p>
        </p:txBody>
      </p:sp>
      <p:sp>
        <p:nvSpPr>
          <p:cNvPr id="7" name="TextBox 6"/>
          <p:cNvSpPr txBox="1"/>
          <p:nvPr/>
        </p:nvSpPr>
        <p:spPr>
          <a:xfrm>
            <a:off x="723900" y="1752600"/>
            <a:ext cx="9144000" cy="4385816"/>
          </a:xfrm>
          <a:prstGeom prst="rect">
            <a:avLst/>
          </a:prstGeom>
          <a:noFill/>
        </p:spPr>
        <p:txBody>
          <a:bodyPr wrap="square" rtlCol="0">
            <a:spAutoFit/>
          </a:bodyPr>
          <a:lstStyle/>
          <a:p>
            <a:r>
              <a:rPr lang="en-US" sz="31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“Moreover if your brother sins against you, go and tell him his fault between you and him alone. If he hears you, you have gained your brother. But if he will not hear, take with you one or two more, that 'by the mouth of two or three witnesses every word may be established.'  And if he refuses to                                                                   hear them, tell it to the church. But                                         if he refuses even to hear the                                         church, let him be to you like…”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stSheep.jpg"/>
          <p:cNvPicPr>
            <a:picLocks noChangeAspect="1"/>
          </p:cNvPicPr>
          <p:nvPr/>
        </p:nvPicPr>
        <p:blipFill>
          <a:blip r:embed="rId2" cstate="print"/>
          <a:stretch>
            <a:fillRect/>
          </a:stretch>
        </p:blipFill>
        <p:spPr>
          <a:xfrm>
            <a:off x="6743700" y="4343400"/>
            <a:ext cx="2928938" cy="2195512"/>
          </a:xfrm>
          <a:prstGeom prst="rect">
            <a:avLst/>
          </a:prstGeom>
          <a:effectLst>
            <a:outerShdw blurRad="50800" dist="38100" dir="2700000" sx="102000" sy="102000" algn="t" rotWithShape="0">
              <a:prstClr val="black">
                <a:alpha val="40000"/>
              </a:prstClr>
            </a:outerShdw>
          </a:effectLst>
        </p:spPr>
      </p:pic>
      <p:sp>
        <p:nvSpPr>
          <p:cNvPr id="4" name="Text Placeholder 3"/>
          <p:cNvSpPr>
            <a:spLocks noGrp="1"/>
          </p:cNvSpPr>
          <p:nvPr>
            <p:ph type="body" sz="quarter" idx="10"/>
          </p:nvPr>
        </p:nvSpPr>
        <p:spPr>
          <a:xfrm>
            <a:off x="571501" y="304800"/>
            <a:ext cx="9296400" cy="1384994"/>
          </a:xfrm>
        </p:spPr>
        <p:txBody>
          <a:bodyPr/>
          <a:lstStyle/>
          <a:p>
            <a:r>
              <a:rPr lang="en-US" sz="8800" kern="0" spc="-80" dirty="0" smtClean="0"/>
              <a:t>Matthew 18:15-20</a:t>
            </a:r>
            <a:endParaRPr lang="en-US" sz="8800" kern="0" spc="-80" dirty="0"/>
          </a:p>
        </p:txBody>
      </p:sp>
      <p:sp>
        <p:nvSpPr>
          <p:cNvPr id="7" name="TextBox 6"/>
          <p:cNvSpPr txBox="1"/>
          <p:nvPr/>
        </p:nvSpPr>
        <p:spPr>
          <a:xfrm>
            <a:off x="723900" y="1752600"/>
            <a:ext cx="9144000" cy="4385816"/>
          </a:xfrm>
          <a:prstGeom prst="rect">
            <a:avLst/>
          </a:prstGeom>
          <a:noFill/>
        </p:spPr>
        <p:txBody>
          <a:bodyPr wrap="square" rtlCol="0">
            <a:spAutoFit/>
          </a:bodyPr>
          <a:lstStyle/>
          <a:p>
            <a:r>
              <a:rPr lang="en-US" sz="31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 heathen and a tax collector.  Assuredly, I say to you, whatever you bind on earth will be bound in heaven, and whatever you loose on earth will be loosed in heaven. Again I say to you that if two of you agree on earth concerning anything that they ask, it will be done for them by My Father                                  in heaven. For where two or three                                             are gathered together in My name,                                    I am there in the midst of them."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1" y="1905000"/>
            <a:ext cx="9296400" cy="762000"/>
          </a:xfrm>
        </p:spPr>
        <p:txBody>
          <a:bodyPr anchor="t"/>
          <a:lstStyle/>
          <a:p>
            <a:r>
              <a:rPr lang="en-US" b="1" i="0" dirty="0" smtClean="0"/>
              <a:t>I. Three Key Texts.</a:t>
            </a:r>
            <a:br>
              <a:rPr lang="en-US" b="1" i="0" dirty="0" smtClean="0"/>
            </a:br>
            <a:endParaRPr lang="en-US" b="1" i="0" dirty="0"/>
          </a:p>
        </p:txBody>
      </p:sp>
      <p:sp>
        <p:nvSpPr>
          <p:cNvPr id="4" name="Text Placeholder 3"/>
          <p:cNvSpPr>
            <a:spLocks noGrp="1"/>
          </p:cNvSpPr>
          <p:nvPr>
            <p:ph type="body" sz="quarter" idx="10"/>
          </p:nvPr>
        </p:nvSpPr>
        <p:spPr>
          <a:xfrm>
            <a:off x="571501" y="304800"/>
            <a:ext cx="9296400" cy="1384994"/>
          </a:xfrm>
        </p:spPr>
        <p:txBody>
          <a:bodyPr/>
          <a:lstStyle/>
          <a:p>
            <a:r>
              <a:rPr lang="en-US" sz="8800" spc="-80" dirty="0" smtClean="0"/>
              <a:t>Church Discipline</a:t>
            </a:r>
            <a:endParaRPr lang="en-US" sz="8800" spc="-80" dirty="0"/>
          </a:p>
        </p:txBody>
      </p:sp>
      <p:sp>
        <p:nvSpPr>
          <p:cNvPr id="7" name="TextBox 6"/>
          <p:cNvSpPr txBox="1"/>
          <p:nvPr/>
        </p:nvSpPr>
        <p:spPr>
          <a:xfrm>
            <a:off x="1181101" y="2819402"/>
            <a:ext cx="8534400" cy="2215991"/>
          </a:xfrm>
          <a:prstGeom prst="rect">
            <a:avLst/>
          </a:prstGeom>
          <a:noFill/>
        </p:spPr>
        <p:txBody>
          <a:bodyPr wrap="square" rtlCol="0">
            <a:spAutoFit/>
          </a:bodyPr>
          <a:lstStyle/>
          <a:p>
            <a:pPr>
              <a:spcAft>
                <a:spcPts val="1800"/>
              </a:spcAft>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“Lost Sheep Context” (Matthew 18:15-20).</a:t>
            </a:r>
          </a:p>
          <a:p>
            <a:pPr>
              <a:spcAft>
                <a:spcPts val="1800"/>
              </a:spcAft>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the Corinthians (1 Corinthians 5:1-13).</a:t>
            </a:r>
          </a:p>
          <a:p>
            <a:pPr>
              <a:spcAft>
                <a:spcPts val="1800"/>
              </a:spcAft>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the Thessalonians (2 Thess. 3:6-15).</a:t>
            </a:r>
            <a:endPar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1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1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1" y="1828800"/>
            <a:ext cx="9296400" cy="838200"/>
          </a:xfrm>
        </p:spPr>
        <p:txBody>
          <a:bodyPr anchor="t"/>
          <a:lstStyle/>
          <a:p>
            <a:r>
              <a:rPr lang="en-US" b="1" i="0" dirty="0" smtClean="0"/>
              <a:t>II. Considering the Teaching.</a:t>
            </a:r>
            <a:br>
              <a:rPr lang="en-US" b="1" i="0" dirty="0" smtClean="0"/>
            </a:br>
            <a:endParaRPr lang="en-US" b="1" i="0" dirty="0"/>
          </a:p>
        </p:txBody>
      </p:sp>
      <p:sp>
        <p:nvSpPr>
          <p:cNvPr id="4" name="Text Placeholder 3"/>
          <p:cNvSpPr>
            <a:spLocks noGrp="1"/>
          </p:cNvSpPr>
          <p:nvPr>
            <p:ph type="body" sz="quarter" idx="10"/>
          </p:nvPr>
        </p:nvSpPr>
        <p:spPr>
          <a:xfrm>
            <a:off x="571501" y="304800"/>
            <a:ext cx="9296400" cy="1384994"/>
          </a:xfrm>
        </p:spPr>
        <p:txBody>
          <a:bodyPr/>
          <a:lstStyle/>
          <a:p>
            <a:r>
              <a:rPr lang="en-US" sz="8800" spc="-80" dirty="0" smtClean="0"/>
              <a:t>Church Discipline</a:t>
            </a:r>
            <a:endParaRPr lang="en-US" sz="8800" spc="-80" dirty="0"/>
          </a:p>
        </p:txBody>
      </p:sp>
      <p:sp>
        <p:nvSpPr>
          <p:cNvPr id="7" name="TextBox 6"/>
          <p:cNvSpPr txBox="1"/>
          <p:nvPr/>
        </p:nvSpPr>
        <p:spPr>
          <a:xfrm>
            <a:off x="571500" y="2667001"/>
            <a:ext cx="9144000" cy="3970318"/>
          </a:xfrm>
          <a:prstGeom prst="rect">
            <a:avLst/>
          </a:prstGeom>
          <a:noFill/>
        </p:spPr>
        <p:txBody>
          <a:bodyPr wrap="square" rtlCol="0">
            <a:spAutoFit/>
          </a:bodyPr>
          <a:lstStyle/>
          <a:p>
            <a:pPr algn="ct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When Should this Happen?</a:t>
            </a:r>
          </a:p>
          <a:p>
            <a:pPr marL="463550" indent="-463550" algn="ctr">
              <a:buFont typeface="+mj-lt"/>
              <a:buAutoNum type="arabicPeriod"/>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Unrepentant sin, not just any sin.</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Refuses to hear </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church” (Matt. 18:17).</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Has</a:t>
            </a:r>
            <a:r>
              <a:rPr lang="en-US" sz="36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 father’s wife” (1 Cor. 5:1).</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 brother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who is</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 Cor. 5:11).</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“Brother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who walks </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disorderly” (2 Th. 3:6).</a:t>
            </a:r>
          </a:p>
          <a:p>
            <a:pPr algn="ctr">
              <a:buFont typeface="Arial" pitchFamily="34" charset="0"/>
              <a:buChar char="•"/>
            </a:pPr>
            <a:endPar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slide(fromBottom)">
                                      <p:cBhvr>
                                        <p:cTn id="26" dur="1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slide(fromBottom)">
                                      <p:cBhvr>
                                        <p:cTn id="31" dur="10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slide(fromBottom)">
                                      <p:cBhvr>
                                        <p:cTn id="36" dur="10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slide(fromBottom)">
                                      <p:cBhvr>
                                        <p:cTn id="41"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1" y="1828800"/>
            <a:ext cx="9296400" cy="838200"/>
          </a:xfrm>
        </p:spPr>
        <p:txBody>
          <a:bodyPr anchor="t"/>
          <a:lstStyle/>
          <a:p>
            <a:r>
              <a:rPr lang="en-US" b="1" i="0" dirty="0" smtClean="0"/>
              <a:t>II. Considering the Teaching.</a:t>
            </a:r>
            <a:br>
              <a:rPr lang="en-US" b="1" i="0" dirty="0" smtClean="0"/>
            </a:br>
            <a:endParaRPr lang="en-US" b="1" i="0" dirty="0"/>
          </a:p>
        </p:txBody>
      </p:sp>
      <p:sp>
        <p:nvSpPr>
          <p:cNvPr id="4" name="Text Placeholder 3"/>
          <p:cNvSpPr>
            <a:spLocks noGrp="1"/>
          </p:cNvSpPr>
          <p:nvPr>
            <p:ph type="body" sz="quarter" idx="10"/>
          </p:nvPr>
        </p:nvSpPr>
        <p:spPr>
          <a:xfrm>
            <a:off x="571501" y="304800"/>
            <a:ext cx="9296400" cy="1384994"/>
          </a:xfrm>
        </p:spPr>
        <p:txBody>
          <a:bodyPr/>
          <a:lstStyle/>
          <a:p>
            <a:r>
              <a:rPr lang="en-US" sz="8800" spc="-80" dirty="0" smtClean="0"/>
              <a:t>Church Discipline</a:t>
            </a:r>
            <a:endParaRPr lang="en-US" sz="8800" spc="-80" dirty="0"/>
          </a:p>
        </p:txBody>
      </p:sp>
      <p:sp>
        <p:nvSpPr>
          <p:cNvPr id="7" name="TextBox 6"/>
          <p:cNvSpPr txBox="1"/>
          <p:nvPr/>
        </p:nvSpPr>
        <p:spPr>
          <a:xfrm>
            <a:off x="571500" y="2667001"/>
            <a:ext cx="9144000" cy="2062103"/>
          </a:xfrm>
          <a:prstGeom prst="rect">
            <a:avLst/>
          </a:prstGeom>
          <a:noFill/>
        </p:spPr>
        <p:txBody>
          <a:bodyPr wrap="square" rtlCol="0">
            <a:spAutoFit/>
          </a:bodyPr>
          <a:lstStyle/>
          <a:p>
            <a:pPr algn="ct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When Should this Happen?</a:t>
            </a:r>
          </a:p>
          <a:p>
            <a:pPr marL="463550" indent="-463550" algn="ctr">
              <a:buFont typeface="+mj-lt"/>
              <a:buAutoNum type="arabicPeriod"/>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Unrepentant sin, not just any sin.</a:t>
            </a:r>
          </a:p>
          <a:p>
            <a:pPr algn="ctr">
              <a:spcBef>
                <a:spcPts val="2400"/>
              </a:spcBef>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Similar or parallel text (Luke 17:3). </a:t>
            </a:r>
            <a:endPar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slide(fromBottom)">
                                      <p:cBhvr>
                                        <p:cTn id="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1" y="1828800"/>
            <a:ext cx="9296400" cy="838200"/>
          </a:xfrm>
        </p:spPr>
        <p:txBody>
          <a:bodyPr anchor="t"/>
          <a:lstStyle/>
          <a:p>
            <a:r>
              <a:rPr lang="en-US" b="1" i="0" dirty="0" smtClean="0"/>
              <a:t>II. Considering the Teaching.</a:t>
            </a:r>
            <a:br>
              <a:rPr lang="en-US" b="1" i="0" dirty="0" smtClean="0"/>
            </a:br>
            <a:endParaRPr lang="en-US" b="1" i="0" dirty="0"/>
          </a:p>
        </p:txBody>
      </p:sp>
      <p:sp>
        <p:nvSpPr>
          <p:cNvPr id="4" name="Text Placeholder 3"/>
          <p:cNvSpPr>
            <a:spLocks noGrp="1"/>
          </p:cNvSpPr>
          <p:nvPr>
            <p:ph type="body" sz="quarter" idx="10"/>
          </p:nvPr>
        </p:nvSpPr>
        <p:spPr>
          <a:xfrm>
            <a:off x="571501" y="304800"/>
            <a:ext cx="9296400" cy="1384994"/>
          </a:xfrm>
        </p:spPr>
        <p:txBody>
          <a:bodyPr/>
          <a:lstStyle/>
          <a:p>
            <a:r>
              <a:rPr lang="en-US" sz="8800" spc="-80" dirty="0" smtClean="0"/>
              <a:t>Church Discipline</a:t>
            </a:r>
            <a:endParaRPr lang="en-US" sz="8800" spc="-80" dirty="0"/>
          </a:p>
        </p:txBody>
      </p:sp>
      <p:sp>
        <p:nvSpPr>
          <p:cNvPr id="7" name="TextBox 6"/>
          <p:cNvSpPr txBox="1"/>
          <p:nvPr/>
        </p:nvSpPr>
        <p:spPr>
          <a:xfrm>
            <a:off x="571500" y="2667001"/>
            <a:ext cx="9144000" cy="3970318"/>
          </a:xfrm>
          <a:prstGeom prst="rect">
            <a:avLst/>
          </a:prstGeom>
          <a:noFill/>
        </p:spPr>
        <p:txBody>
          <a:bodyPr wrap="square" rtlCol="0">
            <a:spAutoFit/>
          </a:bodyPr>
          <a:lstStyle/>
          <a:p>
            <a:pPr algn="ct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When Should this Happen?</a:t>
            </a:r>
          </a:p>
          <a:p>
            <a:pPr marL="742950" indent="-742950" algn="ctr">
              <a:buFont typeface="+mj-lt"/>
              <a:buAutoNum type="arabicPeriod" startAt="2"/>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After rebuke and time to repent.</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Time to repent</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(Rev. 2:21).</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Private efforts to restore (Mt. 18:15-17a).</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Restore such a one</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(Gal. 6:1-2).</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Textual issue – “against You” (Mt. 18:15).</a:t>
            </a:r>
          </a:p>
          <a:p>
            <a:pPr algn="ctr">
              <a:buFont typeface="Arial" pitchFamily="34" charset="0"/>
              <a:buChar char="•"/>
            </a:pPr>
            <a:endPar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slide(fromBottom)">
                                      <p:cBhvr>
                                        <p:cTn id="14" dur="1000"/>
                                        <p:tgtEl>
                                          <p:spTgt spid="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slide(fromBottom)">
                                      <p:cBhvr>
                                        <p:cTn id="19" dur="10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slide(fromBottom)">
                                      <p:cBhvr>
                                        <p:cTn id="24" dur="10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slide(fromBottom)">
                                      <p:cBhvr>
                                        <p:cTn id="29"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1" y="1828800"/>
            <a:ext cx="9296400" cy="838200"/>
          </a:xfrm>
        </p:spPr>
        <p:txBody>
          <a:bodyPr anchor="t"/>
          <a:lstStyle/>
          <a:p>
            <a:r>
              <a:rPr lang="en-US" b="1" i="0" dirty="0" smtClean="0"/>
              <a:t>II. Considering the Teaching.</a:t>
            </a:r>
            <a:br>
              <a:rPr lang="en-US" b="1" i="0" dirty="0" smtClean="0"/>
            </a:br>
            <a:endParaRPr lang="en-US" b="1" i="0" dirty="0"/>
          </a:p>
        </p:txBody>
      </p:sp>
      <p:sp>
        <p:nvSpPr>
          <p:cNvPr id="4" name="Text Placeholder 3"/>
          <p:cNvSpPr>
            <a:spLocks noGrp="1"/>
          </p:cNvSpPr>
          <p:nvPr>
            <p:ph type="body" sz="quarter" idx="10"/>
          </p:nvPr>
        </p:nvSpPr>
        <p:spPr>
          <a:xfrm>
            <a:off x="571501" y="304800"/>
            <a:ext cx="9296400" cy="1384994"/>
          </a:xfrm>
        </p:spPr>
        <p:txBody>
          <a:bodyPr/>
          <a:lstStyle/>
          <a:p>
            <a:r>
              <a:rPr lang="en-US" sz="8800" spc="-80" dirty="0" smtClean="0"/>
              <a:t>Church Discipline</a:t>
            </a:r>
            <a:endParaRPr lang="en-US" sz="8800" spc="-80" dirty="0"/>
          </a:p>
        </p:txBody>
      </p:sp>
      <p:sp>
        <p:nvSpPr>
          <p:cNvPr id="7" name="TextBox 6"/>
          <p:cNvSpPr txBox="1"/>
          <p:nvPr/>
        </p:nvSpPr>
        <p:spPr>
          <a:xfrm>
            <a:off x="571500" y="2667001"/>
            <a:ext cx="9144000" cy="3970318"/>
          </a:xfrm>
          <a:prstGeom prst="rect">
            <a:avLst/>
          </a:prstGeom>
          <a:noFill/>
        </p:spPr>
        <p:txBody>
          <a:bodyPr wrap="square" rtlCol="0">
            <a:spAutoFit/>
          </a:bodyPr>
          <a:lstStyle/>
          <a:p>
            <a:pPr algn="ct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When Should this Happen?</a:t>
            </a:r>
          </a:p>
          <a:p>
            <a:pPr marL="742950" indent="-742950" algn="ctr">
              <a:buFont typeface="+mj-lt"/>
              <a:buAutoNum type="arabicPeriod" startAt="3"/>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Public vs. Private Sin.</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Are steps of Mt. 18:15-20 always required?</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Not commanded in 1 Cor. 5 &amp; 2 Thess.  3.</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“Puffed up” (1 Cor. 5:2) “glorying” (5:11).</a:t>
            </a:r>
          </a:p>
          <a:p>
            <a:pPr algn="ctr">
              <a:buFont typeface="Arial" pitchFamily="34" charset="0"/>
              <a:buChar char="•"/>
            </a:pP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“Walk among you” (2 Th. 3:11).</a:t>
            </a:r>
          </a:p>
          <a:p>
            <a:pPr algn="ctr">
              <a:buFont typeface="Arial" pitchFamily="34" charset="0"/>
              <a:buChar char="•"/>
            </a:pPr>
            <a:endPar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slide(fromBottom)">
                                      <p:cBhvr>
                                        <p:cTn id="14" dur="1000"/>
                                        <p:tgtEl>
                                          <p:spTgt spid="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slide(fromBottom)">
                                      <p:cBhvr>
                                        <p:cTn id="19" dur="10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slide(fromBottom)">
                                      <p:cBhvr>
                                        <p:cTn id="24" dur="10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slide(fromBottom)">
                                      <p:cBhvr>
                                        <p:cTn id="29"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Green Textured Segoe 16x9">
  <a:themeElements>
    <a:clrScheme name="Custom 1">
      <a:dk1>
        <a:srgbClr val="000000"/>
      </a:dk1>
      <a:lt1>
        <a:srgbClr val="FFFFFF"/>
      </a:lt1>
      <a:dk2>
        <a:srgbClr val="1F7335"/>
      </a:dk2>
      <a:lt2>
        <a:srgbClr val="FFFFFF"/>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13E5D39-25BB-4378-933E-6C81907C31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 Textured Segoe 16x9</Template>
  <TotalTime>250</TotalTime>
  <Words>1471</Words>
  <Application>Microsoft Office PowerPoint</Application>
  <PresentationFormat>35mm Slides</PresentationFormat>
  <Paragraphs>117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1_Green Textured Segoe 16x9</vt:lpstr>
      <vt:lpstr>Slide 1</vt:lpstr>
      <vt:lpstr>Slide 2</vt:lpstr>
      <vt:lpstr>Slide 3</vt:lpstr>
      <vt:lpstr>Slide 4</vt:lpstr>
      <vt:lpstr>I. Three Key Texts. </vt:lpstr>
      <vt:lpstr>II. Considering the Teaching. </vt:lpstr>
      <vt:lpstr>II. Considering the Teaching. </vt:lpstr>
      <vt:lpstr>II. Considering the Teaching. </vt:lpstr>
      <vt:lpstr>II. Considering the Teaching. </vt:lpstr>
      <vt:lpstr>II. Considering the Teaching. </vt:lpstr>
      <vt:lpstr>Spanish Inquisition</vt:lpstr>
      <vt:lpstr>II. Considering the Teaching. </vt:lpstr>
      <vt:lpstr>II. Considering the Teaching. </vt:lpstr>
      <vt:lpstr>II. Considering the Teaching. </vt:lpstr>
      <vt:lpstr>II. Considering the Teaching. </vt:lpstr>
      <vt:lpstr>II. Considering the Teaching. </vt:lpstr>
      <vt:lpstr>II. Considering the Teaching. </vt:lpstr>
      <vt:lpstr>II. Considering the Teaching. </vt:lpstr>
      <vt:lpstr>Bro. Bill Cavender</vt:lpstr>
      <vt:lpstr>Bro. Bill Cavender</vt:lpstr>
      <vt:lpstr>II. Considering the Teaching. </vt:lpstr>
      <vt:lpstr>Slide 22</vt:lpstr>
      <vt:lpstr>Slide 23</vt:lpstr>
    </vt:vector>
  </TitlesOfParts>
  <Company>Olsen Park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OlsenParkLaptop</dc:creator>
  <cp:keywords/>
  <dc:description/>
  <cp:lastModifiedBy>OlsenParkLaptop</cp:lastModifiedBy>
  <cp:revision>32</cp:revision>
  <dcterms:created xsi:type="dcterms:W3CDTF">2011-04-23T18:25:02Z</dcterms:created>
  <dcterms:modified xsi:type="dcterms:W3CDTF">2011-04-27T00:16:41Z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TC102867419990</vt:lpwstr>
  </property>
</Properties>
</file>