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embeddedFontLst>
    <p:embeddedFont>
      <p:font typeface="Mistral" pitchFamily="66" charset="0"/>
      <p:regular r:id="rId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FF66"/>
    <a:srgbClr val="B359D7"/>
    <a:srgbClr val="9ADCF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20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pattFill prst="narHorz">
          <a:fgClr>
            <a:schemeClr val="bg1"/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Rectangle 49"/>
          <p:cNvSpPr>
            <a:spLocks noChangeArrowheads="1"/>
          </p:cNvSpPr>
          <p:nvPr/>
        </p:nvSpPr>
        <p:spPr bwMode="ltGray">
          <a:xfrm>
            <a:off x="84138" y="65088"/>
            <a:ext cx="1716087" cy="52355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8588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invGray">
          <a:xfrm>
            <a:off x="0" y="5229225"/>
            <a:ext cx="9144000" cy="16287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69804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9" name="Group 77"/>
          <p:cNvGrpSpPr>
            <a:grpSpLocks/>
          </p:cNvGrpSpPr>
          <p:nvPr/>
        </p:nvGrpSpPr>
        <p:grpSpPr bwMode="auto">
          <a:xfrm>
            <a:off x="0" y="0"/>
            <a:ext cx="9158288" cy="6858000"/>
            <a:chOff x="0" y="0"/>
            <a:chExt cx="5769" cy="4320"/>
          </a:xfrm>
        </p:grpSpPr>
        <p:sp>
          <p:nvSpPr>
            <p:cNvPr id="3150" name="AutoShape 7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8" cy="4272"/>
            </a:xfrm>
            <a:prstGeom prst="roundRect">
              <a:avLst>
                <a:gd name="adj" fmla="val 6014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Freeform 7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80"/>
            <p:cNvSpPr>
              <a:spLocks/>
            </p:cNvSpPr>
            <p:nvPr userDrawn="1"/>
          </p:nvSpPr>
          <p:spPr bwMode="gray">
            <a:xfrm rot="10800000">
              <a:off x="5481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81"/>
            <p:cNvSpPr>
              <a:spLocks/>
            </p:cNvSpPr>
            <p:nvPr userDrawn="1"/>
          </p:nvSpPr>
          <p:spPr bwMode="gray">
            <a:xfrm rot="5400000">
              <a:off x="5481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82"/>
            <p:cNvSpPr>
              <a:spLocks/>
            </p:cNvSpPr>
            <p:nvPr userDrawn="1"/>
          </p:nvSpPr>
          <p:spPr bwMode="gray">
            <a:xfrm rot="16200000">
              <a:off x="0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130425"/>
            <a:ext cx="64770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l">
              <a:defRPr sz="4400" b="1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4572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E816B009-9318-48F0-92B2-E003FA5B3C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DF817-AC1C-4B6A-B322-01FC034B4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D05E4-1ECF-4FB4-8DA4-FA2D0FC58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89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89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89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B6ED77C-D793-4853-83C2-B479FD571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42505-CBAA-4D81-BF79-8B8698A24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CF6A9-B0B9-496A-9CB8-276A1A400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6CB2E-A81B-446E-AB82-5233343BB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42306-B8F1-4430-A952-A1EBAF6DB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40A48-DAAC-456E-8823-5AFD0A7A7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C718F-117A-4EDC-9AA3-978F72349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6E385-6994-4E35-8736-89F62FF8F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2A3C-4691-4631-9D17-5B4684EA4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882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Rectangle 35"/>
          <p:cNvSpPr>
            <a:spLocks noChangeArrowheads="1"/>
          </p:cNvSpPr>
          <p:nvPr/>
        </p:nvSpPr>
        <p:spPr bwMode="invGray">
          <a:xfrm>
            <a:off x="0" y="0"/>
            <a:ext cx="9144000" cy="1752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66667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 descr="좁은 수평선"/>
          <p:cNvSpPr>
            <a:spLocks noChangeArrowheads="1"/>
          </p:cNvSpPr>
          <p:nvPr/>
        </p:nvSpPr>
        <p:spPr bwMode="white">
          <a:xfrm>
            <a:off x="0" y="1752600"/>
            <a:ext cx="1187450" cy="5119688"/>
          </a:xfrm>
          <a:prstGeom prst="rect">
            <a:avLst/>
          </a:prstGeom>
          <a:pattFill prst="narHorz">
            <a:fgClr>
              <a:schemeClr val="bg1"/>
            </a:fgClr>
            <a:bgClr>
              <a:srgbClr val="00000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0"/>
            <a:ext cx="9158288" cy="6858000"/>
            <a:chOff x="0" y="0"/>
            <a:chExt cx="5769" cy="4320"/>
          </a:xfrm>
        </p:grpSpPr>
        <p:sp>
          <p:nvSpPr>
            <p:cNvPr id="1062" name="AutoShape 3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8" cy="4272"/>
            </a:xfrm>
            <a:prstGeom prst="roundRect">
              <a:avLst>
                <a:gd name="adj" fmla="val 6014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 userDrawn="1"/>
          </p:nvSpPr>
          <p:spPr bwMode="gray">
            <a:xfrm rot="10800000">
              <a:off x="5481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 userDrawn="1"/>
          </p:nvSpPr>
          <p:spPr bwMode="gray">
            <a:xfrm rot="5400000">
              <a:off x="5481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 userDrawn="1"/>
          </p:nvSpPr>
          <p:spPr bwMode="gray">
            <a:xfrm rot="16200000">
              <a:off x="0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89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89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89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A7091C-B43B-4C24-B89E-E4F2CE0C28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323850" y="6386513"/>
            <a:ext cx="84963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0" y="-228600"/>
            <a:ext cx="5943600" cy="2343383"/>
            <a:chOff x="228600" y="228600"/>
            <a:chExt cx="5943600" cy="234338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1" name="Picture 10" descr="loyalty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 l="3765" r="8411"/>
            <a:stretch>
              <a:fillRect/>
            </a:stretch>
          </p:blipFill>
          <p:spPr>
            <a:xfrm>
              <a:off x="2617743" y="1169857"/>
              <a:ext cx="3554457" cy="140212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perspectiveAbove"/>
              <a:lightRig rig="threePt" dir="t"/>
            </a:scene3d>
          </p:spPr>
        </p:pic>
        <p:sp>
          <p:nvSpPr>
            <p:cNvPr id="12" name="TextBox 11"/>
            <p:cNvSpPr txBox="1"/>
            <p:nvPr/>
          </p:nvSpPr>
          <p:spPr>
            <a:xfrm rot="20400000">
              <a:off x="228600" y="228600"/>
              <a:ext cx="33528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smtClean="0">
                  <a:solidFill>
                    <a:srgbClr val="EAEAEA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Mistral" pitchFamily="66" charset="0"/>
                </a:rPr>
                <a:t>Jesus</a:t>
              </a:r>
              <a:endParaRPr lang="en-US" sz="13800" dirty="0">
                <a:solidFill>
                  <a:srgbClr val="EAEAE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istral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1200000">
              <a:off x="2922174" y="256435"/>
              <a:ext cx="439544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600" dirty="0" smtClean="0">
                  <a:solidFill>
                    <a:srgbClr val="EAEAEA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Mistral" pitchFamily="66" charset="0"/>
                </a:rPr>
                <a:t>’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71600" y="2438400"/>
            <a:ext cx="7239000" cy="32778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I. His Loyalty to Truth.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was faithful to Scripture (Gal. 4:4-5).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came to bring the truth (John 1:15-17).</a:t>
            </a:r>
            <a:endParaRPr lang="en-US" sz="36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228600" y="-228600"/>
            <a:ext cx="5943600" cy="2343383"/>
            <a:chOff x="228600" y="228600"/>
            <a:chExt cx="5943600" cy="234338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1" name="Picture 10" descr="loyalty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 l="3765" r="8411"/>
            <a:stretch>
              <a:fillRect/>
            </a:stretch>
          </p:blipFill>
          <p:spPr>
            <a:xfrm>
              <a:off x="2617743" y="1169857"/>
              <a:ext cx="3554457" cy="140212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perspectiveAbove"/>
              <a:lightRig rig="threePt" dir="t"/>
            </a:scene3d>
          </p:spPr>
        </p:pic>
        <p:sp>
          <p:nvSpPr>
            <p:cNvPr id="12" name="TextBox 11"/>
            <p:cNvSpPr txBox="1"/>
            <p:nvPr/>
          </p:nvSpPr>
          <p:spPr>
            <a:xfrm rot="20400000">
              <a:off x="228600" y="228600"/>
              <a:ext cx="33528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smtClean="0">
                  <a:solidFill>
                    <a:srgbClr val="EAEAEA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Mistral" pitchFamily="66" charset="0"/>
                </a:rPr>
                <a:t>Jesus</a:t>
              </a:r>
              <a:endParaRPr lang="en-US" sz="13800" dirty="0">
                <a:solidFill>
                  <a:srgbClr val="EAEAE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istral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1200000">
              <a:off x="2922174" y="256435"/>
              <a:ext cx="439544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600" dirty="0" smtClean="0">
                  <a:solidFill>
                    <a:srgbClr val="EAEAEA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Mistral" pitchFamily="66" charset="0"/>
                </a:rPr>
                <a:t>’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71600" y="2057400"/>
            <a:ext cx="7467600" cy="42319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9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II. His Loyalty to His Disciples.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5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His disciples are his friends (John 15:13-15).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5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They take precedence over earthly ties (Matt. 12:47-50).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5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loved them to the end (John 13:1). </a:t>
            </a:r>
            <a:endParaRPr lang="en-US" sz="35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228600" y="-228600"/>
            <a:ext cx="5943600" cy="2343383"/>
            <a:chOff x="228600" y="228600"/>
            <a:chExt cx="5943600" cy="234338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1" name="Picture 10" descr="loyalty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 l="3765" r="8411"/>
            <a:stretch>
              <a:fillRect/>
            </a:stretch>
          </p:blipFill>
          <p:spPr>
            <a:xfrm>
              <a:off x="2617743" y="1169857"/>
              <a:ext cx="3554457" cy="140212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perspectiveAbove"/>
              <a:lightRig rig="threePt" dir="t"/>
            </a:scene3d>
          </p:spPr>
        </p:pic>
        <p:sp>
          <p:nvSpPr>
            <p:cNvPr id="12" name="TextBox 11"/>
            <p:cNvSpPr txBox="1"/>
            <p:nvPr/>
          </p:nvSpPr>
          <p:spPr>
            <a:xfrm rot="20400000">
              <a:off x="228600" y="228600"/>
              <a:ext cx="33528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smtClean="0">
                  <a:solidFill>
                    <a:srgbClr val="EAEAEA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Mistral" pitchFamily="66" charset="0"/>
                </a:rPr>
                <a:t>Jesus</a:t>
              </a:r>
              <a:endParaRPr lang="en-US" sz="13800" dirty="0">
                <a:solidFill>
                  <a:srgbClr val="EAEAE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istral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1200000">
              <a:off x="2922174" y="256435"/>
              <a:ext cx="439544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600" dirty="0" smtClean="0">
                  <a:solidFill>
                    <a:srgbClr val="EAEAEA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Mistral" pitchFamily="66" charset="0"/>
                </a:rPr>
                <a:t>’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71600" y="2057400"/>
            <a:ext cx="7467600" cy="42319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9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III. His Loyalty to His Church.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5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loved the church sacrificially (Eph. 5:25-27).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5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cares for the church                (1 Pet. 5:5-7).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5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leads the church                 (Eph. 1:15-23).</a:t>
            </a:r>
            <a:endParaRPr lang="en-US" sz="35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228600" y="-228600"/>
            <a:ext cx="5943600" cy="2343383"/>
            <a:chOff x="228600" y="228600"/>
            <a:chExt cx="5943600" cy="234338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1" name="Picture 10" descr="loyalty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 l="3765" r="8411"/>
            <a:stretch>
              <a:fillRect/>
            </a:stretch>
          </p:blipFill>
          <p:spPr>
            <a:xfrm>
              <a:off x="2617743" y="1169857"/>
              <a:ext cx="3554457" cy="140212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perspectiveAbove"/>
              <a:lightRig rig="threePt" dir="t"/>
            </a:scene3d>
          </p:spPr>
        </p:pic>
        <p:sp>
          <p:nvSpPr>
            <p:cNvPr id="12" name="TextBox 11"/>
            <p:cNvSpPr txBox="1"/>
            <p:nvPr/>
          </p:nvSpPr>
          <p:spPr>
            <a:xfrm rot="20400000">
              <a:off x="228600" y="228600"/>
              <a:ext cx="33528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smtClean="0">
                  <a:solidFill>
                    <a:srgbClr val="EAEAEA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Mistral" pitchFamily="66" charset="0"/>
                </a:rPr>
                <a:t>Jesus</a:t>
              </a:r>
              <a:endParaRPr lang="en-US" sz="13800" dirty="0">
                <a:solidFill>
                  <a:srgbClr val="EAEAE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istral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1200000">
              <a:off x="2922174" y="256435"/>
              <a:ext cx="439544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600" dirty="0" smtClean="0">
                  <a:solidFill>
                    <a:srgbClr val="EAEAEA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Mistral" pitchFamily="66" charset="0"/>
                </a:rPr>
                <a:t>’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71600" y="2438400"/>
            <a:ext cx="7239000" cy="32778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IV. His Loyalty to God.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declared God’s word (Heb. 1:1-3).</a:t>
            </a:r>
          </a:p>
          <a:p>
            <a:pPr marL="855663" lvl="1" indent="-3984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did God’s will, not His own (John 6:38-40).</a:t>
            </a:r>
            <a:endParaRPr lang="en-US" sz="36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s01_1">
  <a:themeElements>
    <a:clrScheme name="ms01_1 2">
      <a:dk1>
        <a:srgbClr val="0F3D6B"/>
      </a:dk1>
      <a:lt1>
        <a:srgbClr val="FFFFFF"/>
      </a:lt1>
      <a:dk2>
        <a:srgbClr val="026E94"/>
      </a:dk2>
      <a:lt2>
        <a:srgbClr val="CCFFFF"/>
      </a:lt2>
      <a:accent1>
        <a:srgbClr val="0066CC"/>
      </a:accent1>
      <a:accent2>
        <a:srgbClr val="71B517"/>
      </a:accent2>
      <a:accent3>
        <a:srgbClr val="AABAC8"/>
      </a:accent3>
      <a:accent4>
        <a:srgbClr val="DADADA"/>
      </a:accent4>
      <a:accent5>
        <a:srgbClr val="AAB8E2"/>
      </a:accent5>
      <a:accent6>
        <a:srgbClr val="66A414"/>
      </a:accent6>
      <a:hlink>
        <a:srgbClr val="4C9CE4"/>
      </a:hlink>
      <a:folHlink>
        <a:srgbClr val="5976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D6475"/>
        </a:dk1>
        <a:lt1>
          <a:srgbClr val="FFFFFF"/>
        </a:lt1>
        <a:dk2>
          <a:srgbClr val="007976"/>
        </a:dk2>
        <a:lt2>
          <a:srgbClr val="ECEEA2"/>
        </a:lt2>
        <a:accent1>
          <a:srgbClr val="BE9932"/>
        </a:accent1>
        <a:accent2>
          <a:srgbClr val="249258"/>
        </a:accent2>
        <a:accent3>
          <a:srgbClr val="AABEBD"/>
        </a:accent3>
        <a:accent4>
          <a:srgbClr val="DADADA"/>
        </a:accent4>
        <a:accent5>
          <a:srgbClr val="DBCAAD"/>
        </a:accent5>
        <a:accent6>
          <a:srgbClr val="20844F"/>
        </a:accent6>
        <a:hlink>
          <a:srgbClr val="2C5FC4"/>
        </a:hlink>
        <a:folHlink>
          <a:srgbClr val="905FD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3D6B"/>
        </a:dk1>
        <a:lt1>
          <a:srgbClr val="FFFFFF"/>
        </a:lt1>
        <a:dk2>
          <a:srgbClr val="026E94"/>
        </a:dk2>
        <a:lt2>
          <a:srgbClr val="CCFFFF"/>
        </a:lt2>
        <a:accent1>
          <a:srgbClr val="0066CC"/>
        </a:accent1>
        <a:accent2>
          <a:srgbClr val="71B517"/>
        </a:accent2>
        <a:accent3>
          <a:srgbClr val="AABAC8"/>
        </a:accent3>
        <a:accent4>
          <a:srgbClr val="DADADA"/>
        </a:accent4>
        <a:accent5>
          <a:srgbClr val="AAB8E2"/>
        </a:accent5>
        <a:accent6>
          <a:srgbClr val="66A414"/>
        </a:accent6>
        <a:hlink>
          <a:srgbClr val="4C9CE4"/>
        </a:hlink>
        <a:folHlink>
          <a:srgbClr val="5976D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204376"/>
        </a:dk1>
        <a:lt1>
          <a:srgbClr val="FFFFFF"/>
        </a:lt1>
        <a:dk2>
          <a:srgbClr val="2365BD"/>
        </a:dk2>
        <a:lt2>
          <a:srgbClr val="DDDDDD"/>
        </a:lt2>
        <a:accent1>
          <a:srgbClr val="4981E7"/>
        </a:accent1>
        <a:accent2>
          <a:srgbClr val="8DD9FF"/>
        </a:accent2>
        <a:accent3>
          <a:srgbClr val="ACB8DB"/>
        </a:accent3>
        <a:accent4>
          <a:srgbClr val="DADADA"/>
        </a:accent4>
        <a:accent5>
          <a:srgbClr val="B1C1F1"/>
        </a:accent5>
        <a:accent6>
          <a:srgbClr val="7FC4E7"/>
        </a:accent6>
        <a:hlink>
          <a:srgbClr val="9999FF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139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Mistral</vt:lpstr>
      <vt:lpstr>ms01_1</vt:lpstr>
      <vt:lpstr>Slide 1</vt:lpstr>
      <vt:lpstr>Slide 2</vt:lpstr>
      <vt:lpstr>Slide 3</vt:lpstr>
      <vt:lpstr>Slide 4</vt:lpstr>
    </vt:vector>
  </TitlesOfParts>
  <Manager/>
  <Company>Theme Gallery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/>
  <cp:keywords/>
  <dc:description/>
  <cp:lastModifiedBy>OlsenParkLaptop</cp:lastModifiedBy>
  <cp:revision>11</cp:revision>
  <dcterms:created xsi:type="dcterms:W3CDTF">2004-07-10T03:06:56Z</dcterms:created>
  <dcterms:modified xsi:type="dcterms:W3CDTF">2011-12-05T03:40:51Z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TC011368031033</vt:lpwstr>
  </property>
</Properties>
</file>