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4" r:id="rId5"/>
  </p:sldMasterIdLst>
  <p:notesMasterIdLst>
    <p:notesMasterId r:id="rId19"/>
  </p:notesMasterIdLst>
  <p:sldIdLst>
    <p:sldId id="263" r:id="rId6"/>
    <p:sldId id="277" r:id="rId7"/>
    <p:sldId id="266" r:id="rId8"/>
    <p:sldId id="264" r:id="rId9"/>
    <p:sldId id="265"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3" autoAdjust="0"/>
    <p:restoredTop sz="46892" autoAdjust="0"/>
  </p:normalViewPr>
  <p:slideViewPr>
    <p:cSldViewPr showGuides="1">
      <p:cViewPr>
        <p:scale>
          <a:sx n="70" d="100"/>
          <a:sy n="70" d="100"/>
        </p:scale>
        <p:origin x="-11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F77A4-95C4-49A7-B18D-D234C078783D}" type="datetimeFigureOut">
              <a:rPr lang="en-US" smtClean="0"/>
              <a:pPr/>
              <a:t>9/15/2011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40DFA-B482-4AD0-A536-856EB395CE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C7614-15A9-43A8-9E98-106A33ED6C41}" type="datetimeFigureOut">
              <a:rPr lang="en-US" smtClean="0">
                <a:solidFill>
                  <a:prstClr val="black">
                    <a:tint val="75000"/>
                  </a:prstClr>
                </a:solidFill>
              </a:rPr>
              <a:pPr/>
              <a:t>9/15/2011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EF05EF-6168-407F-8025-E41839E12504}"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EF05EF-6168-407F-8025-E41839E12504}" type="datetimeFigureOut">
              <a:rPr lang="en-US" smtClean="0"/>
              <a:pPr/>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EF05EF-6168-407F-8025-E41839E12504}" type="datetimeFigureOut">
              <a:rPr lang="en-US" smtClean="0"/>
              <a:pPr/>
              <a:t>9/15/2011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EF05EF-6168-407F-8025-E41839E12504}" type="datetimeFigureOut">
              <a:rPr lang="en-US" smtClean="0"/>
              <a:pPr/>
              <a:t>9/15/2011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pPr/>
              <a:t>9/15/2011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9/15/2011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7614-15A9-43A8-9E98-106A33ED6C41}" type="datetimeFigureOut">
              <a:rPr lang="en-US" smtClean="0">
                <a:solidFill>
                  <a:prstClr val="black">
                    <a:tint val="75000"/>
                  </a:prstClr>
                </a:solidFill>
              </a:rPr>
              <a:pPr/>
              <a:t>9/15/2011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HEBREWS 6:4-6</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019800" cy="5170646"/>
          </a:xfrm>
          <a:prstGeom prst="rect">
            <a:avLst/>
          </a:prstGeom>
          <a:noFill/>
        </p:spPr>
        <p:txBody>
          <a:bodyPr wrap="square" rtlCol="0">
            <a:spAutoFit/>
          </a:bodyPr>
          <a:lstStyle/>
          <a:p>
            <a:pPr>
              <a:spcAft>
                <a:spcPts val="1800"/>
              </a:spcAft>
            </a:pPr>
            <a:r>
              <a:rPr lang="en-US" sz="3000" b="1" dirty="0" smtClean="0"/>
              <a:t>“For it is impossible for those who were once enlightened, and have tasted the heavenly gift, and have become partakers of the Holy Spirit, and have tasted the good word of God and the powers of the age to come, if they fall away, to renew them again to repentance, since they crucify again for themselves the Son of God, and put Him to an open shame”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1"/>
            <a:ext cx="6324600" cy="3416320"/>
          </a:xfrm>
          <a:prstGeom prst="rect">
            <a:avLst/>
          </a:prstGeom>
          <a:noFill/>
        </p:spPr>
        <p:txBody>
          <a:bodyPr wrap="square" rtlCol="0">
            <a:spAutoFit/>
          </a:bodyPr>
          <a:lstStyle/>
          <a:p>
            <a:pPr>
              <a:spcAft>
                <a:spcPts val="600"/>
              </a:spcAft>
            </a:pPr>
            <a:r>
              <a:rPr lang="en-US" sz="4000" b="1" dirty="0" smtClean="0"/>
              <a:t>II. People Fall Because…</a:t>
            </a:r>
          </a:p>
          <a:p>
            <a:pPr marL="968375" lvl="1" indent="-511175">
              <a:spcAft>
                <a:spcPts val="600"/>
              </a:spcAft>
            </a:pPr>
            <a:r>
              <a:rPr lang="en-US" sz="3600" b="1" dirty="0" smtClean="0"/>
              <a:t>A. Personal Desires.</a:t>
            </a:r>
          </a:p>
          <a:p>
            <a:pPr marL="1425575" lvl="2" indent="-511175">
              <a:spcAft>
                <a:spcPts val="600"/>
              </a:spcAft>
            </a:pPr>
            <a:r>
              <a:rPr lang="en-US" sz="2800" b="1" dirty="0" smtClean="0">
                <a:solidFill>
                  <a:schemeClr val="accent1">
                    <a:lumMod val="50000"/>
                  </a:schemeClr>
                </a:solidFill>
              </a:rPr>
              <a:t>(Matt. 6:10; 2 Tim. 4:3; Ps. 143:10).</a:t>
            </a:r>
          </a:p>
          <a:p>
            <a:pPr marL="968375" lvl="1" indent="-511175">
              <a:spcAft>
                <a:spcPts val="600"/>
              </a:spcAft>
            </a:pPr>
            <a:r>
              <a:rPr lang="en-US" sz="3600" b="1" dirty="0" smtClean="0"/>
              <a:t>B. Marriage Troubles.</a:t>
            </a:r>
          </a:p>
          <a:p>
            <a:pPr marL="1255713" lvl="2" indent="-341313">
              <a:spcAft>
                <a:spcPts val="600"/>
              </a:spcAft>
            </a:pPr>
            <a:r>
              <a:rPr lang="en-US" sz="2800" b="1" dirty="0" smtClean="0">
                <a:solidFill>
                  <a:schemeClr val="accent1">
                    <a:lumMod val="50000"/>
                  </a:schemeClr>
                </a:solidFill>
              </a:rPr>
              <a:t>2. The truth doesn’t promise a life without trouble.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000"/>
                                        <p:tgtEl>
                                          <p:spTgt spid="6">
                                            <p:txEl>
                                              <p:pRg st="4" end="4"/>
                                            </p:txEl>
                                          </p:spTgt>
                                        </p:tgtEl>
                                      </p:cBhvr>
                                    </p:animEffect>
                                    <p:anim calcmode="lin" valueType="num">
                                      <p:cBhvr>
                                        <p:cTn id="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1"/>
            <a:ext cx="6324600" cy="3847207"/>
          </a:xfrm>
          <a:prstGeom prst="rect">
            <a:avLst/>
          </a:prstGeom>
          <a:noFill/>
        </p:spPr>
        <p:txBody>
          <a:bodyPr wrap="square" rtlCol="0">
            <a:spAutoFit/>
          </a:bodyPr>
          <a:lstStyle/>
          <a:p>
            <a:pPr>
              <a:spcAft>
                <a:spcPts val="600"/>
              </a:spcAft>
            </a:pPr>
            <a:r>
              <a:rPr lang="en-US" sz="4000" b="1" dirty="0" smtClean="0"/>
              <a:t>II. People Fall Because…</a:t>
            </a:r>
          </a:p>
          <a:p>
            <a:pPr marL="968375" lvl="1" indent="-511175">
              <a:spcAft>
                <a:spcPts val="600"/>
              </a:spcAft>
            </a:pPr>
            <a:r>
              <a:rPr lang="en-US" sz="3600" b="1" dirty="0" smtClean="0"/>
              <a:t>A. Personal Desires.</a:t>
            </a:r>
          </a:p>
          <a:p>
            <a:pPr marL="1425575" lvl="2" indent="-511175">
              <a:spcAft>
                <a:spcPts val="600"/>
              </a:spcAft>
            </a:pPr>
            <a:r>
              <a:rPr lang="en-US" sz="2800" b="1" dirty="0" smtClean="0">
                <a:solidFill>
                  <a:schemeClr val="accent1">
                    <a:lumMod val="50000"/>
                  </a:schemeClr>
                </a:solidFill>
              </a:rPr>
              <a:t>(Matt. 6:10; 2 Tim. 4:3; Ps. 143:10).</a:t>
            </a:r>
          </a:p>
          <a:p>
            <a:pPr marL="968375" lvl="1" indent="-511175">
              <a:spcAft>
                <a:spcPts val="600"/>
              </a:spcAft>
            </a:pPr>
            <a:r>
              <a:rPr lang="en-US" sz="3600" b="1" dirty="0" smtClean="0"/>
              <a:t>B. Marriage Troubles.</a:t>
            </a:r>
          </a:p>
          <a:p>
            <a:pPr marL="1255713" lvl="2" indent="-341313">
              <a:spcAft>
                <a:spcPts val="600"/>
              </a:spcAft>
            </a:pPr>
            <a:r>
              <a:rPr lang="en-US" sz="2800" b="1" dirty="0" smtClean="0">
                <a:solidFill>
                  <a:schemeClr val="accent1">
                    <a:lumMod val="50000"/>
                  </a:schemeClr>
                </a:solidFill>
              </a:rPr>
              <a:t>3. It is the responsibility and privilege of parents to pass on faith to their children (Eph. 6:4).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000"/>
                                        <p:tgtEl>
                                          <p:spTgt spid="6">
                                            <p:txEl>
                                              <p:pRg st="4" end="4"/>
                                            </p:txEl>
                                          </p:spTgt>
                                        </p:tgtEl>
                                      </p:cBhvr>
                                    </p:animEffect>
                                    <p:anim calcmode="lin" valueType="num">
                                      <p:cBhvr>
                                        <p:cTn id="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1"/>
            <a:ext cx="6324600" cy="5047536"/>
          </a:xfrm>
          <a:prstGeom prst="rect">
            <a:avLst/>
          </a:prstGeom>
          <a:noFill/>
        </p:spPr>
        <p:txBody>
          <a:bodyPr wrap="square" rtlCol="0">
            <a:spAutoFit/>
          </a:bodyPr>
          <a:lstStyle/>
          <a:p>
            <a:pPr>
              <a:spcAft>
                <a:spcPts val="600"/>
              </a:spcAft>
            </a:pPr>
            <a:r>
              <a:rPr lang="en-US" sz="4000" b="1" dirty="0" smtClean="0"/>
              <a:t>II. People Fall Because…</a:t>
            </a:r>
          </a:p>
          <a:p>
            <a:pPr marL="968375" lvl="1" indent="-511175">
              <a:spcAft>
                <a:spcPts val="600"/>
              </a:spcAft>
            </a:pPr>
            <a:r>
              <a:rPr lang="en-US" sz="3600" b="1" dirty="0" smtClean="0"/>
              <a:t>A. Personal Desires.</a:t>
            </a:r>
          </a:p>
          <a:p>
            <a:pPr marL="1425575" lvl="2" indent="-511175">
              <a:spcAft>
                <a:spcPts val="600"/>
              </a:spcAft>
            </a:pPr>
            <a:r>
              <a:rPr lang="en-US" sz="2800" b="1" dirty="0" smtClean="0">
                <a:solidFill>
                  <a:schemeClr val="accent1">
                    <a:lumMod val="50000"/>
                  </a:schemeClr>
                </a:solidFill>
              </a:rPr>
              <a:t>(Matt. 6:10; 2 Tim. 4:3; Ps. 143:10).</a:t>
            </a:r>
          </a:p>
          <a:p>
            <a:pPr marL="968375" lvl="1" indent="-511175">
              <a:spcAft>
                <a:spcPts val="600"/>
              </a:spcAft>
            </a:pPr>
            <a:r>
              <a:rPr lang="en-US" sz="3600" b="1" dirty="0" smtClean="0"/>
              <a:t>B. Marriage Troubles.</a:t>
            </a:r>
          </a:p>
          <a:p>
            <a:pPr marL="968375" lvl="1" indent="-511175">
              <a:spcAft>
                <a:spcPts val="600"/>
              </a:spcAft>
            </a:pPr>
            <a:r>
              <a:rPr lang="en-US" sz="3600" b="1" dirty="0" smtClean="0"/>
              <a:t>C. Financial Troubles.</a:t>
            </a:r>
          </a:p>
          <a:p>
            <a:pPr marL="1255713" lvl="2" indent="-341313">
              <a:spcAft>
                <a:spcPts val="600"/>
              </a:spcAft>
            </a:pPr>
            <a:r>
              <a:rPr lang="en-US" sz="2800" b="1" dirty="0" smtClean="0">
                <a:solidFill>
                  <a:schemeClr val="accent1">
                    <a:lumMod val="50000"/>
                  </a:schemeClr>
                </a:solidFill>
              </a:rPr>
              <a:t>1. Make financial choices considering their spiritual impact.</a:t>
            </a:r>
          </a:p>
          <a:p>
            <a:pPr marL="968375" lvl="1" indent="-511175">
              <a:spcAft>
                <a:spcPts val="600"/>
              </a:spcAft>
            </a:pPr>
            <a:endParaRPr lang="en-US" sz="3200" b="1" dirty="0">
              <a:solidFill>
                <a:schemeClr val="accent1">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000"/>
                                        <p:tgtEl>
                                          <p:spTgt spid="6">
                                            <p:txEl>
                                              <p:pRg st="4" end="4"/>
                                            </p:txEl>
                                          </p:spTgt>
                                        </p:tgtEl>
                                      </p:cBhvr>
                                    </p:animEffect>
                                    <p:anim calcmode="lin" valueType="num">
                                      <p:cBhvr>
                                        <p:cTn id="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5" end="5"/>
                                            </p:txEl>
                                          </p:spTgt>
                                        </p:tgtEl>
                                        <p:attrNameLst>
                                          <p:attrName>style.visibility</p:attrName>
                                        </p:attrNameLst>
                                      </p:cBhvr>
                                      <p:to>
                                        <p:strVal val="visible"/>
                                      </p:to>
                                    </p:set>
                                    <p:animEffect transition="in" filter="fade">
                                      <p:cBhvr>
                                        <p:cTn id="14" dur="1000"/>
                                        <p:tgtEl>
                                          <p:spTgt spid="6">
                                            <p:txEl>
                                              <p:pRg st="5" end="5"/>
                                            </p:txEl>
                                          </p:spTgt>
                                        </p:tgtEl>
                                      </p:cBhvr>
                                    </p:animEffect>
                                    <p:anim calcmode="lin" valueType="num">
                                      <p:cBhvr>
                                        <p:cTn id="1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1"/>
            <a:ext cx="6324600" cy="5478423"/>
          </a:xfrm>
          <a:prstGeom prst="rect">
            <a:avLst/>
          </a:prstGeom>
          <a:noFill/>
        </p:spPr>
        <p:txBody>
          <a:bodyPr wrap="square" rtlCol="0">
            <a:spAutoFit/>
          </a:bodyPr>
          <a:lstStyle/>
          <a:p>
            <a:pPr>
              <a:spcAft>
                <a:spcPts val="600"/>
              </a:spcAft>
            </a:pPr>
            <a:r>
              <a:rPr lang="en-US" sz="4000" b="1" dirty="0" smtClean="0"/>
              <a:t>II. People Fall Because…</a:t>
            </a:r>
          </a:p>
          <a:p>
            <a:pPr marL="968375" lvl="1" indent="-511175">
              <a:spcAft>
                <a:spcPts val="600"/>
              </a:spcAft>
            </a:pPr>
            <a:r>
              <a:rPr lang="en-US" sz="3600" b="1" dirty="0" smtClean="0"/>
              <a:t>A. Personal Desires.</a:t>
            </a:r>
          </a:p>
          <a:p>
            <a:pPr marL="1425575" lvl="2" indent="-511175">
              <a:spcAft>
                <a:spcPts val="600"/>
              </a:spcAft>
            </a:pPr>
            <a:r>
              <a:rPr lang="en-US" sz="2800" b="1" dirty="0" smtClean="0">
                <a:solidFill>
                  <a:schemeClr val="accent1">
                    <a:lumMod val="50000"/>
                  </a:schemeClr>
                </a:solidFill>
              </a:rPr>
              <a:t>(Matt. 6:10; 2 Tim. 4:3; Ps. 143:10).</a:t>
            </a:r>
          </a:p>
          <a:p>
            <a:pPr marL="968375" lvl="1" indent="-511175">
              <a:spcAft>
                <a:spcPts val="600"/>
              </a:spcAft>
            </a:pPr>
            <a:r>
              <a:rPr lang="en-US" sz="3600" b="1" dirty="0" smtClean="0"/>
              <a:t>B. Marriage Troubles.</a:t>
            </a:r>
          </a:p>
          <a:p>
            <a:pPr marL="968375" lvl="1" indent="-511175">
              <a:spcAft>
                <a:spcPts val="600"/>
              </a:spcAft>
            </a:pPr>
            <a:r>
              <a:rPr lang="en-US" sz="3600" b="1" dirty="0" smtClean="0"/>
              <a:t>C. Financial Troubles.</a:t>
            </a:r>
          </a:p>
          <a:p>
            <a:pPr marL="1309688" lvl="2" indent="-395288">
              <a:spcAft>
                <a:spcPts val="600"/>
              </a:spcAft>
            </a:pPr>
            <a:r>
              <a:rPr lang="en-US" sz="2800" b="1" dirty="0" smtClean="0">
                <a:solidFill>
                  <a:schemeClr val="accent1">
                    <a:lumMod val="50000"/>
                  </a:schemeClr>
                </a:solidFill>
              </a:rPr>
              <a:t>2. If you are already enslaved—keep your eyes on the goal of heaven, work to be freed from enslavement (Phil. 3:18-21).</a:t>
            </a:r>
          </a:p>
          <a:p>
            <a:pPr marL="968375" lvl="1" indent="-511175">
              <a:spcAft>
                <a:spcPts val="600"/>
              </a:spcAft>
            </a:pPr>
            <a:endParaRPr lang="en-US" sz="3200" b="1" dirty="0">
              <a:solidFill>
                <a:schemeClr val="accent1">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1000"/>
                                        <p:tgtEl>
                                          <p:spTgt spid="6">
                                            <p:txEl>
                                              <p:pRg st="5" end="5"/>
                                            </p:txEl>
                                          </p:spTgt>
                                        </p:tgtEl>
                                      </p:cBhvr>
                                    </p:animEffect>
                                    <p:anim calcmode="lin" valueType="num">
                                      <p:cBhvr>
                                        <p:cTn id="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019800" cy="2046714"/>
          </a:xfrm>
          <a:prstGeom prst="rect">
            <a:avLst/>
          </a:prstGeom>
          <a:noFill/>
        </p:spPr>
        <p:txBody>
          <a:bodyPr wrap="square" rtlCol="0">
            <a:spAutoFit/>
          </a:bodyPr>
          <a:lstStyle/>
          <a:p>
            <a:pPr>
              <a:spcAft>
                <a:spcPts val="1800"/>
              </a:spcAft>
            </a:pPr>
            <a:r>
              <a:rPr lang="en-US" sz="4000" b="1" dirty="0" smtClean="0"/>
              <a:t>I. People Fall Away Who…</a:t>
            </a:r>
          </a:p>
          <a:p>
            <a:pPr marL="968375" lvl="1" indent="-511175">
              <a:spcAft>
                <a:spcPts val="1200"/>
              </a:spcAft>
            </a:pPr>
            <a:r>
              <a:rPr lang="en-US" sz="3600" b="1" dirty="0" smtClean="0"/>
              <a:t>A. Were Converted From Non-Christian Homes.</a:t>
            </a:r>
          </a:p>
        </p:txBody>
      </p:sp>
      <p:sp>
        <p:nvSpPr>
          <p:cNvPr id="10" name="TextBox 9"/>
          <p:cNvSpPr txBox="1"/>
          <p:nvPr/>
        </p:nvSpPr>
        <p:spPr>
          <a:xfrm>
            <a:off x="228600" y="1981200"/>
            <a:ext cx="1828800" cy="2123658"/>
          </a:xfrm>
          <a:prstGeom prst="rect">
            <a:avLst/>
          </a:prstGeom>
          <a:noFill/>
        </p:spPr>
        <p:txBody>
          <a:bodyPr wrap="square" rtlCol="0">
            <a:spAutoFit/>
          </a:bodyPr>
          <a:lstStyle/>
          <a:p>
            <a:pPr algn="ctr"/>
            <a:r>
              <a:rPr lang="en-US" sz="4400" dirty="0" smtClean="0">
                <a:solidFill>
                  <a:schemeClr val="bg1"/>
                </a:solidFill>
                <a:latin typeface="Monotype Corsiva" pitchFamily="66" charset="0"/>
              </a:rPr>
              <a:t>Learn</a:t>
            </a:r>
          </a:p>
          <a:p>
            <a:pPr algn="ctr"/>
            <a:r>
              <a:rPr lang="en-US" sz="4400" dirty="0" smtClean="0">
                <a:solidFill>
                  <a:schemeClr val="bg1"/>
                </a:solidFill>
                <a:latin typeface="Monotype Corsiva" pitchFamily="66" charset="0"/>
              </a:rPr>
              <a:t>Leave</a:t>
            </a:r>
          </a:p>
          <a:p>
            <a:pPr algn="ctr"/>
            <a:r>
              <a:rPr lang="en-US" sz="4400" dirty="0" smtClean="0">
                <a:solidFill>
                  <a:schemeClr val="bg1"/>
                </a:solidFill>
                <a:latin typeface="Monotype Corsiva" pitchFamily="66" charset="0"/>
              </a:rPr>
              <a:t>Link</a:t>
            </a:r>
            <a:endParaRPr lang="en-US" sz="4400" dirty="0">
              <a:solidFill>
                <a:schemeClr val="bg1"/>
              </a:solidFill>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2" presetClass="entr" presetSubtype="8" fill="hold" nodeType="afterEffect">
                                  <p:stCondLst>
                                    <p:cond delay="0"/>
                                  </p:stCondLst>
                                  <p:childTnLst>
                                    <p:set>
                                      <p:cBhvr>
                                        <p:cTn id="32" dur="1" fill="hold">
                                          <p:stCondLst>
                                            <p:cond delay="0"/>
                                          </p:stCondLst>
                                        </p:cTn>
                                        <p:tgtEl>
                                          <p:spTgt spid="10">
                                            <p:txEl>
                                              <p:pRg st="1" end="1"/>
                                            </p:txEl>
                                          </p:spTgt>
                                        </p:tgtEl>
                                        <p:attrNameLst>
                                          <p:attrName>style.visibility</p:attrName>
                                        </p:attrNameLst>
                                      </p:cBhvr>
                                      <p:to>
                                        <p:strVal val="visible"/>
                                      </p:to>
                                    </p:set>
                                    <p:anim calcmode="lin" valueType="num">
                                      <p:cBhvr additive="base">
                                        <p:cTn id="3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par>
                          <p:cTn id="35" fill="hold">
                            <p:stCondLst>
                              <p:cond delay="1000"/>
                            </p:stCondLst>
                            <p:childTnLst>
                              <p:par>
                                <p:cTn id="36" presetID="2" presetClass="entr" presetSubtype="8" fill="hold" nodeType="after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 calcmode="lin" valueType="num">
                                      <p:cBhvr additive="base">
                                        <p:cTn id="38"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019800" cy="3185487"/>
          </a:xfrm>
          <a:prstGeom prst="rect">
            <a:avLst/>
          </a:prstGeom>
          <a:noFill/>
        </p:spPr>
        <p:txBody>
          <a:bodyPr wrap="square" rtlCol="0">
            <a:spAutoFit/>
          </a:bodyPr>
          <a:lstStyle/>
          <a:p>
            <a:pPr>
              <a:spcAft>
                <a:spcPts val="1800"/>
              </a:spcAft>
            </a:pPr>
            <a:r>
              <a:rPr lang="en-US" sz="4000" b="1" dirty="0" smtClean="0"/>
              <a:t>I. People Fall Away Who…</a:t>
            </a:r>
          </a:p>
          <a:p>
            <a:pPr marL="968375" lvl="1" indent="-511175">
              <a:spcAft>
                <a:spcPts val="1200"/>
              </a:spcAft>
            </a:pPr>
            <a:r>
              <a:rPr lang="en-US" sz="3600" b="1" dirty="0" smtClean="0"/>
              <a:t>A. Were Converted From Non-Christian Homes.</a:t>
            </a:r>
          </a:p>
          <a:p>
            <a:pPr marL="1425575" lvl="2" indent="-511175"/>
            <a:r>
              <a:rPr lang="en-US" sz="3200" b="1" dirty="0" smtClean="0">
                <a:solidFill>
                  <a:schemeClr val="accent1">
                    <a:lumMod val="50000"/>
                  </a:schemeClr>
                </a:solidFill>
              </a:rPr>
              <a:t>1. </a:t>
            </a:r>
            <a:r>
              <a:rPr lang="en-US" sz="3200" b="1" i="1" dirty="0" smtClean="0">
                <a:solidFill>
                  <a:schemeClr val="accent1">
                    <a:lumMod val="50000"/>
                  </a:schemeClr>
                </a:solidFill>
              </a:rPr>
              <a:t>Learn</a:t>
            </a:r>
            <a:r>
              <a:rPr lang="en-US" sz="3200" b="1" dirty="0" smtClean="0">
                <a:solidFill>
                  <a:schemeClr val="accent1">
                    <a:lumMod val="50000"/>
                  </a:schemeClr>
                </a:solidFill>
              </a:rPr>
              <a:t> (Heb. 5:12-14; 1 Pet. 1:5; 1 Pet. 2:2).</a:t>
            </a:r>
          </a:p>
        </p:txBody>
      </p:sp>
      <p:sp>
        <p:nvSpPr>
          <p:cNvPr id="10" name="TextBox 9"/>
          <p:cNvSpPr txBox="1"/>
          <p:nvPr/>
        </p:nvSpPr>
        <p:spPr>
          <a:xfrm>
            <a:off x="228600" y="1981200"/>
            <a:ext cx="1828800" cy="2123658"/>
          </a:xfrm>
          <a:prstGeom prst="rect">
            <a:avLst/>
          </a:prstGeom>
          <a:noFill/>
        </p:spPr>
        <p:txBody>
          <a:bodyPr wrap="square" rtlCol="0">
            <a:spAutoFit/>
          </a:bodyPr>
          <a:lstStyle/>
          <a:p>
            <a:pPr algn="ctr"/>
            <a:r>
              <a:rPr lang="en-US" sz="4400" dirty="0" smtClean="0">
                <a:solidFill>
                  <a:schemeClr val="bg1"/>
                </a:solidFill>
                <a:latin typeface="Monotype Corsiva" pitchFamily="66" charset="0"/>
              </a:rPr>
              <a:t>Learn</a:t>
            </a:r>
          </a:p>
          <a:p>
            <a:pPr algn="ctr"/>
            <a:r>
              <a:rPr lang="en-US" sz="4400" dirty="0" smtClean="0">
                <a:solidFill>
                  <a:schemeClr val="bg1">
                    <a:lumMod val="50000"/>
                  </a:schemeClr>
                </a:solidFill>
                <a:latin typeface="Monotype Corsiva" pitchFamily="66" charset="0"/>
              </a:rPr>
              <a:t>Leave</a:t>
            </a:r>
          </a:p>
          <a:p>
            <a:pPr algn="ctr"/>
            <a:r>
              <a:rPr lang="en-US" sz="4400" dirty="0" smtClean="0">
                <a:solidFill>
                  <a:schemeClr val="bg1">
                    <a:lumMod val="50000"/>
                  </a:schemeClr>
                </a:solidFill>
                <a:latin typeface="Monotype Corsiva" pitchFamily="66" charset="0"/>
              </a:rPr>
              <a:t>Link</a:t>
            </a:r>
            <a:endParaRPr lang="en-US" sz="4400" dirty="0">
              <a:solidFill>
                <a:schemeClr val="bg1">
                  <a:lumMod val="50000"/>
                </a:schemeClr>
              </a:solidFill>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019800" cy="3677930"/>
          </a:xfrm>
          <a:prstGeom prst="rect">
            <a:avLst/>
          </a:prstGeom>
          <a:noFill/>
        </p:spPr>
        <p:txBody>
          <a:bodyPr wrap="square" rtlCol="0">
            <a:spAutoFit/>
          </a:bodyPr>
          <a:lstStyle/>
          <a:p>
            <a:pPr>
              <a:spcAft>
                <a:spcPts val="1800"/>
              </a:spcAft>
            </a:pPr>
            <a:r>
              <a:rPr lang="en-US" sz="4000" b="1" dirty="0" smtClean="0"/>
              <a:t>I. People Fall Away Who…</a:t>
            </a:r>
          </a:p>
          <a:p>
            <a:pPr marL="968375" lvl="1" indent="-511175">
              <a:spcAft>
                <a:spcPts val="1200"/>
              </a:spcAft>
            </a:pPr>
            <a:r>
              <a:rPr lang="en-US" sz="3600" b="1" dirty="0" smtClean="0"/>
              <a:t>A. Were Converted From Non-Christian Homes.</a:t>
            </a:r>
          </a:p>
          <a:p>
            <a:pPr marL="1425575" lvl="2" indent="-511175"/>
            <a:r>
              <a:rPr lang="en-US" sz="3200" b="1" dirty="0" smtClean="0">
                <a:solidFill>
                  <a:schemeClr val="accent1">
                    <a:lumMod val="50000"/>
                  </a:schemeClr>
                </a:solidFill>
              </a:rPr>
              <a:t>1. </a:t>
            </a:r>
            <a:r>
              <a:rPr lang="en-US" sz="3200" b="1" i="1" dirty="0" smtClean="0">
                <a:solidFill>
                  <a:schemeClr val="accent1">
                    <a:lumMod val="50000"/>
                  </a:schemeClr>
                </a:solidFill>
              </a:rPr>
              <a:t>Learn</a:t>
            </a:r>
            <a:r>
              <a:rPr lang="en-US" sz="3200" b="1" dirty="0" smtClean="0">
                <a:solidFill>
                  <a:schemeClr val="accent1">
                    <a:lumMod val="50000"/>
                  </a:schemeClr>
                </a:solidFill>
              </a:rPr>
              <a:t> (Heb. 5:12-14; 1 Pet. 1:5; 1 Pet. 2:2).</a:t>
            </a:r>
          </a:p>
          <a:p>
            <a:pPr marL="1425575" lvl="2" indent="-511175"/>
            <a:r>
              <a:rPr lang="en-US" sz="3200" b="1" dirty="0" smtClean="0">
                <a:solidFill>
                  <a:schemeClr val="accent1">
                    <a:lumMod val="50000"/>
                  </a:schemeClr>
                </a:solidFill>
              </a:rPr>
              <a:t>2. </a:t>
            </a:r>
            <a:r>
              <a:rPr lang="en-US" sz="3200" b="1" i="1" dirty="0" smtClean="0">
                <a:solidFill>
                  <a:schemeClr val="accent1">
                    <a:lumMod val="50000"/>
                  </a:schemeClr>
                </a:solidFill>
              </a:rPr>
              <a:t>Leave </a:t>
            </a:r>
            <a:r>
              <a:rPr lang="en-US" sz="3200" b="1" dirty="0" smtClean="0">
                <a:solidFill>
                  <a:schemeClr val="accent1">
                    <a:lumMod val="50000"/>
                  </a:schemeClr>
                </a:solidFill>
              </a:rPr>
              <a:t>(Matt. 16:24-25).</a:t>
            </a:r>
          </a:p>
        </p:txBody>
      </p:sp>
      <p:sp>
        <p:nvSpPr>
          <p:cNvPr id="10" name="TextBox 9"/>
          <p:cNvSpPr txBox="1"/>
          <p:nvPr/>
        </p:nvSpPr>
        <p:spPr>
          <a:xfrm>
            <a:off x="228600" y="1981200"/>
            <a:ext cx="1828800" cy="2123658"/>
          </a:xfrm>
          <a:prstGeom prst="rect">
            <a:avLst/>
          </a:prstGeom>
          <a:noFill/>
        </p:spPr>
        <p:txBody>
          <a:bodyPr wrap="square" rtlCol="0">
            <a:spAutoFit/>
          </a:bodyPr>
          <a:lstStyle/>
          <a:p>
            <a:pPr algn="ctr"/>
            <a:r>
              <a:rPr lang="en-US" sz="4400" dirty="0" smtClean="0">
                <a:solidFill>
                  <a:schemeClr val="bg1">
                    <a:lumMod val="50000"/>
                  </a:schemeClr>
                </a:solidFill>
                <a:latin typeface="Monotype Corsiva" pitchFamily="66" charset="0"/>
              </a:rPr>
              <a:t>Learn</a:t>
            </a:r>
          </a:p>
          <a:p>
            <a:pPr algn="ctr"/>
            <a:r>
              <a:rPr lang="en-US" sz="4400" dirty="0" smtClean="0">
                <a:solidFill>
                  <a:schemeClr val="bg1"/>
                </a:solidFill>
                <a:latin typeface="Monotype Corsiva" pitchFamily="66" charset="0"/>
              </a:rPr>
              <a:t>Leave</a:t>
            </a:r>
          </a:p>
          <a:p>
            <a:pPr algn="ctr"/>
            <a:r>
              <a:rPr lang="en-US" sz="4400" dirty="0" smtClean="0">
                <a:solidFill>
                  <a:schemeClr val="bg1">
                    <a:lumMod val="50000"/>
                  </a:schemeClr>
                </a:solidFill>
                <a:latin typeface="Monotype Corsiva" pitchFamily="66" charset="0"/>
              </a:rPr>
              <a:t>Link</a:t>
            </a:r>
            <a:endParaRPr lang="en-US" sz="4400" dirty="0">
              <a:solidFill>
                <a:schemeClr val="bg1">
                  <a:lumMod val="50000"/>
                </a:schemeClr>
              </a:solidFill>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1000"/>
                                        <p:tgtEl>
                                          <p:spTgt spid="6">
                                            <p:txEl>
                                              <p:pRg st="3" end="3"/>
                                            </p:txEl>
                                          </p:spTgt>
                                        </p:tgtEl>
                                      </p:cBhvr>
                                    </p:animEffect>
                                    <p:anim calcmode="lin" valueType="num">
                                      <p:cBhvr>
                                        <p:cTn id="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019800" cy="4170372"/>
          </a:xfrm>
          <a:prstGeom prst="rect">
            <a:avLst/>
          </a:prstGeom>
          <a:noFill/>
        </p:spPr>
        <p:txBody>
          <a:bodyPr wrap="square" rtlCol="0">
            <a:spAutoFit/>
          </a:bodyPr>
          <a:lstStyle/>
          <a:p>
            <a:pPr>
              <a:spcAft>
                <a:spcPts val="1800"/>
              </a:spcAft>
            </a:pPr>
            <a:r>
              <a:rPr lang="en-US" sz="4000" b="1" dirty="0" smtClean="0"/>
              <a:t>I. People Fall Away Who…</a:t>
            </a:r>
          </a:p>
          <a:p>
            <a:pPr marL="968375" lvl="1" indent="-511175">
              <a:spcAft>
                <a:spcPts val="1200"/>
              </a:spcAft>
            </a:pPr>
            <a:r>
              <a:rPr lang="en-US" sz="3600" b="1" dirty="0" smtClean="0"/>
              <a:t>A. Were Converted From Non-Christian Homes.</a:t>
            </a:r>
          </a:p>
          <a:p>
            <a:pPr marL="1425575" lvl="2" indent="-511175"/>
            <a:r>
              <a:rPr lang="en-US" sz="3200" b="1" dirty="0" smtClean="0">
                <a:solidFill>
                  <a:schemeClr val="accent1">
                    <a:lumMod val="50000"/>
                  </a:schemeClr>
                </a:solidFill>
              </a:rPr>
              <a:t>1. </a:t>
            </a:r>
            <a:r>
              <a:rPr lang="en-US" sz="3200" b="1" i="1" dirty="0" smtClean="0">
                <a:solidFill>
                  <a:schemeClr val="accent1">
                    <a:lumMod val="50000"/>
                  </a:schemeClr>
                </a:solidFill>
              </a:rPr>
              <a:t>Learn</a:t>
            </a:r>
            <a:r>
              <a:rPr lang="en-US" sz="3200" b="1" dirty="0" smtClean="0">
                <a:solidFill>
                  <a:schemeClr val="accent1">
                    <a:lumMod val="50000"/>
                  </a:schemeClr>
                </a:solidFill>
              </a:rPr>
              <a:t> (Heb. 5:12-14; 1 Pet. 1:5; 1 Pet. 2:2).</a:t>
            </a:r>
          </a:p>
          <a:p>
            <a:pPr marL="1425575" lvl="2" indent="-511175"/>
            <a:r>
              <a:rPr lang="en-US" sz="3200" b="1" dirty="0" smtClean="0">
                <a:solidFill>
                  <a:schemeClr val="accent1">
                    <a:lumMod val="50000"/>
                  </a:schemeClr>
                </a:solidFill>
              </a:rPr>
              <a:t>2. </a:t>
            </a:r>
            <a:r>
              <a:rPr lang="en-US" sz="3200" b="1" i="1" dirty="0" smtClean="0">
                <a:solidFill>
                  <a:schemeClr val="accent1">
                    <a:lumMod val="50000"/>
                  </a:schemeClr>
                </a:solidFill>
              </a:rPr>
              <a:t>Leave </a:t>
            </a:r>
            <a:r>
              <a:rPr lang="en-US" sz="3200" b="1" dirty="0" smtClean="0">
                <a:solidFill>
                  <a:schemeClr val="accent1">
                    <a:lumMod val="50000"/>
                  </a:schemeClr>
                </a:solidFill>
              </a:rPr>
              <a:t>(Matt. 16:24-25).</a:t>
            </a:r>
          </a:p>
          <a:p>
            <a:pPr marL="1425575" lvl="2" indent="-511175"/>
            <a:r>
              <a:rPr lang="en-US" sz="3200" b="1" dirty="0" smtClean="0">
                <a:solidFill>
                  <a:schemeClr val="accent1">
                    <a:lumMod val="50000"/>
                  </a:schemeClr>
                </a:solidFill>
              </a:rPr>
              <a:t>3. </a:t>
            </a:r>
            <a:r>
              <a:rPr lang="en-US" sz="3200" b="1" i="1" dirty="0" smtClean="0">
                <a:solidFill>
                  <a:schemeClr val="accent1">
                    <a:lumMod val="50000"/>
                  </a:schemeClr>
                </a:solidFill>
              </a:rPr>
              <a:t>Link. </a:t>
            </a:r>
            <a:endParaRPr lang="en-US" sz="3200" b="1" dirty="0">
              <a:solidFill>
                <a:schemeClr val="accent1">
                  <a:lumMod val="50000"/>
                </a:schemeClr>
              </a:solidFill>
            </a:endParaRPr>
          </a:p>
        </p:txBody>
      </p:sp>
      <p:sp>
        <p:nvSpPr>
          <p:cNvPr id="10" name="TextBox 9"/>
          <p:cNvSpPr txBox="1"/>
          <p:nvPr/>
        </p:nvSpPr>
        <p:spPr>
          <a:xfrm>
            <a:off x="228600" y="1981200"/>
            <a:ext cx="1828800" cy="2123658"/>
          </a:xfrm>
          <a:prstGeom prst="rect">
            <a:avLst/>
          </a:prstGeom>
          <a:noFill/>
        </p:spPr>
        <p:txBody>
          <a:bodyPr wrap="square" rtlCol="0">
            <a:spAutoFit/>
          </a:bodyPr>
          <a:lstStyle/>
          <a:p>
            <a:pPr algn="ctr"/>
            <a:r>
              <a:rPr lang="en-US" sz="4400" dirty="0" smtClean="0">
                <a:solidFill>
                  <a:schemeClr val="bg1">
                    <a:lumMod val="50000"/>
                  </a:schemeClr>
                </a:solidFill>
                <a:latin typeface="Monotype Corsiva" pitchFamily="66" charset="0"/>
              </a:rPr>
              <a:t>Learn</a:t>
            </a:r>
          </a:p>
          <a:p>
            <a:pPr algn="ctr"/>
            <a:r>
              <a:rPr lang="en-US" sz="4400" dirty="0" smtClean="0">
                <a:solidFill>
                  <a:schemeClr val="bg1">
                    <a:lumMod val="50000"/>
                  </a:schemeClr>
                </a:solidFill>
                <a:latin typeface="Monotype Corsiva" pitchFamily="66" charset="0"/>
              </a:rPr>
              <a:t>Leave</a:t>
            </a:r>
          </a:p>
          <a:p>
            <a:pPr algn="ctr"/>
            <a:r>
              <a:rPr lang="en-US" sz="4400" dirty="0" smtClean="0">
                <a:solidFill>
                  <a:schemeClr val="bg1"/>
                </a:solidFill>
                <a:latin typeface="Monotype Corsiva" pitchFamily="66" charset="0"/>
              </a:rPr>
              <a:t>Link</a:t>
            </a:r>
            <a:endParaRPr lang="en-US" sz="4400" dirty="0">
              <a:solidFill>
                <a:schemeClr val="bg1"/>
              </a:solidFill>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000"/>
                                        <p:tgtEl>
                                          <p:spTgt spid="6">
                                            <p:txEl>
                                              <p:pRg st="4" end="4"/>
                                            </p:txEl>
                                          </p:spTgt>
                                        </p:tgtEl>
                                      </p:cBhvr>
                                    </p:animEffect>
                                    <p:anim calcmode="lin" valueType="num">
                                      <p:cBhvr>
                                        <p:cTn id="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172200" cy="1492716"/>
          </a:xfrm>
          <a:prstGeom prst="rect">
            <a:avLst/>
          </a:prstGeom>
          <a:noFill/>
        </p:spPr>
        <p:txBody>
          <a:bodyPr wrap="square" rtlCol="0">
            <a:spAutoFit/>
          </a:bodyPr>
          <a:lstStyle/>
          <a:p>
            <a:pPr>
              <a:spcAft>
                <a:spcPts val="1800"/>
              </a:spcAft>
            </a:pPr>
            <a:r>
              <a:rPr lang="en-US" sz="4000" b="1" dirty="0" smtClean="0"/>
              <a:t>I. People Fall Away Who…</a:t>
            </a:r>
          </a:p>
          <a:p>
            <a:pPr marL="968375" lvl="1" indent="-511175">
              <a:spcAft>
                <a:spcPts val="1200"/>
              </a:spcAft>
            </a:pPr>
            <a:r>
              <a:rPr lang="en-US" sz="3600" b="1" dirty="0" smtClean="0"/>
              <a:t>B. Or, From Christian Homes.</a:t>
            </a:r>
          </a:p>
        </p:txBody>
      </p:sp>
      <p:sp>
        <p:nvSpPr>
          <p:cNvPr id="10" name="TextBox 9"/>
          <p:cNvSpPr txBox="1"/>
          <p:nvPr/>
        </p:nvSpPr>
        <p:spPr>
          <a:xfrm>
            <a:off x="152400" y="2133600"/>
            <a:ext cx="2057400" cy="2040559"/>
          </a:xfrm>
          <a:prstGeom prst="rect">
            <a:avLst/>
          </a:prstGeom>
          <a:noFill/>
        </p:spPr>
        <p:txBody>
          <a:bodyPr wrap="square" rtlCol="0">
            <a:spAutoFit/>
          </a:bodyPr>
          <a:lstStyle/>
          <a:p>
            <a:pPr algn="ctr">
              <a:spcAft>
                <a:spcPts val="1200"/>
              </a:spcAft>
            </a:pPr>
            <a:r>
              <a:rPr lang="en-US" sz="4400" spc="-100" dirty="0" smtClean="0">
                <a:solidFill>
                  <a:schemeClr val="bg1"/>
                </a:solidFill>
                <a:latin typeface="Monotype Corsiva" pitchFamily="66" charset="0"/>
              </a:rPr>
              <a:t>Hypocrisy</a:t>
            </a:r>
          </a:p>
          <a:p>
            <a:pPr algn="ctr">
              <a:lnSpc>
                <a:spcPct val="80000"/>
              </a:lnSpc>
            </a:pPr>
            <a:r>
              <a:rPr lang="en-US" sz="4400" spc="-100" dirty="0" smtClean="0">
                <a:solidFill>
                  <a:schemeClr val="bg1"/>
                </a:solidFill>
                <a:latin typeface="Monotype Corsiva" pitchFamily="66" charset="0"/>
              </a:rPr>
              <a:t>Personal Faith</a:t>
            </a:r>
            <a:endParaRPr lang="en-US" sz="4400" spc="-100" dirty="0">
              <a:solidFill>
                <a:schemeClr val="bg1"/>
              </a:solidFill>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additive="base">
                                        <p:cTn id="14"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additive="base">
                                        <p:cTn id="19"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172200" cy="2139047"/>
          </a:xfrm>
          <a:prstGeom prst="rect">
            <a:avLst/>
          </a:prstGeom>
          <a:noFill/>
        </p:spPr>
        <p:txBody>
          <a:bodyPr wrap="square" rtlCol="0">
            <a:spAutoFit/>
          </a:bodyPr>
          <a:lstStyle/>
          <a:p>
            <a:pPr>
              <a:spcAft>
                <a:spcPts val="1800"/>
              </a:spcAft>
            </a:pPr>
            <a:r>
              <a:rPr lang="en-US" sz="4000" b="1" dirty="0" smtClean="0"/>
              <a:t>I. People Fall Away Who…</a:t>
            </a:r>
          </a:p>
          <a:p>
            <a:pPr marL="968375" lvl="1" indent="-511175">
              <a:spcAft>
                <a:spcPts val="1200"/>
              </a:spcAft>
            </a:pPr>
            <a:r>
              <a:rPr lang="en-US" sz="3600" b="1" dirty="0" smtClean="0"/>
              <a:t>B. Or, From Christian Homes.</a:t>
            </a:r>
          </a:p>
          <a:p>
            <a:pPr marL="1425575" lvl="2" indent="-511175">
              <a:spcAft>
                <a:spcPts val="1200"/>
              </a:spcAft>
            </a:pPr>
            <a:r>
              <a:rPr lang="en-US" sz="3200" b="1" dirty="0" smtClean="0">
                <a:solidFill>
                  <a:schemeClr val="accent1">
                    <a:lumMod val="50000"/>
                  </a:schemeClr>
                </a:solidFill>
              </a:rPr>
              <a:t>1. </a:t>
            </a:r>
            <a:r>
              <a:rPr lang="en-US" sz="3200" b="1" i="1" dirty="0" smtClean="0">
                <a:solidFill>
                  <a:schemeClr val="accent1">
                    <a:lumMod val="50000"/>
                  </a:schemeClr>
                </a:solidFill>
              </a:rPr>
              <a:t>Hypocrisy</a:t>
            </a:r>
            <a:r>
              <a:rPr lang="en-US" sz="3200" b="1" dirty="0" smtClean="0">
                <a:solidFill>
                  <a:schemeClr val="accent1">
                    <a:lumMod val="50000"/>
                  </a:schemeClr>
                </a:solidFill>
              </a:rPr>
              <a:t> (Phil. 3:12-16).</a:t>
            </a:r>
          </a:p>
        </p:txBody>
      </p:sp>
      <p:sp>
        <p:nvSpPr>
          <p:cNvPr id="10" name="TextBox 9"/>
          <p:cNvSpPr txBox="1"/>
          <p:nvPr/>
        </p:nvSpPr>
        <p:spPr>
          <a:xfrm>
            <a:off x="152400" y="2133600"/>
            <a:ext cx="2057400" cy="2040559"/>
          </a:xfrm>
          <a:prstGeom prst="rect">
            <a:avLst/>
          </a:prstGeom>
          <a:noFill/>
        </p:spPr>
        <p:txBody>
          <a:bodyPr wrap="square" rtlCol="0">
            <a:spAutoFit/>
          </a:bodyPr>
          <a:lstStyle/>
          <a:p>
            <a:pPr algn="ctr">
              <a:spcAft>
                <a:spcPts val="1200"/>
              </a:spcAft>
            </a:pPr>
            <a:r>
              <a:rPr lang="en-US" sz="4400" spc="-100" dirty="0" smtClean="0">
                <a:solidFill>
                  <a:schemeClr val="bg1"/>
                </a:solidFill>
                <a:latin typeface="Monotype Corsiva" pitchFamily="66" charset="0"/>
              </a:rPr>
              <a:t>Hypocrisy</a:t>
            </a:r>
          </a:p>
          <a:p>
            <a:pPr algn="ctr">
              <a:lnSpc>
                <a:spcPct val="80000"/>
              </a:lnSpc>
            </a:pPr>
            <a:r>
              <a:rPr lang="en-US" sz="4400" spc="-100" dirty="0" smtClean="0">
                <a:solidFill>
                  <a:schemeClr val="bg1">
                    <a:lumMod val="50000"/>
                  </a:schemeClr>
                </a:solidFill>
                <a:latin typeface="Monotype Corsiva" pitchFamily="66" charset="0"/>
              </a:rPr>
              <a:t>Personal Faith</a:t>
            </a:r>
            <a:endParaRPr lang="en-US" sz="4400" spc="-100" dirty="0">
              <a:solidFill>
                <a:schemeClr val="bg1"/>
              </a:solidFill>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0"/>
            <a:ext cx="6172200" cy="3277820"/>
          </a:xfrm>
          <a:prstGeom prst="rect">
            <a:avLst/>
          </a:prstGeom>
          <a:noFill/>
        </p:spPr>
        <p:txBody>
          <a:bodyPr wrap="square" rtlCol="0">
            <a:spAutoFit/>
          </a:bodyPr>
          <a:lstStyle/>
          <a:p>
            <a:pPr>
              <a:spcAft>
                <a:spcPts val="1800"/>
              </a:spcAft>
            </a:pPr>
            <a:r>
              <a:rPr lang="en-US" sz="4000" b="1" dirty="0" smtClean="0"/>
              <a:t>I. People Fall Away Who…</a:t>
            </a:r>
          </a:p>
          <a:p>
            <a:pPr marL="968375" lvl="1" indent="-511175">
              <a:spcAft>
                <a:spcPts val="1200"/>
              </a:spcAft>
            </a:pPr>
            <a:r>
              <a:rPr lang="en-US" sz="3600" b="1" dirty="0" smtClean="0"/>
              <a:t>B. Or, From Christian Homes.</a:t>
            </a:r>
          </a:p>
          <a:p>
            <a:pPr marL="1425575" lvl="2" indent="-511175">
              <a:spcAft>
                <a:spcPts val="1200"/>
              </a:spcAft>
            </a:pPr>
            <a:r>
              <a:rPr lang="en-US" sz="3200" b="1" dirty="0" smtClean="0">
                <a:solidFill>
                  <a:schemeClr val="accent1">
                    <a:lumMod val="50000"/>
                  </a:schemeClr>
                </a:solidFill>
              </a:rPr>
              <a:t>1. </a:t>
            </a:r>
            <a:r>
              <a:rPr lang="en-US" sz="3200" b="1" i="1" dirty="0" smtClean="0">
                <a:solidFill>
                  <a:schemeClr val="accent1">
                    <a:lumMod val="50000"/>
                  </a:schemeClr>
                </a:solidFill>
              </a:rPr>
              <a:t>Hypocrisy</a:t>
            </a:r>
            <a:r>
              <a:rPr lang="en-US" sz="3200" b="1" dirty="0" smtClean="0">
                <a:solidFill>
                  <a:schemeClr val="accent1">
                    <a:lumMod val="50000"/>
                  </a:schemeClr>
                </a:solidFill>
              </a:rPr>
              <a:t> (Phil. 3:12-16).</a:t>
            </a:r>
          </a:p>
          <a:p>
            <a:pPr marL="1425575" lvl="2" indent="-511175">
              <a:spcAft>
                <a:spcPts val="1200"/>
              </a:spcAft>
            </a:pPr>
            <a:r>
              <a:rPr lang="en-US" sz="3200" b="1" dirty="0" smtClean="0">
                <a:solidFill>
                  <a:schemeClr val="accent1">
                    <a:lumMod val="50000"/>
                  </a:schemeClr>
                </a:solidFill>
              </a:rPr>
              <a:t>2. </a:t>
            </a:r>
            <a:r>
              <a:rPr lang="en-US" sz="3200" b="1" i="1" dirty="0" smtClean="0">
                <a:solidFill>
                  <a:schemeClr val="accent1">
                    <a:lumMod val="50000"/>
                  </a:schemeClr>
                </a:solidFill>
              </a:rPr>
              <a:t>Personal Faith </a:t>
            </a:r>
            <a:r>
              <a:rPr lang="en-US" sz="3200" b="1" dirty="0" smtClean="0">
                <a:solidFill>
                  <a:schemeClr val="accent1">
                    <a:lumMod val="50000"/>
                  </a:schemeClr>
                </a:solidFill>
              </a:rPr>
              <a:t>(Deut. 6:4-7; Exod. 12:25-27).</a:t>
            </a:r>
            <a:endParaRPr lang="en-US" sz="3200" b="1" dirty="0">
              <a:solidFill>
                <a:schemeClr val="accent1">
                  <a:lumMod val="50000"/>
                </a:schemeClr>
              </a:solidFill>
            </a:endParaRPr>
          </a:p>
        </p:txBody>
      </p:sp>
      <p:sp>
        <p:nvSpPr>
          <p:cNvPr id="10" name="TextBox 9"/>
          <p:cNvSpPr txBox="1"/>
          <p:nvPr/>
        </p:nvSpPr>
        <p:spPr>
          <a:xfrm>
            <a:off x="152400" y="2133600"/>
            <a:ext cx="2057400" cy="2040559"/>
          </a:xfrm>
          <a:prstGeom prst="rect">
            <a:avLst/>
          </a:prstGeom>
          <a:noFill/>
        </p:spPr>
        <p:txBody>
          <a:bodyPr wrap="square" rtlCol="0">
            <a:spAutoFit/>
          </a:bodyPr>
          <a:lstStyle/>
          <a:p>
            <a:pPr algn="ctr">
              <a:spcAft>
                <a:spcPts val="1200"/>
              </a:spcAft>
            </a:pPr>
            <a:r>
              <a:rPr lang="en-US" sz="4400" spc="-100" dirty="0" smtClean="0">
                <a:solidFill>
                  <a:schemeClr val="bg1">
                    <a:lumMod val="50000"/>
                  </a:schemeClr>
                </a:solidFill>
                <a:latin typeface="Monotype Corsiva" pitchFamily="66" charset="0"/>
              </a:rPr>
              <a:t>Hypocrisy</a:t>
            </a:r>
          </a:p>
          <a:p>
            <a:pPr algn="ctr">
              <a:lnSpc>
                <a:spcPct val="80000"/>
              </a:lnSpc>
            </a:pPr>
            <a:r>
              <a:rPr lang="en-US" sz="4400" spc="-100" dirty="0" smtClean="0">
                <a:solidFill>
                  <a:schemeClr val="bg1"/>
                </a:solidFill>
                <a:latin typeface="Monotype Corsiva" pitchFamily="66" charset="0"/>
              </a:rPr>
              <a:t>Personal Faith</a:t>
            </a:r>
            <a:endParaRPr lang="en-US" sz="4400" spc="-100" dirty="0">
              <a:solidFill>
                <a:schemeClr val="bg1"/>
              </a:solidFill>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1000"/>
                                        <p:tgtEl>
                                          <p:spTgt spid="6">
                                            <p:txEl>
                                              <p:pRg st="3" end="3"/>
                                            </p:txEl>
                                          </p:spTgt>
                                        </p:tgtEl>
                                      </p:cBhvr>
                                    </p:animEffect>
                                    <p:anim calcmode="lin" valueType="num">
                                      <p:cBhvr>
                                        <p:cTn id="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2514600" y="0"/>
            <a:ext cx="5029200" cy="6858000"/>
          </a:xfrm>
          <a:prstGeom prst="arc">
            <a:avLst>
              <a:gd name="adj1" fmla="val 16200000"/>
              <a:gd name="adj2" fmla="val 5392005"/>
            </a:avLst>
          </a:prstGeom>
          <a:blipFill dpi="0" rotWithShape="1">
            <a:blip r:embed="rId3" cstate="print"/>
            <a:srcRect/>
            <a:stretch>
              <a:fillRect/>
            </a:stretch>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408453" y="228600"/>
            <a:ext cx="7735547" cy="769441"/>
          </a:xfrm>
          <a:prstGeom prst="rect">
            <a:avLst/>
          </a:prstGeom>
          <a:noFill/>
        </p:spPr>
        <p:txBody>
          <a:bodyPr wrap="square" lIns="91440" tIns="45720" rIns="91440" bIns="45720">
            <a:spAutoFit/>
          </a:bodyPr>
          <a:lstStyle/>
          <a:p>
            <a:pPr algn="ctr"/>
            <a:r>
              <a:rPr lang="en-US" sz="4400" b="1" cap="all" spc="-1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rPr>
              <a:t>Why DO People Fall Away?</a:t>
            </a:r>
            <a:endParaRPr lang="en-US" sz="4400" b="1" cap="all" spc="-1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lin Gothic Medium" pitchFamily="34" charset="0"/>
            </a:endParaRPr>
          </a:p>
        </p:txBody>
      </p:sp>
      <p:sp>
        <p:nvSpPr>
          <p:cNvPr id="6" name="TextBox 5"/>
          <p:cNvSpPr txBox="1"/>
          <p:nvPr/>
        </p:nvSpPr>
        <p:spPr>
          <a:xfrm>
            <a:off x="2590800" y="1447801"/>
            <a:ext cx="6324600" cy="5139869"/>
          </a:xfrm>
          <a:prstGeom prst="rect">
            <a:avLst/>
          </a:prstGeom>
          <a:noFill/>
        </p:spPr>
        <p:txBody>
          <a:bodyPr wrap="square" rtlCol="0">
            <a:spAutoFit/>
          </a:bodyPr>
          <a:lstStyle/>
          <a:p>
            <a:pPr>
              <a:spcAft>
                <a:spcPts val="600"/>
              </a:spcAft>
            </a:pPr>
            <a:r>
              <a:rPr lang="en-US" sz="4000" b="1" dirty="0" smtClean="0"/>
              <a:t>II. People Fall Because…</a:t>
            </a:r>
          </a:p>
          <a:p>
            <a:pPr marL="968375" lvl="1" indent="-511175">
              <a:spcAft>
                <a:spcPts val="600"/>
              </a:spcAft>
            </a:pPr>
            <a:r>
              <a:rPr lang="en-US" sz="3600" b="1" dirty="0" smtClean="0"/>
              <a:t>A. Personal Desires.</a:t>
            </a:r>
          </a:p>
          <a:p>
            <a:pPr marL="1425575" lvl="2" indent="-511175">
              <a:spcAft>
                <a:spcPts val="600"/>
              </a:spcAft>
            </a:pPr>
            <a:r>
              <a:rPr lang="en-US" sz="2800" b="1" dirty="0" smtClean="0">
                <a:solidFill>
                  <a:schemeClr val="accent1">
                    <a:lumMod val="50000"/>
                  </a:schemeClr>
                </a:solidFill>
              </a:rPr>
              <a:t>(Matt. 6:10; 2 Tim. 4:3; Ps. 143:10).</a:t>
            </a:r>
          </a:p>
          <a:p>
            <a:pPr marL="968375" lvl="1" indent="-511175">
              <a:spcAft>
                <a:spcPts val="600"/>
              </a:spcAft>
            </a:pPr>
            <a:r>
              <a:rPr lang="en-US" sz="3600" b="1" dirty="0" smtClean="0"/>
              <a:t>B. Marriage Troubles.</a:t>
            </a:r>
          </a:p>
          <a:p>
            <a:pPr marL="1255713" lvl="2" indent="-341313">
              <a:spcAft>
                <a:spcPts val="600"/>
              </a:spcAft>
            </a:pPr>
            <a:r>
              <a:rPr lang="en-US" sz="2800" b="1" dirty="0" smtClean="0">
                <a:solidFill>
                  <a:schemeClr val="accent1">
                    <a:lumMod val="50000"/>
                  </a:schemeClr>
                </a:solidFill>
              </a:rPr>
              <a:t>1. Marriage as God intended it  should be a relationship of support, cooperation, and encouragement towards a common goal (Gen. 2:20;                   1 Pet. 3:7-9).</a:t>
            </a:r>
            <a:endParaRPr lang="en-US" sz="3200" b="1" dirty="0">
              <a:solidFill>
                <a:schemeClr val="accent1">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ckgrounds for PowerPoi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F7856CD46387443811428F16B5378D3" ma:contentTypeVersion="0" ma:contentTypeDescription="Create a new document." ma:contentTypeScope="" ma:versionID="17a1fa9394e9df3ffe0f82bd7dbd484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FA85343-13A4-4D3A-A51C-8505DBB287F5}">
  <ds:schemaRefs>
    <ds:schemaRef ds:uri="http://schemas.microsoft.com/sharepoint/v3/contenttype/forms"/>
  </ds:schemaRefs>
</ds:datastoreItem>
</file>

<file path=customXml/itemProps2.xml><?xml version="1.0" encoding="utf-8"?>
<ds:datastoreItem xmlns:ds="http://schemas.openxmlformats.org/officeDocument/2006/customXml" ds:itemID="{231155D3-2C10-4E5C-A984-828CF919FC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9755AE4-9D3B-4B83-8A34-078F8095466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Backgrounds for PowerPoint slides</Template>
  <TotalTime>81</TotalTime>
  <Words>643</Words>
  <Application>Microsoft Office PowerPoint</Application>
  <PresentationFormat>On-screen Show (4:3)</PresentationFormat>
  <Paragraphs>82</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Backgrounds for PowerPoint slides</vt:lpstr>
      <vt:lpstr>8_Office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OlsenParkLaptop</cp:lastModifiedBy>
  <cp:revision>5</cp:revision>
  <dcterms:created xsi:type="dcterms:W3CDTF">2010-01-02T03:19:59Z</dcterms:created>
  <dcterms:modified xsi:type="dcterms:W3CDTF">2011-09-15T06:58:27Z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0x0101004F7856CD46387443811428F16B5378D3</vt:lpwstr>
  </property>
  <property fmtid="{D5CDD505-2E9C-101B-9397-08002B2CF9AE}" pid="3" name="_TemplateID">
    <vt:lpwstr>TC103382661033</vt:lpwstr>
  </property>
</Properties>
</file>