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9" r:id="rId3"/>
    <p:sldId id="257"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10" y="10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92024A-4DF2-4564-BA78-9207788E9C14}" type="datetimeFigureOut">
              <a:rPr lang="en-US" smtClean="0"/>
              <a:pPr/>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70D77-6C5F-4B5E-8CB3-73E2904794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0073BE-6CB4-41F6-9F4F-090B0B9049B3}"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073BE-6CB4-41F6-9F4F-090B0B9049B3}"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073BE-6CB4-41F6-9F4F-090B0B9049B3}"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073BE-6CB4-41F6-9F4F-090B0B9049B3}"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073BE-6CB4-41F6-9F4F-090B0B9049B3}"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0073BE-6CB4-41F6-9F4F-090B0B9049B3}"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0073BE-6CB4-41F6-9F4F-090B0B9049B3}" type="datetimeFigureOut">
              <a:rPr lang="en-US" smtClean="0"/>
              <a:pPr/>
              <a:t>9/26/2012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0073BE-6CB4-41F6-9F4F-090B0B9049B3}" type="datetimeFigureOut">
              <a:rPr lang="en-US" smtClean="0"/>
              <a:pPr/>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073BE-6CB4-41F6-9F4F-090B0B9049B3}" type="datetimeFigureOut">
              <a:rPr lang="en-US" smtClean="0"/>
              <a:pPr/>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073BE-6CB4-41F6-9F4F-090B0B9049B3}"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073BE-6CB4-41F6-9F4F-090B0B9049B3}"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1136B-CF7E-420A-8C48-68D31E906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073BE-6CB4-41F6-9F4F-090B0B9049B3}" type="datetimeFigureOut">
              <a:rPr lang="en-US" smtClean="0"/>
              <a:pPr/>
              <a:t>9/26/2012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1136B-CF7E-420A-8C48-68D31E906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Flowchart: Document 6"/>
          <p:cNvSpPr/>
          <p:nvPr/>
        </p:nvSpPr>
        <p:spPr>
          <a:xfrm>
            <a:off x="0" y="0"/>
            <a:ext cx="9144000" cy="18288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304800"/>
            <a:ext cx="5943600" cy="1143000"/>
          </a:xfrm>
          <a:effectLst>
            <a:outerShdw blurRad="50800" dist="38100" dir="5400000" algn="ctr" rotWithShape="0">
              <a:srgbClr val="000000">
                <a:alpha val="43137"/>
              </a:srgbClr>
            </a:outerShdw>
          </a:effectLst>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rPr>
              <a:t>Isaiah 6:1-4</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endParaRPr>
          </a:p>
        </p:txBody>
      </p:sp>
      <p:pic>
        <p:nvPicPr>
          <p:cNvPr id="4" name="Content Placeholder 3" descr="great-isaiah-scroll.jpg"/>
          <p:cNvPicPr>
            <a:picLocks noGrp="1" noChangeAspect="1"/>
          </p:cNvPicPr>
          <p:nvPr>
            <p:ph idx="1"/>
          </p:nvPr>
        </p:nvPicPr>
        <p:blipFill>
          <a:blip r:embed="rId3" cstate="print">
            <a:clrChange>
              <a:clrFrom>
                <a:srgbClr val="FFFFFF"/>
              </a:clrFrom>
              <a:clrTo>
                <a:srgbClr val="FFFFFF">
                  <a:alpha val="0"/>
                </a:srgbClr>
              </a:clrTo>
            </a:clrChange>
          </a:blip>
          <a:stretch>
            <a:fillRect/>
          </a:stretch>
        </p:blipFill>
        <p:spPr>
          <a:xfrm>
            <a:off x="6400800" y="152400"/>
            <a:ext cx="2540000" cy="1739900"/>
          </a:xfrm>
          <a:effectLst>
            <a:outerShdw blurRad="50800" dist="101600" dir="8100000" algn="tr" rotWithShape="0">
              <a:prstClr val="black">
                <a:alpha val="40000"/>
              </a:prstClr>
            </a:outerShdw>
          </a:effectLst>
        </p:spPr>
      </p:pic>
      <p:sp>
        <p:nvSpPr>
          <p:cNvPr id="8" name="TextBox 7"/>
          <p:cNvSpPr txBox="1"/>
          <p:nvPr/>
        </p:nvSpPr>
        <p:spPr>
          <a:xfrm>
            <a:off x="457200" y="2209800"/>
            <a:ext cx="8229600" cy="3970318"/>
          </a:xfrm>
          <a:prstGeom prst="rect">
            <a:avLst/>
          </a:prstGeom>
          <a:noFill/>
        </p:spPr>
        <p:txBody>
          <a:bodyPr wrap="square" rtlCol="0">
            <a:spAutoFit/>
          </a:bodyPr>
          <a:lstStyle/>
          <a:p>
            <a:r>
              <a:rPr lang="en-US" sz="3600" dirty="0" smtClean="0">
                <a:latin typeface="Impact" pitchFamily="34" charset="0"/>
              </a:rPr>
              <a:t>“In the year that King </a:t>
            </a:r>
            <a:r>
              <a:rPr lang="en-US" sz="3600" dirty="0" err="1" smtClean="0">
                <a:latin typeface="Impact" pitchFamily="34" charset="0"/>
              </a:rPr>
              <a:t>Uzziah</a:t>
            </a:r>
            <a:r>
              <a:rPr lang="en-US" sz="3600" dirty="0" smtClean="0">
                <a:latin typeface="Impact" pitchFamily="34" charset="0"/>
              </a:rPr>
              <a:t> died, I saw the Lord sitting on a throne, high and lifted up, and the train of His robe filled the temple. Above it stood seraphim; each one had six wings: with two he covered his face, with two he covered his feet, and with two he flew. And one cried to another and said…”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Flowchart: Document 6"/>
          <p:cNvSpPr/>
          <p:nvPr/>
        </p:nvSpPr>
        <p:spPr>
          <a:xfrm>
            <a:off x="0" y="0"/>
            <a:ext cx="9144000" cy="18288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304800"/>
            <a:ext cx="5943600" cy="1143000"/>
          </a:xfrm>
          <a:effectLst>
            <a:outerShdw blurRad="50800" dist="38100" dir="5400000" algn="ctr" rotWithShape="0">
              <a:srgbClr val="000000">
                <a:alpha val="43137"/>
              </a:srgbClr>
            </a:outerShdw>
          </a:effectLst>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rPr>
              <a:t>Isaiah 6:1-4</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endParaRPr>
          </a:p>
        </p:txBody>
      </p:sp>
      <p:pic>
        <p:nvPicPr>
          <p:cNvPr id="4" name="Content Placeholder 3" descr="great-isaiah-scroll.jpg"/>
          <p:cNvPicPr>
            <a:picLocks noGrp="1" noChangeAspect="1"/>
          </p:cNvPicPr>
          <p:nvPr>
            <p:ph idx="1"/>
          </p:nvPr>
        </p:nvPicPr>
        <p:blipFill>
          <a:blip r:embed="rId3" cstate="print">
            <a:clrChange>
              <a:clrFrom>
                <a:srgbClr val="FFFFFF"/>
              </a:clrFrom>
              <a:clrTo>
                <a:srgbClr val="FFFFFF">
                  <a:alpha val="0"/>
                </a:srgbClr>
              </a:clrTo>
            </a:clrChange>
          </a:blip>
          <a:stretch>
            <a:fillRect/>
          </a:stretch>
        </p:blipFill>
        <p:spPr>
          <a:xfrm>
            <a:off x="6400800" y="152400"/>
            <a:ext cx="2540000" cy="1739900"/>
          </a:xfrm>
          <a:effectLst>
            <a:outerShdw blurRad="50800" dist="101600" dir="8100000" algn="tr" rotWithShape="0">
              <a:prstClr val="black">
                <a:alpha val="40000"/>
              </a:prstClr>
            </a:outerShdw>
          </a:effectLst>
        </p:spPr>
      </p:pic>
      <p:sp>
        <p:nvSpPr>
          <p:cNvPr id="8" name="TextBox 7"/>
          <p:cNvSpPr txBox="1"/>
          <p:nvPr/>
        </p:nvSpPr>
        <p:spPr>
          <a:xfrm>
            <a:off x="457200" y="2209800"/>
            <a:ext cx="8229600" cy="2862322"/>
          </a:xfrm>
          <a:prstGeom prst="rect">
            <a:avLst/>
          </a:prstGeom>
          <a:noFill/>
        </p:spPr>
        <p:txBody>
          <a:bodyPr wrap="square" rtlCol="0">
            <a:spAutoFit/>
          </a:bodyPr>
          <a:lstStyle/>
          <a:p>
            <a:r>
              <a:rPr lang="en-US" sz="3600" dirty="0" smtClean="0">
                <a:latin typeface="Impact" pitchFamily="34" charset="0"/>
              </a:rPr>
              <a:t>“…’Holy, holy, holy is the LORD of hosts; The whole earth is full of His glory!’  And the posts of the door were shaken by the voice of him who cried out, and the house was filled with smoke” </a:t>
            </a:r>
            <a:r>
              <a:rPr lang="en-US" sz="3600" b="1" dirty="0" smtClean="0">
                <a:latin typeface="Helvetica" pitchFamily="2" charset="2"/>
              </a:rPr>
              <a:t>(</a:t>
            </a:r>
            <a:r>
              <a:rPr lang="en-US" sz="3600" dirty="0" smtClean="0">
                <a:latin typeface="Impact" pitchFamily="34" charset="0"/>
              </a:rPr>
              <a:t>NKJV</a:t>
            </a:r>
            <a:r>
              <a:rPr lang="en-US" sz="3600" b="1" dirty="0" smtClean="0">
                <a:latin typeface="Helvetica" pitchFamily="2" charset="2"/>
              </a:rPr>
              <a:t>).</a:t>
            </a:r>
            <a:endParaRPr lang="en-US" sz="3600" dirty="0" smtClean="0">
              <a:latin typeface="Impact"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Flowchart: Document 6"/>
          <p:cNvSpPr/>
          <p:nvPr/>
        </p:nvSpPr>
        <p:spPr>
          <a:xfrm>
            <a:off x="0" y="0"/>
            <a:ext cx="9144000" cy="18288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304800"/>
            <a:ext cx="5943600" cy="1143000"/>
          </a:xfrm>
          <a:effectLst>
            <a:outerShdw blurRad="50800" dist="38100" dir="5400000" algn="ctr" rotWithShape="0">
              <a:srgbClr val="000000">
                <a:alpha val="43137"/>
              </a:srgbClr>
            </a:outerShdw>
          </a:effectLst>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rPr>
              <a:t>The Call of Isaiah</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endParaRPr>
          </a:p>
        </p:txBody>
      </p:sp>
      <p:pic>
        <p:nvPicPr>
          <p:cNvPr id="4" name="Content Placeholder 3" descr="great-isaiah-scroll.jpg"/>
          <p:cNvPicPr>
            <a:picLocks noGrp="1" noChangeAspect="1"/>
          </p:cNvPicPr>
          <p:nvPr>
            <p:ph idx="1"/>
          </p:nvPr>
        </p:nvPicPr>
        <p:blipFill>
          <a:blip r:embed="rId3" cstate="print">
            <a:clrChange>
              <a:clrFrom>
                <a:srgbClr val="FFFFFF"/>
              </a:clrFrom>
              <a:clrTo>
                <a:srgbClr val="FFFFFF">
                  <a:alpha val="0"/>
                </a:srgbClr>
              </a:clrTo>
            </a:clrChange>
          </a:blip>
          <a:stretch>
            <a:fillRect/>
          </a:stretch>
        </p:blipFill>
        <p:spPr>
          <a:xfrm>
            <a:off x="6400800" y="152400"/>
            <a:ext cx="2540000" cy="1739900"/>
          </a:xfrm>
          <a:effectLst>
            <a:outerShdw blurRad="50800" dist="101600" dir="8100000" algn="tr" rotWithShape="0">
              <a:prstClr val="black">
                <a:alpha val="40000"/>
              </a:prstClr>
            </a:outerShdw>
          </a:effectLst>
        </p:spPr>
      </p:pic>
      <p:sp>
        <p:nvSpPr>
          <p:cNvPr id="8" name="TextBox 7"/>
          <p:cNvSpPr txBox="1"/>
          <p:nvPr/>
        </p:nvSpPr>
        <p:spPr>
          <a:xfrm>
            <a:off x="457200" y="2209800"/>
            <a:ext cx="8229600" cy="3539430"/>
          </a:xfrm>
          <a:prstGeom prst="rect">
            <a:avLst/>
          </a:prstGeom>
          <a:noFill/>
        </p:spPr>
        <p:txBody>
          <a:bodyPr wrap="square" rtlCol="0">
            <a:spAutoFit/>
          </a:bodyPr>
          <a:lstStyle/>
          <a:p>
            <a:r>
              <a:rPr lang="en-US" sz="4400" dirty="0" smtClean="0">
                <a:latin typeface="Impact" pitchFamily="34" charset="0"/>
              </a:rPr>
              <a:t>I. Isaiah sees…</a:t>
            </a:r>
          </a:p>
          <a:p>
            <a:pPr marL="855663" lvl="1" indent="-398463"/>
            <a:r>
              <a:rPr lang="en-US" sz="3600" dirty="0" smtClean="0">
                <a:latin typeface="Impact" pitchFamily="34" charset="0"/>
              </a:rPr>
              <a:t>A. The authority of God </a:t>
            </a:r>
            <a:r>
              <a:rPr lang="en-US" sz="3600" b="1" smtClean="0">
                <a:latin typeface="Helvetica" pitchFamily="2" charset="2"/>
              </a:rPr>
              <a:t>(</a:t>
            </a:r>
            <a:r>
              <a:rPr lang="en-US" sz="3600" smtClean="0">
                <a:latin typeface="Impact" pitchFamily="34" charset="0"/>
              </a:rPr>
              <a:t>Exod. </a:t>
            </a:r>
            <a:r>
              <a:rPr lang="en-US" sz="3600" dirty="0" smtClean="0">
                <a:latin typeface="Impact" pitchFamily="34" charset="0"/>
              </a:rPr>
              <a:t>34:29;         Psa. 19:1; 2 Chron. 2:5; Job 33:12</a:t>
            </a:r>
            <a:r>
              <a:rPr lang="en-US" sz="3600" b="1" dirty="0" smtClean="0">
                <a:latin typeface="Helvetica" pitchFamily="2" charset="2"/>
              </a:rPr>
              <a:t>)</a:t>
            </a:r>
            <a:r>
              <a:rPr lang="en-US" sz="3600" dirty="0" smtClean="0">
                <a:latin typeface="Impact" pitchFamily="34" charset="0"/>
              </a:rPr>
              <a:t>.</a:t>
            </a:r>
          </a:p>
          <a:p>
            <a:pPr marL="855663" lvl="1" indent="-398463"/>
            <a:r>
              <a:rPr lang="en-US" sz="3600" dirty="0" smtClean="0">
                <a:latin typeface="Impact" pitchFamily="34" charset="0"/>
              </a:rPr>
              <a:t>B. The greatness of God </a:t>
            </a:r>
            <a:r>
              <a:rPr lang="en-US" sz="3600" b="1" dirty="0" smtClean="0">
                <a:latin typeface="Helvetica" pitchFamily="2" charset="2"/>
              </a:rPr>
              <a:t>(</a:t>
            </a:r>
            <a:r>
              <a:rPr lang="en-US" sz="3600" dirty="0" smtClean="0">
                <a:latin typeface="Impact" pitchFamily="34" charset="0"/>
              </a:rPr>
              <a:t>Psa. 145:1-7;      Jer. 32:17-20; Rev. 15:3-4; John 3:16;                  1 Cor. 6:19-20</a:t>
            </a:r>
            <a:r>
              <a:rPr lang="en-US" sz="3600" b="1" dirty="0" smtClean="0">
                <a:latin typeface="Helvetica" pitchFamily="2" charset="2"/>
              </a:rPr>
              <a:t>)</a:t>
            </a:r>
            <a:r>
              <a:rPr lang="en-US" sz="3600" dirty="0" smtClean="0">
                <a:latin typeface="Impact" pitchFamily="34" charset="0"/>
              </a:rPr>
              <a:t>.</a:t>
            </a:r>
            <a:endParaRPr lang="en-US" sz="3600" dirty="0">
              <a:latin typeface="Impact"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Flowchart: Document 6"/>
          <p:cNvSpPr/>
          <p:nvPr/>
        </p:nvSpPr>
        <p:spPr>
          <a:xfrm>
            <a:off x="0" y="0"/>
            <a:ext cx="9144000" cy="18288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304800"/>
            <a:ext cx="5943600" cy="1143000"/>
          </a:xfrm>
          <a:effectLst>
            <a:outerShdw blurRad="50800" dist="38100" dir="5400000" algn="ctr" rotWithShape="0">
              <a:srgbClr val="000000">
                <a:alpha val="43137"/>
              </a:srgbClr>
            </a:outerShdw>
          </a:effectLst>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rPr>
              <a:t>The Call of Isaiah</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Impact" pitchFamily="34" charset="0"/>
            </a:endParaRPr>
          </a:p>
        </p:txBody>
      </p:sp>
      <p:pic>
        <p:nvPicPr>
          <p:cNvPr id="4" name="Content Placeholder 3" descr="great-isaiah-scroll.jpg"/>
          <p:cNvPicPr>
            <a:picLocks noGrp="1" noChangeAspect="1"/>
          </p:cNvPicPr>
          <p:nvPr>
            <p:ph idx="1"/>
          </p:nvPr>
        </p:nvPicPr>
        <p:blipFill>
          <a:blip r:embed="rId3" cstate="print">
            <a:clrChange>
              <a:clrFrom>
                <a:srgbClr val="FFFFFF"/>
              </a:clrFrom>
              <a:clrTo>
                <a:srgbClr val="FFFFFF">
                  <a:alpha val="0"/>
                </a:srgbClr>
              </a:clrTo>
            </a:clrChange>
          </a:blip>
          <a:stretch>
            <a:fillRect/>
          </a:stretch>
        </p:blipFill>
        <p:spPr>
          <a:xfrm>
            <a:off x="6400800" y="152400"/>
            <a:ext cx="2540000" cy="1739900"/>
          </a:xfrm>
          <a:effectLst>
            <a:outerShdw blurRad="50800" dist="101600" dir="8100000" algn="tr" rotWithShape="0">
              <a:prstClr val="black">
                <a:alpha val="40000"/>
              </a:prstClr>
            </a:outerShdw>
          </a:effectLst>
        </p:spPr>
      </p:pic>
      <p:sp>
        <p:nvSpPr>
          <p:cNvPr id="8" name="TextBox 7"/>
          <p:cNvSpPr txBox="1"/>
          <p:nvPr/>
        </p:nvSpPr>
        <p:spPr>
          <a:xfrm>
            <a:off x="457200" y="2209800"/>
            <a:ext cx="8229600" cy="4093428"/>
          </a:xfrm>
          <a:prstGeom prst="rect">
            <a:avLst/>
          </a:prstGeom>
          <a:noFill/>
        </p:spPr>
        <p:txBody>
          <a:bodyPr wrap="square" rtlCol="0">
            <a:spAutoFit/>
          </a:bodyPr>
          <a:lstStyle/>
          <a:p>
            <a:r>
              <a:rPr lang="en-US" sz="4400" dirty="0" smtClean="0">
                <a:latin typeface="Impact" pitchFamily="34" charset="0"/>
              </a:rPr>
              <a:t>II. Isaiah’s realization. </a:t>
            </a:r>
          </a:p>
          <a:p>
            <a:pPr marL="855663" lvl="1" indent="-398463"/>
            <a:r>
              <a:rPr lang="en-US" sz="3600" dirty="0" smtClean="0">
                <a:latin typeface="Impact" pitchFamily="34" charset="0"/>
              </a:rPr>
              <a:t>A. He is unworthy </a:t>
            </a:r>
            <a:r>
              <a:rPr lang="en-US" sz="3600" b="1" dirty="0" smtClean="0">
                <a:latin typeface="Helvetica" pitchFamily="2" charset="2"/>
              </a:rPr>
              <a:t>(</a:t>
            </a:r>
            <a:r>
              <a:rPr lang="en-US" sz="3600" dirty="0" smtClean="0">
                <a:latin typeface="Impact" pitchFamily="34" charset="0"/>
              </a:rPr>
              <a:t>Isa. 6:5; Psa. 51:1-4; Luke 18:13</a:t>
            </a:r>
            <a:r>
              <a:rPr lang="en-US" sz="3600" b="1" dirty="0" smtClean="0">
                <a:latin typeface="Helvetica" pitchFamily="2" charset="2"/>
              </a:rPr>
              <a:t>)</a:t>
            </a:r>
            <a:r>
              <a:rPr lang="en-US" sz="3600" dirty="0" smtClean="0">
                <a:latin typeface="Impact" pitchFamily="34" charset="0"/>
              </a:rPr>
              <a:t>.</a:t>
            </a:r>
          </a:p>
          <a:p>
            <a:pPr marL="855663" lvl="1" indent="-398463"/>
            <a:r>
              <a:rPr lang="en-US" sz="3600" dirty="0" smtClean="0">
                <a:latin typeface="Impact" pitchFamily="34" charset="0"/>
              </a:rPr>
              <a:t>B. God is merciful </a:t>
            </a:r>
            <a:r>
              <a:rPr lang="en-US" sz="3600" b="1" dirty="0" smtClean="0">
                <a:latin typeface="Helvetica" pitchFamily="2" charset="2"/>
              </a:rPr>
              <a:t>(</a:t>
            </a:r>
            <a:r>
              <a:rPr lang="en-US" sz="3600" dirty="0" smtClean="0">
                <a:latin typeface="Impact" pitchFamily="34" charset="0"/>
              </a:rPr>
              <a:t>Isa. 6:6-7; Rom. 5:8; Psa. 8:3-4; Eph. </a:t>
            </a:r>
            <a:r>
              <a:rPr lang="en-US" sz="3600" smtClean="0">
                <a:latin typeface="Impact" pitchFamily="34" charset="0"/>
              </a:rPr>
              <a:t>2:8-9</a:t>
            </a:r>
            <a:r>
              <a:rPr lang="en-US" sz="3600" dirty="0" smtClean="0">
                <a:latin typeface="Impact" pitchFamily="34" charset="0"/>
              </a:rPr>
              <a:t>; 1 John 3:1</a:t>
            </a:r>
            <a:r>
              <a:rPr lang="en-US" sz="3600" b="1" dirty="0" smtClean="0">
                <a:latin typeface="Helvetica" pitchFamily="2" charset="2"/>
              </a:rPr>
              <a:t>)</a:t>
            </a:r>
            <a:r>
              <a:rPr lang="en-US" sz="3600" dirty="0" smtClean="0">
                <a:latin typeface="Impact" pitchFamily="34" charset="0"/>
              </a:rPr>
              <a:t>.</a:t>
            </a:r>
          </a:p>
          <a:p>
            <a:pPr marL="855663" lvl="1" indent="-398463"/>
            <a:r>
              <a:rPr lang="en-US" sz="3600" dirty="0" smtClean="0">
                <a:latin typeface="Impact" pitchFamily="34" charset="0"/>
              </a:rPr>
              <a:t>C. Service is a privilege </a:t>
            </a:r>
            <a:r>
              <a:rPr lang="en-US" sz="3600" b="1" dirty="0" smtClean="0">
                <a:latin typeface="Helvetica" pitchFamily="2" charset="2"/>
              </a:rPr>
              <a:t>(</a:t>
            </a:r>
            <a:r>
              <a:rPr lang="en-US" sz="3600" dirty="0" smtClean="0">
                <a:latin typeface="Impact" pitchFamily="34" charset="0"/>
              </a:rPr>
              <a:t>Isa. 6:8;                     Matt. 16:24; Luke 14:26</a:t>
            </a:r>
            <a:r>
              <a:rPr lang="en-US" sz="3600" b="1" dirty="0" smtClean="0">
                <a:latin typeface="Helvetica" pitchFamily="2" charset="2"/>
              </a:rPr>
              <a:t>)</a:t>
            </a:r>
            <a:r>
              <a:rPr lang="en-US" sz="3600" dirty="0" smtClean="0">
                <a:latin typeface="Impact" pitchFamily="34" charset="0"/>
              </a:rPr>
              <a:t>.</a:t>
            </a:r>
            <a:endParaRPr lang="en-US" sz="3600" dirty="0">
              <a:latin typeface="Impact"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254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Isaiah 6:1-4</vt:lpstr>
      <vt:lpstr>Isaiah 6:1-4</vt:lpstr>
      <vt:lpstr>The Call of Isaiah</vt:lpstr>
      <vt:lpstr>The Call of Isaiah</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6:1-4</dc:title>
  <dc:creator>OlsenParkLaptop</dc:creator>
  <cp:lastModifiedBy>OlsenParkLaptop</cp:lastModifiedBy>
  <cp:revision>8</cp:revision>
  <dcterms:created xsi:type="dcterms:W3CDTF">2012-09-21T20:15:32Z</dcterms:created>
  <dcterms:modified xsi:type="dcterms:W3CDTF">2012-09-26T15:56:32Z</dcterms:modified>
</cp:coreProperties>
</file>