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43EA-D21A-4914-916B-4C3E18603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886E-3033-4321-9C95-2543C40927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4CD3-A537-47DF-93B6-2059788BFC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276D-12F7-48C0-839A-DCF098606A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C914-46DD-4C55-AD1E-B73EEF3847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AA99-391B-455F-B81B-5AA195577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7BD1-222B-4BA0-9EF2-E778F9E4F6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1BAB-A53D-48DF-BC25-32B3EA705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49E-B642-4DD3-A7BB-A6261041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F622-5B89-457E-B703-41D82CBCB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Influential Women in                  the New Testament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4267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4000" dirty="0">
                <a:ea typeface="Cambria" charset="0"/>
                <a:cs typeface="Cambria" charset="0"/>
              </a:rPr>
              <a:t>I.  Mary - The Mother of Jesus.   </a:t>
            </a:r>
            <a:endParaRPr lang="en-US" sz="4000" dirty="0" smtClean="0">
              <a:ea typeface="Cambria" charset="0"/>
              <a:cs typeface="Cambria" charset="0"/>
            </a:endParaRPr>
          </a:p>
          <a:p>
            <a:pPr lvl="1"/>
            <a:r>
              <a:rPr lang="en-US" sz="3600" dirty="0" smtClean="0">
                <a:ea typeface="Cambria" charset="0"/>
                <a:cs typeface="Cambria" charset="0"/>
              </a:rPr>
              <a:t>  Luke 1:26-31</a:t>
            </a:r>
            <a:endParaRPr lang="en-US" sz="3600" dirty="0" smtClean="0">
              <a:ea typeface="Cambria" charset="0"/>
              <a:cs typeface="Cambria" charset="0"/>
            </a:endParaRPr>
          </a:p>
          <a:p>
            <a:pPr lvl="1" algn="ctr">
              <a:buNone/>
            </a:pPr>
            <a:r>
              <a:rPr lang="en-US" sz="3600" i="1" dirty="0" smtClean="0">
                <a:ea typeface="Cambria" charset="0"/>
                <a:cs typeface="Cambria" charset="0"/>
              </a:rPr>
              <a:t>Chosen </a:t>
            </a:r>
            <a:r>
              <a:rPr lang="en-US" sz="3600" i="1" dirty="0" smtClean="0">
                <a:ea typeface="Cambria" charset="0"/>
                <a:cs typeface="Cambria" charset="0"/>
              </a:rPr>
              <a:t>by God </a:t>
            </a:r>
            <a:endParaRPr lang="en-US" sz="3600" i="1" dirty="0" smtClean="0">
              <a:ea typeface="Cambria" charset="0"/>
              <a:cs typeface="Cambria" charset="0"/>
            </a:endParaRPr>
          </a:p>
          <a:p>
            <a:pPr lvl="1"/>
            <a:r>
              <a:rPr lang="en-US" sz="3600" dirty="0" smtClean="0">
                <a:ea typeface="Cambria" charset="0"/>
                <a:cs typeface="Cambria" charset="0"/>
              </a:rPr>
              <a:t> </a:t>
            </a:r>
            <a:r>
              <a:rPr lang="en-US" sz="3600" dirty="0" smtClean="0">
                <a:ea typeface="Cambria" charset="0"/>
                <a:cs typeface="Cambria" charset="0"/>
              </a:rPr>
              <a:t> Luke 1:46-48</a:t>
            </a:r>
          </a:p>
          <a:p>
            <a:pPr lvl="1" algn="ctr">
              <a:buNone/>
            </a:pPr>
            <a:r>
              <a:rPr lang="en-US" sz="3600" i="1" dirty="0" smtClean="0">
                <a:ea typeface="Cambria" charset="0"/>
                <a:cs typeface="Cambria" charset="0"/>
              </a:rPr>
              <a:t>Humble</a:t>
            </a:r>
          </a:p>
          <a:p>
            <a:pPr lvl="1" algn="ctr">
              <a:buNone/>
            </a:pPr>
            <a:r>
              <a:rPr lang="en-US" sz="3600" i="1" dirty="0" smtClean="0">
                <a:ea typeface="Cambria" charset="0"/>
                <a:cs typeface="Cambria" charset="0"/>
              </a:rPr>
              <a:t> </a:t>
            </a:r>
            <a:r>
              <a:rPr lang="en-US" sz="3600" i="1" dirty="0" smtClean="0">
                <a:ea typeface="Cambria" charset="0"/>
                <a:cs typeface="Cambria" charset="0"/>
              </a:rPr>
              <a:t>Exalted </a:t>
            </a:r>
            <a:r>
              <a:rPr lang="en-US" sz="3600" i="1" dirty="0">
                <a:ea typeface="Cambria" charset="0"/>
                <a:cs typeface="Cambria" charset="0"/>
              </a:rPr>
              <a:t>the </a:t>
            </a:r>
            <a:r>
              <a:rPr lang="en-US" sz="3600" i="1" dirty="0" smtClean="0">
                <a:ea typeface="Cambria" charset="0"/>
                <a:cs typeface="Cambria" charset="0"/>
              </a:rPr>
              <a:t>Lord</a:t>
            </a:r>
          </a:p>
          <a:p>
            <a:pPr lvl="1" algn="ctr">
              <a:buNone/>
            </a:pPr>
            <a:r>
              <a:rPr lang="en-US" sz="3600" i="1" dirty="0" smtClean="0">
                <a:ea typeface="Cambria" charset="0"/>
                <a:cs typeface="Cambria" charset="0"/>
              </a:rPr>
              <a:t> Rejoiced</a:t>
            </a:r>
            <a:endParaRPr lang="en-US" i="1" dirty="0">
              <a:ea typeface="Cambria" charset="0"/>
              <a:cs typeface="Cambria" charset="0"/>
            </a:endParaRP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6" name="Picture 5" descr="women20of20the20bible20x4-slideshow.jpg"/>
          <p:cNvPicPr>
            <a:picLocks noChangeAspect="1"/>
          </p:cNvPicPr>
          <p:nvPr/>
        </p:nvPicPr>
        <p:blipFill>
          <a:blip r:embed="rId2"/>
          <a:srcRect r="51846" b="51333"/>
          <a:stretch>
            <a:fillRect/>
          </a:stretch>
        </p:blipFill>
        <p:spPr>
          <a:xfrm>
            <a:off x="990600" y="304800"/>
            <a:ext cx="1225202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Influential Women in                  the New Testament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II.  Elizabeth, the Relative of Mary.  </a:t>
            </a:r>
            <a:endParaRPr lang="en-US" sz="4000" dirty="0" smtClean="0"/>
          </a:p>
          <a:p>
            <a:pPr lvl="1"/>
            <a:r>
              <a:rPr lang="en-US" sz="3600" dirty="0" smtClean="0"/>
              <a:t> </a:t>
            </a:r>
            <a:r>
              <a:rPr lang="en-US" sz="3600" dirty="0" smtClean="0"/>
              <a:t> Luke 1:6</a:t>
            </a:r>
            <a:endParaRPr lang="en-US" sz="3600" dirty="0" smtClean="0"/>
          </a:p>
          <a:p>
            <a:pPr lvl="1" algn="ctr">
              <a:buNone/>
            </a:pPr>
            <a:r>
              <a:rPr lang="en-US" sz="3600" i="1" dirty="0" smtClean="0"/>
              <a:t>Righteous</a:t>
            </a:r>
            <a:endParaRPr lang="en-US" sz="3600" i="1" dirty="0" smtClean="0"/>
          </a:p>
          <a:p>
            <a:pPr lvl="1"/>
            <a:r>
              <a:rPr lang="en-US" sz="3600" dirty="0" smtClean="0"/>
              <a:t> </a:t>
            </a:r>
            <a:r>
              <a:rPr lang="en-US" sz="3600" dirty="0" smtClean="0"/>
              <a:t>Luke </a:t>
            </a:r>
            <a:r>
              <a:rPr lang="en-US" sz="3600" dirty="0" smtClean="0"/>
              <a:t>1:39-45</a:t>
            </a:r>
          </a:p>
          <a:p>
            <a:pPr lvl="1" algn="ctr">
              <a:buNone/>
            </a:pPr>
            <a:r>
              <a:rPr lang="en-US" sz="3600" i="1" dirty="0" smtClean="0"/>
              <a:t>J</a:t>
            </a:r>
            <a:r>
              <a:rPr lang="en-US" sz="3600" i="1" dirty="0" smtClean="0"/>
              <a:t>oyful</a:t>
            </a:r>
            <a:endParaRPr lang="en-US" i="1" dirty="0"/>
          </a:p>
          <a:p>
            <a:pPr>
              <a:buFontTx/>
              <a:buNone/>
            </a:pPr>
            <a:endParaRPr lang="en-US" dirty="0">
              <a:ea typeface="Cambria" charset="0"/>
              <a:cs typeface="Cambria" charset="0"/>
            </a:endParaRP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6" name="Picture 5" descr="women20of20the20bible20x4-slideshow.jpg"/>
          <p:cNvPicPr>
            <a:picLocks noChangeAspect="1"/>
          </p:cNvPicPr>
          <p:nvPr/>
        </p:nvPicPr>
        <p:blipFill>
          <a:blip r:embed="rId2"/>
          <a:srcRect r="51846" b="51333"/>
          <a:stretch>
            <a:fillRect/>
          </a:stretch>
        </p:blipFill>
        <p:spPr>
          <a:xfrm>
            <a:off x="990600" y="304800"/>
            <a:ext cx="1225202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Influential Women in                  the New Testament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 dirty="0">
                <a:ea typeface="Cambria" charset="0"/>
                <a:cs typeface="Cambria" charset="0"/>
              </a:rPr>
              <a:t>III.  Anna.    </a:t>
            </a:r>
            <a:endParaRPr lang="en-US" sz="4400" dirty="0" smtClean="0">
              <a:ea typeface="Cambria" charset="0"/>
              <a:cs typeface="Cambria" charset="0"/>
            </a:endParaRPr>
          </a:p>
          <a:p>
            <a:pPr lvl="1"/>
            <a:r>
              <a:rPr lang="en-US" sz="4000" dirty="0" smtClean="0">
                <a:ea typeface="Cambria" charset="0"/>
                <a:cs typeface="Cambria" charset="0"/>
              </a:rPr>
              <a:t> Luke 2:36-38 </a:t>
            </a:r>
            <a:endParaRPr lang="en-US" sz="4000" dirty="0" smtClean="0">
              <a:ea typeface="Cambria" charset="0"/>
              <a:cs typeface="Cambria" charset="0"/>
            </a:endParaRPr>
          </a:p>
          <a:p>
            <a:pPr lvl="1" algn="ctr">
              <a:buNone/>
            </a:pPr>
            <a:r>
              <a:rPr lang="en-US" sz="4000" i="1" dirty="0" smtClean="0">
                <a:ea typeface="Cambria" charset="0"/>
                <a:cs typeface="Cambria" charset="0"/>
              </a:rPr>
              <a:t>Older</a:t>
            </a:r>
          </a:p>
          <a:p>
            <a:pPr lvl="1" algn="ctr">
              <a:buNone/>
            </a:pPr>
            <a:r>
              <a:rPr lang="en-US" sz="4000" i="1" dirty="0" smtClean="0">
                <a:ea typeface="Cambria" charset="0"/>
                <a:cs typeface="Cambria" charset="0"/>
              </a:rPr>
              <a:t>Prophetess</a:t>
            </a:r>
            <a:endParaRPr lang="en-US" sz="4000" i="1" dirty="0" smtClean="0">
              <a:ea typeface="Cambria" charset="0"/>
              <a:cs typeface="Cambria" charset="0"/>
            </a:endParaRPr>
          </a:p>
          <a:p>
            <a:pPr lvl="1" algn="ctr">
              <a:buNone/>
            </a:pPr>
            <a:r>
              <a:rPr lang="en-US" sz="4000" i="1" dirty="0" smtClean="0">
                <a:ea typeface="Cambria" charset="0"/>
                <a:cs typeface="Cambria" charset="0"/>
              </a:rPr>
              <a:t> Never </a:t>
            </a:r>
            <a:r>
              <a:rPr lang="en-US" sz="4000" i="1" dirty="0">
                <a:ea typeface="Cambria" charset="0"/>
                <a:cs typeface="Cambria" charset="0"/>
              </a:rPr>
              <a:t>stopped </a:t>
            </a:r>
            <a:r>
              <a:rPr lang="en-US" sz="4000" i="1" dirty="0" smtClean="0">
                <a:ea typeface="Cambria" charset="0"/>
                <a:cs typeface="Cambria" charset="0"/>
              </a:rPr>
              <a:t>serving</a:t>
            </a:r>
            <a:endParaRPr lang="en-US" sz="4000" i="1" dirty="0">
              <a:ea typeface="Cambria" charset="0"/>
              <a:cs typeface="Cambria" charset="0"/>
            </a:endParaRPr>
          </a:p>
          <a:p>
            <a:pPr>
              <a:buFontTx/>
              <a:buNone/>
            </a:pPr>
            <a:endParaRPr lang="en-US" sz="4400" dirty="0"/>
          </a:p>
        </p:txBody>
      </p:sp>
      <p:pic>
        <p:nvPicPr>
          <p:cNvPr id="6" name="Picture 5" descr="women20of20the20bible20x4-slideshow.jpg"/>
          <p:cNvPicPr>
            <a:picLocks noChangeAspect="1"/>
          </p:cNvPicPr>
          <p:nvPr/>
        </p:nvPicPr>
        <p:blipFill>
          <a:blip r:embed="rId2"/>
          <a:srcRect r="51846" b="51333"/>
          <a:stretch>
            <a:fillRect/>
          </a:stretch>
        </p:blipFill>
        <p:spPr>
          <a:xfrm>
            <a:off x="990600" y="304800"/>
            <a:ext cx="1225202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Influential Women in                  the New Testament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dirty="0">
                <a:ea typeface="Cambria" charset="0"/>
                <a:cs typeface="Cambria" charset="0"/>
              </a:rPr>
              <a:t>IV.  Mary and Martha.   </a:t>
            </a:r>
          </a:p>
          <a:p>
            <a:pPr lvl="1"/>
            <a:r>
              <a:rPr lang="en-US" sz="3200" dirty="0" smtClean="0">
                <a:ea typeface="Cambria" charset="0"/>
                <a:cs typeface="Cambria" charset="0"/>
              </a:rPr>
              <a:t>John </a:t>
            </a:r>
            <a:r>
              <a:rPr lang="en-US" sz="3200" dirty="0" smtClean="0">
                <a:ea typeface="Cambria" charset="0"/>
                <a:cs typeface="Cambria" charset="0"/>
              </a:rPr>
              <a:t>11:5</a:t>
            </a:r>
          </a:p>
          <a:p>
            <a:pPr lvl="1" algn="ctr">
              <a:buNone/>
            </a:pPr>
            <a:r>
              <a:rPr lang="en-US" sz="3200" i="1" dirty="0" smtClean="0">
                <a:ea typeface="Cambria" charset="0"/>
                <a:cs typeface="Cambria" charset="0"/>
              </a:rPr>
              <a:t>Friends </a:t>
            </a:r>
            <a:r>
              <a:rPr lang="en-US" sz="3200" i="1" dirty="0">
                <a:ea typeface="Cambria" charset="0"/>
                <a:cs typeface="Cambria" charset="0"/>
              </a:rPr>
              <a:t>of </a:t>
            </a:r>
            <a:r>
              <a:rPr lang="en-US" sz="3200" i="1" dirty="0" smtClean="0">
                <a:ea typeface="Cambria" charset="0"/>
                <a:cs typeface="Cambria" charset="0"/>
              </a:rPr>
              <a:t>Jesus</a:t>
            </a:r>
            <a:endParaRPr lang="en-US" sz="3200" i="1" dirty="0">
              <a:ea typeface="Cambria" charset="0"/>
              <a:cs typeface="Cambria" charset="0"/>
            </a:endParaRPr>
          </a:p>
          <a:p>
            <a:pPr lvl="1"/>
            <a:r>
              <a:rPr lang="en-US" sz="3200" dirty="0" smtClean="0">
                <a:ea typeface="Cambria" charset="0"/>
                <a:cs typeface="Cambria" charset="0"/>
              </a:rPr>
              <a:t>Luke 10:41-42</a:t>
            </a:r>
            <a:endParaRPr lang="en-US" sz="3200" dirty="0">
              <a:ea typeface="Cambria" charset="0"/>
              <a:cs typeface="Cambria" charset="0"/>
            </a:endParaRPr>
          </a:p>
          <a:p>
            <a:pPr lvl="1" algn="ctr">
              <a:buNone/>
            </a:pPr>
            <a:r>
              <a:rPr lang="en-US" sz="3200" i="1" dirty="0" smtClean="0">
                <a:ea typeface="Cambria" charset="0"/>
                <a:cs typeface="Cambria" charset="0"/>
              </a:rPr>
              <a:t>Mary chose the good </a:t>
            </a:r>
            <a:endParaRPr lang="en-US" sz="3200" i="1" dirty="0" smtClean="0">
              <a:ea typeface="Cambria" charset="0"/>
              <a:cs typeface="Cambria" charset="0"/>
            </a:endParaRPr>
          </a:p>
          <a:p>
            <a:pPr lvl="1" algn="ctr">
              <a:buNone/>
            </a:pPr>
            <a:r>
              <a:rPr lang="en-US" sz="3200" i="1" dirty="0" smtClean="0">
                <a:ea typeface="Cambria" charset="0"/>
                <a:cs typeface="Cambria" charset="0"/>
              </a:rPr>
              <a:t>Martha </a:t>
            </a:r>
            <a:r>
              <a:rPr lang="en-US" sz="3200" i="1" dirty="0">
                <a:ea typeface="Cambria" charset="0"/>
                <a:cs typeface="Cambria" charset="0"/>
              </a:rPr>
              <a:t>the worries of the world.</a:t>
            </a:r>
            <a:endParaRPr lang="en-US" sz="3200" i="1" dirty="0"/>
          </a:p>
          <a:p>
            <a:pPr>
              <a:buFontTx/>
              <a:buNone/>
            </a:pPr>
            <a:endParaRPr lang="en-US" sz="3600" dirty="0">
              <a:ea typeface="Cambria" charset="0"/>
              <a:cs typeface="Cambria" charset="0"/>
            </a:endParaRPr>
          </a:p>
          <a:p>
            <a:pPr>
              <a:buFontTx/>
              <a:buNone/>
            </a:pPr>
            <a:endParaRPr lang="en-US" sz="3600" dirty="0"/>
          </a:p>
        </p:txBody>
      </p:sp>
      <p:pic>
        <p:nvPicPr>
          <p:cNvPr id="6" name="Picture 5" descr="women20of20the20bible20x4-slideshow.jpg"/>
          <p:cNvPicPr>
            <a:picLocks noChangeAspect="1"/>
          </p:cNvPicPr>
          <p:nvPr/>
        </p:nvPicPr>
        <p:blipFill>
          <a:blip r:embed="rId2"/>
          <a:srcRect r="51846" b="51333"/>
          <a:stretch>
            <a:fillRect/>
          </a:stretch>
        </p:blipFill>
        <p:spPr>
          <a:xfrm>
            <a:off x="990600" y="304800"/>
            <a:ext cx="1225202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Influential Women in                  the New Testament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dirty="0"/>
              <a:t>V.  Mary Magdalene, Joanna, Susanna.  </a:t>
            </a: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 Supported </a:t>
            </a:r>
            <a:r>
              <a:rPr lang="en-US" sz="3200" dirty="0"/>
              <a:t>His work (Luke 8:1-3).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 Faithful </a:t>
            </a:r>
            <a:r>
              <a:rPr lang="en-US" sz="3200" dirty="0"/>
              <a:t>up to the cross (Mark 15:40,41). 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 Spices </a:t>
            </a:r>
            <a:r>
              <a:rPr lang="en-US" sz="3200" dirty="0"/>
              <a:t>to the Tomb (Luke 23:55-56).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 Mary </a:t>
            </a:r>
            <a:r>
              <a:rPr lang="en-US" sz="3200" dirty="0"/>
              <a:t>Magdalene first to see the risen Lord (John 20:11-18).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6" name="Picture 5" descr="women20of20the20bible20x4-slideshow.jpg"/>
          <p:cNvPicPr>
            <a:picLocks noChangeAspect="1"/>
          </p:cNvPicPr>
          <p:nvPr/>
        </p:nvPicPr>
        <p:blipFill>
          <a:blip r:embed="rId2"/>
          <a:srcRect r="51846" b="51333"/>
          <a:stretch>
            <a:fillRect/>
          </a:stretch>
        </p:blipFill>
        <p:spPr>
          <a:xfrm>
            <a:off x="990600" y="304800"/>
            <a:ext cx="1225202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46</TotalTime>
  <Words>158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Focus</vt:lpstr>
      <vt:lpstr>Influential Women in                  the New Testament</vt:lpstr>
      <vt:lpstr>Influential Women in                  the New Testament</vt:lpstr>
      <vt:lpstr>Influential Women in                  the New Testament</vt:lpstr>
      <vt:lpstr>Influential Women in                  the New Testament</vt:lpstr>
      <vt:lpstr>Influential Women in                  the New Testament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Influential Women in                  the New Testament</dc:title>
  <dc:creator>ESC</dc:creator>
  <cp:lastModifiedBy>OlsenParkLaptop</cp:lastModifiedBy>
  <cp:revision>4</cp:revision>
  <dcterms:created xsi:type="dcterms:W3CDTF">2012-01-21T05:58:55Z</dcterms:created>
  <dcterms:modified xsi:type="dcterms:W3CDTF">2012-01-22T20:25:59Z</dcterms:modified>
</cp:coreProperties>
</file>