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heme/theme16.xml" ContentType="application/vnd.openxmlformats-officedocument.them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Masters/slideMaster14.xml" ContentType="application/vnd.openxmlformats-officedocument.presentationml.slideMaster+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4" r:id="rId12"/>
    <p:sldMasterId id="2147483686" r:id="rId13"/>
    <p:sldMasterId id="2147483688" r:id="rId14"/>
    <p:sldMasterId id="2147483690" r:id="rId15"/>
  </p:sldMasterIdLst>
  <p:notesMasterIdLst>
    <p:notesMasterId r:id="rId40"/>
  </p:notesMasterIdLst>
  <p:sldIdLst>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57" r:id="rId30"/>
    <p:sldId id="261" r:id="rId31"/>
    <p:sldId id="262" r:id="rId32"/>
    <p:sldId id="265" r:id="rId33"/>
    <p:sldId id="258" r:id="rId34"/>
    <p:sldId id="259" r:id="rId35"/>
    <p:sldId id="260" r:id="rId36"/>
    <p:sldId id="266" r:id="rId37"/>
    <p:sldId id="267" r:id="rId38"/>
    <p:sldId id="26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8" autoAdjust="0"/>
    <p:restoredTop sz="94660"/>
  </p:normalViewPr>
  <p:slideViewPr>
    <p:cSldViewPr>
      <p:cViewPr varScale="1">
        <p:scale>
          <a:sx n="70" d="100"/>
          <a:sy n="70" d="100"/>
        </p:scale>
        <p:origin x="-10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69DC42-DAE4-4DE9-82BA-49FAB2748C18}" type="datetimeFigureOut">
              <a:rPr lang="en-US" smtClean="0"/>
              <a:pPr/>
              <a:t>3/2/2013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BAC5F6-0343-4448-8820-91F3A458FD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A868152-60BD-4A06-B0E3-44DE9E6521A0}" type="slidenum">
              <a:rPr lang="en-US">
                <a:solidFill>
                  <a:srgbClr val="000000"/>
                </a:solidFill>
              </a:rPr>
              <a:pPr/>
              <a:t>2</a:t>
            </a:fld>
            <a:endParaRPr lang="en-US">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3C9C231-1A35-4966-89B0-C85E20D9FDEF}" type="slidenum">
              <a:rPr lang="en-US">
                <a:solidFill>
                  <a:srgbClr val="000000"/>
                </a:solidFill>
              </a:rPr>
              <a:pPr/>
              <a:t>4</a:t>
            </a:fld>
            <a:endParaRPr 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461D21B-38B8-4492-B34E-7E973512FFE2}" type="slidenum">
              <a:rPr lang="en-US">
                <a:solidFill>
                  <a:srgbClr val="000000"/>
                </a:solidFill>
              </a:rPr>
              <a:pPr/>
              <a:t>6</a:t>
            </a:fld>
            <a:endParaRPr 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46D17B9-5264-4442-B543-09A65E5130AB}" type="slidenum">
              <a:rPr lang="en-US">
                <a:solidFill>
                  <a:srgbClr val="000000"/>
                </a:solidFill>
              </a:rPr>
              <a:pPr/>
              <a:t>12</a:t>
            </a:fld>
            <a:endParaRPr 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05F09AC-397E-4D4C-B876-AFA9F90EEAE8}" type="slidenum">
              <a:rPr lang="en-US">
                <a:solidFill>
                  <a:srgbClr val="000000"/>
                </a:solidFill>
              </a:rPr>
              <a:pPr/>
              <a:t>13</a:t>
            </a:fld>
            <a:endParaRPr 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ADBAE5-10AC-4DAC-9009-CE4A48661588}" type="datetimeFigureOut">
              <a:rPr lang="en-US" smtClean="0"/>
              <a:pPr/>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DBAE5-10AC-4DAC-9009-CE4A48661588}" type="datetimeFigureOut">
              <a:rPr lang="en-US" smtClean="0"/>
              <a:pPr/>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DBAE5-10AC-4DAC-9009-CE4A48661588}" type="datetimeFigureOut">
              <a:rPr lang="en-US" smtClean="0"/>
              <a:pPr/>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DBAE5-10AC-4DAC-9009-CE4A48661588}" type="datetimeFigureOut">
              <a:rPr lang="en-US" smtClean="0"/>
              <a:pPr/>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pPr>
              <a:defRPr/>
            </a:pPr>
            <a:fld id="{5FC63EC0-521E-479B-B32C-894C594D5B2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DBAE5-10AC-4DAC-9009-CE4A48661588}" type="datetimeFigureOut">
              <a:rPr lang="en-US" smtClean="0"/>
              <a:pPr/>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ADBAE5-10AC-4DAC-9009-CE4A48661588}" type="datetimeFigureOut">
              <a:rPr lang="en-US" smtClean="0"/>
              <a:pPr/>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ADBAE5-10AC-4DAC-9009-CE4A48661588}" type="datetimeFigureOut">
              <a:rPr lang="en-US" smtClean="0"/>
              <a:pPr/>
              <a:t>3/2/2013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ADBAE5-10AC-4DAC-9009-CE4A48661588}" type="datetimeFigureOut">
              <a:rPr lang="en-US" smtClean="0"/>
              <a:pPr/>
              <a:t>3/2/2013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DBAE5-10AC-4DAC-9009-CE4A48661588}" type="datetimeFigureOut">
              <a:rPr lang="en-US" smtClean="0"/>
              <a:pPr/>
              <a:t>3/2/2013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DBAE5-10AC-4DAC-9009-CE4A48661588}" type="datetimeFigureOut">
              <a:rPr lang="en-US" smtClean="0"/>
              <a:pPr/>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DBAE5-10AC-4DAC-9009-CE4A48661588}" type="datetimeFigureOut">
              <a:rPr lang="en-US" smtClean="0"/>
              <a:pPr/>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67C68-6F62-477E-A9C4-157BDCF7C3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5.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S06024.JPG"/>
          <p:cNvPicPr>
            <a:picLocks noChangeAspect="1"/>
          </p:cNvPicPr>
          <p:nvPr userDrawn="1"/>
        </p:nvPicPr>
        <p:blipFill>
          <a:blip r:embed="rId13" cstate="print">
            <a:duotone>
              <a:prstClr val="black"/>
              <a:schemeClr val="accent2">
                <a:tint val="45000"/>
                <a:satMod val="400000"/>
              </a:schemeClr>
            </a:duotone>
          </a:blip>
          <a:stretch>
            <a:fillRect/>
          </a:stretch>
        </p:blipFill>
        <p:spPr>
          <a:xfrm>
            <a:off x="0" y="0"/>
            <a:ext cx="9144000" cy="6858000"/>
          </a:xfrm>
          <a:prstGeom prst="rect">
            <a:avLst/>
          </a:prstGeom>
        </p:spPr>
      </p:pic>
      <p:sp>
        <p:nvSpPr>
          <p:cNvPr id="3" name="Text Placeholder 2"/>
          <p:cNvSpPr>
            <a:spLocks noGrp="1"/>
          </p:cNvSpPr>
          <p:nvPr>
            <p:ph type="body" idx="1"/>
          </p:nvPr>
        </p:nvSpPr>
        <p:spPr>
          <a:xfrm>
            <a:off x="2209800" y="1600200"/>
            <a:ext cx="64770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DBAE5-10AC-4DAC-9009-CE4A48661588}" type="datetimeFigureOut">
              <a:rPr lang="en-US" smtClean="0"/>
              <a:pPr/>
              <a:t>3/2/2013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67C68-6F62-477E-A9C4-157BDCF7C3F9}" type="slidenum">
              <a:rPr lang="en-US" smtClean="0"/>
              <a:pPr/>
              <a:t>‹#›</a:t>
            </a:fld>
            <a:endParaRPr lang="en-US"/>
          </a:p>
        </p:txBody>
      </p:sp>
      <p:sp>
        <p:nvSpPr>
          <p:cNvPr id="8" name="Rectangle 7"/>
          <p:cNvSpPr/>
          <p:nvPr userDrawn="1"/>
        </p:nvSpPr>
        <p:spPr>
          <a:xfrm>
            <a:off x="0" y="0"/>
            <a:ext cx="1752600" cy="6858000"/>
          </a:xfrm>
          <a:prstGeom prst="rect">
            <a:avLst/>
          </a:prstGeom>
          <a:solidFill>
            <a:schemeClr val="tx1">
              <a:lumMod val="95000"/>
              <a:lumOff val="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9"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1"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5"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7"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1"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9"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1"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5"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nvGrpSpPr>
            <p:cNvPr id="3"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grpSp>
        <p:sp>
          <p:nvSpPr>
            <p:cNvPr id="61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3200">
                <a:solidFill>
                  <a:srgbClr val="FFFFFF"/>
                </a:solidFill>
              </a:endParaRPr>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nvGrpSpPr>
            <p:cNvPr id="4"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3200">
                <a:solidFill>
                  <a:srgbClr val="FFFFFF"/>
                </a:solidFill>
              </a:endParaRPr>
            </a:p>
          </p:txBody>
        </p:sp>
      </p:grpSp>
      <p:sp>
        <p:nvSpPr>
          <p:cNvPr id="61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fontAlgn="base">
              <a:spcBef>
                <a:spcPct val="0"/>
              </a:spcBef>
              <a:spcAft>
                <a:spcPct val="0"/>
              </a:spcAft>
              <a:defRPr/>
            </a:pPr>
            <a:fld id="{F8D86E4B-0455-4719-918A-68097ECE7D73}"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61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sz="4000" b="1" i="1" dirty="0" smtClean="0"/>
              <a:t>FINANCIAL-BUDGET</a:t>
            </a:r>
          </a:p>
        </p:txBody>
      </p:sp>
      <p:sp>
        <p:nvSpPr>
          <p:cNvPr id="62467" name="Rectangle 3"/>
          <p:cNvSpPr>
            <a:spLocks noGrp="1" noChangeArrowheads="1"/>
          </p:cNvSpPr>
          <p:nvPr>
            <p:ph type="body" idx="1"/>
          </p:nvPr>
        </p:nvSpPr>
        <p:spPr/>
        <p:txBody>
          <a:bodyPr/>
          <a:lstStyle/>
          <a:p>
            <a:pPr eaLnBrk="1" hangingPunct="1">
              <a:buFont typeface="Wingdings" pitchFamily="2" charset="2"/>
              <a:buNone/>
              <a:defRPr/>
            </a:pPr>
            <a:r>
              <a:rPr lang="en-US" smtClean="0"/>
              <a:t> </a:t>
            </a:r>
          </a:p>
        </p:txBody>
      </p:sp>
      <p:sp>
        <p:nvSpPr>
          <p:cNvPr id="62468" name="Rectangle 4"/>
          <p:cNvSpPr>
            <a:spLocks noChangeArrowheads="1"/>
          </p:cNvSpPr>
          <p:nvPr/>
        </p:nvSpPr>
        <p:spPr bwMode="auto">
          <a:xfrm>
            <a:off x="2286000" y="2652713"/>
            <a:ext cx="4572000" cy="204152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3200" dirty="0">
                <a:solidFill>
                  <a:srgbClr val="FFFFFF"/>
                </a:solidFill>
                <a:effectLst>
                  <a:outerShdw blurRad="38100" dist="38100" dir="2700000" algn="tl">
                    <a:srgbClr val="000000"/>
                  </a:outerShdw>
                </a:effectLst>
              </a:rPr>
              <a:t>        2012-2013</a:t>
            </a:r>
          </a:p>
          <a:p>
            <a:pPr eaLnBrk="0" fontAlgn="base" hangingPunct="0">
              <a:spcBef>
                <a:spcPct val="0"/>
              </a:spcBef>
              <a:spcAft>
                <a:spcPct val="0"/>
              </a:spcAft>
              <a:defRPr/>
            </a:pPr>
            <a:endParaRPr lang="en-US" sz="3200" dirty="0">
              <a:solidFill>
                <a:srgbClr val="FFFFFF"/>
              </a:solidFill>
              <a:effectLst>
                <a:outerShdw blurRad="38100" dist="38100" dir="2700000" algn="tl">
                  <a:srgbClr val="000000"/>
                </a:outerShdw>
              </a:effectLst>
            </a:endParaRPr>
          </a:p>
          <a:p>
            <a:pPr algn="ctr" eaLnBrk="0" fontAlgn="base" hangingPunct="0">
              <a:spcBef>
                <a:spcPct val="0"/>
              </a:spcBef>
              <a:spcAft>
                <a:spcPct val="0"/>
              </a:spcAft>
              <a:defRPr/>
            </a:pPr>
            <a:r>
              <a:rPr lang="en-US" sz="3200" dirty="0">
                <a:solidFill>
                  <a:srgbClr val="FFFFFF"/>
                </a:solidFill>
                <a:effectLst>
                  <a:outerShdw blurRad="38100" dist="38100" dir="2700000" algn="tl">
                    <a:srgbClr val="000000"/>
                  </a:outerShdw>
                </a:effectLst>
              </a:rPr>
              <a:t>REPORT TO THE  CONGREGATION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tgtEl>
                                          <p:spTgt spid="62466"/>
                                        </p:tgtEl>
                                        <p:attrNameLst>
                                          <p:attrName>ppt_x</p:attrName>
                                        </p:attrNameLst>
                                      </p:cBhvr>
                                      <p:tavLst>
                                        <p:tav tm="0">
                                          <p:val>
                                            <p:strVal val="#ppt_x-.2"/>
                                          </p:val>
                                        </p:tav>
                                        <p:tav tm="100000">
                                          <p:val>
                                            <p:strVal val="#ppt_x"/>
                                          </p:val>
                                        </p:tav>
                                      </p:tavLst>
                                    </p:anim>
                                    <p:anim calcmode="lin" valueType="num">
                                      <p:cBhvr>
                                        <p:cTn id="8" dur="1000" fill="hold"/>
                                        <p:tgtEl>
                                          <p:spTgt spid="624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466"/>
                                        </p:tgtEl>
                                      </p:cBhvr>
                                    </p:animEffect>
                                  </p:childTnLst>
                                </p:cTn>
                              </p:par>
                              <p:par>
                                <p:cTn id="10" presetID="42" presetClass="entr" presetSubtype="0" fill="hold" nodeType="withEffect">
                                  <p:stCondLst>
                                    <p:cond delay="0"/>
                                  </p:stCondLst>
                                  <p:childTnLst>
                                    <p:set>
                                      <p:cBhvr>
                                        <p:cTn id="11" dur="1" fill="hold">
                                          <p:stCondLst>
                                            <p:cond delay="0"/>
                                          </p:stCondLst>
                                        </p:cTn>
                                        <p:tgtEl>
                                          <p:spTgt spid="62468">
                                            <p:txEl>
                                              <p:pRg st="0" end="0"/>
                                            </p:txEl>
                                          </p:spTgt>
                                        </p:tgtEl>
                                        <p:attrNameLst>
                                          <p:attrName>style.visibility</p:attrName>
                                        </p:attrNameLst>
                                      </p:cBhvr>
                                      <p:to>
                                        <p:strVal val="visible"/>
                                      </p:to>
                                    </p:set>
                                    <p:animEffect transition="in" filter="fade">
                                      <p:cBhvr>
                                        <p:cTn id="12" dur="1000"/>
                                        <p:tgtEl>
                                          <p:spTgt spid="62468">
                                            <p:txEl>
                                              <p:pRg st="0" end="0"/>
                                            </p:txEl>
                                          </p:spTgt>
                                        </p:tgtEl>
                                      </p:cBhvr>
                                    </p:animEffect>
                                    <p:anim calcmode="lin" valueType="num">
                                      <p:cBhvr>
                                        <p:cTn id="13" dur="1000" fill="hold"/>
                                        <p:tgtEl>
                                          <p:spTgt spid="6246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2468">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2468">
                                            <p:txEl>
                                              <p:pRg st="2" end="2"/>
                                            </p:txEl>
                                          </p:spTgt>
                                        </p:tgtEl>
                                        <p:attrNameLst>
                                          <p:attrName>style.visibility</p:attrName>
                                        </p:attrNameLst>
                                      </p:cBhvr>
                                      <p:to>
                                        <p:strVal val="visible"/>
                                      </p:to>
                                    </p:set>
                                    <p:animEffect transition="in" filter="fade">
                                      <p:cBhvr>
                                        <p:cTn id="17" dur="1000"/>
                                        <p:tgtEl>
                                          <p:spTgt spid="62468">
                                            <p:txEl>
                                              <p:pRg st="2" end="2"/>
                                            </p:txEl>
                                          </p:spTgt>
                                        </p:tgtEl>
                                      </p:cBhvr>
                                    </p:animEffect>
                                    <p:anim calcmode="lin" valueType="num">
                                      <p:cBhvr>
                                        <p:cTn id="18" dur="1000" fill="hold"/>
                                        <p:tgtEl>
                                          <p:spTgt spid="6246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246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39825"/>
          </a:xfrm>
        </p:spPr>
        <p:txBody>
          <a:bodyPr/>
          <a:lstStyle/>
          <a:p>
            <a:pPr eaLnBrk="1" hangingPunct="1">
              <a:defRPr/>
            </a:pPr>
            <a:r>
              <a:rPr lang="en-US" b="1" i="1" dirty="0" smtClean="0"/>
              <a:t>What It Takes To</a:t>
            </a:r>
            <a:br>
              <a:rPr lang="en-US" b="1" i="1" dirty="0" smtClean="0"/>
            </a:br>
            <a:r>
              <a:rPr lang="en-US" b="1" i="1" dirty="0" smtClean="0"/>
              <a:t>Continue this Work</a:t>
            </a:r>
            <a:r>
              <a:rPr lang="en-US" b="1" dirty="0" smtClean="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sz="4000" b="1" dirty="0" smtClean="0"/>
              <a:t>REVIEW  </a:t>
            </a:r>
            <a:br>
              <a:rPr lang="en-US" sz="4000" b="1" dirty="0" smtClean="0"/>
            </a:br>
            <a:r>
              <a:rPr lang="en-US" sz="4000" b="1" dirty="0" smtClean="0"/>
              <a:t>2012 STATISTICS</a:t>
            </a:r>
          </a:p>
        </p:txBody>
      </p:sp>
      <p:sp>
        <p:nvSpPr>
          <p:cNvPr id="64515" name="Rectangle 3"/>
          <p:cNvSpPr>
            <a:spLocks noGrp="1" noChangeArrowheads="1"/>
          </p:cNvSpPr>
          <p:nvPr>
            <p:ph type="body" idx="1"/>
          </p:nvPr>
        </p:nvSpPr>
        <p:spPr>
          <a:xfrm>
            <a:off x="457200" y="2286000"/>
            <a:ext cx="8229600" cy="3844925"/>
          </a:xfrm>
        </p:spPr>
        <p:txBody>
          <a:bodyPr/>
          <a:lstStyle/>
          <a:p>
            <a:pPr algn="ctr" eaLnBrk="1" hangingPunct="1">
              <a:buFont typeface="Wingdings" pitchFamily="2" charset="2"/>
              <a:buNone/>
              <a:defRPr/>
            </a:pPr>
            <a:r>
              <a:rPr lang="en-US" dirty="0" smtClean="0"/>
              <a:t>MEMBERSHIP</a:t>
            </a:r>
          </a:p>
          <a:p>
            <a:pPr eaLnBrk="1" hangingPunct="1">
              <a:buFont typeface="Wingdings" pitchFamily="2" charset="2"/>
              <a:buNone/>
              <a:defRPr/>
            </a:pPr>
            <a:endParaRPr lang="en-US" dirty="0" smtClean="0"/>
          </a:p>
          <a:p>
            <a:pPr algn="ctr" eaLnBrk="1" hangingPunct="1">
              <a:buFont typeface="Wingdings" pitchFamily="2" charset="2"/>
              <a:buNone/>
              <a:defRPr/>
            </a:pPr>
            <a:r>
              <a:rPr lang="en-US" dirty="0" smtClean="0"/>
              <a:t>ATTENDANCE</a:t>
            </a:r>
          </a:p>
          <a:p>
            <a:pPr algn="ctr" eaLnBrk="1" hangingPunct="1">
              <a:defRPr/>
            </a:pPr>
            <a:endParaRPr lang="en-US" dirty="0" smtClean="0"/>
          </a:p>
          <a:p>
            <a:pPr algn="ctr" eaLnBrk="1" hangingPunct="1">
              <a:buFont typeface="Wingdings" pitchFamily="2" charset="2"/>
              <a:buNone/>
              <a:defRPr/>
            </a:pPr>
            <a:r>
              <a:rPr lang="en-US" dirty="0" smtClean="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1000" fill="hold"/>
                                        <p:tgtEl>
                                          <p:spTgt spid="64514"/>
                                        </p:tgtEl>
                                        <p:attrNameLst>
                                          <p:attrName>ppt_x</p:attrName>
                                        </p:attrNameLst>
                                      </p:cBhvr>
                                      <p:tavLst>
                                        <p:tav tm="0">
                                          <p:val>
                                            <p:strVal val="#ppt_x-.2"/>
                                          </p:val>
                                        </p:tav>
                                        <p:tav tm="100000">
                                          <p:val>
                                            <p:strVal val="#ppt_x"/>
                                          </p:val>
                                        </p:tav>
                                      </p:tavLst>
                                    </p:anim>
                                    <p:anim calcmode="lin" valueType="num">
                                      <p:cBhvr>
                                        <p:cTn id="8" dur="1000" fill="hold"/>
                                        <p:tgtEl>
                                          <p:spTgt spid="645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51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4515">
                                            <p:txEl>
                                              <p:pRg st="0" end="0"/>
                                            </p:txEl>
                                          </p:spTgt>
                                        </p:tgtEl>
                                        <p:attrNameLst>
                                          <p:attrName>style.visibility</p:attrName>
                                        </p:attrNameLst>
                                      </p:cBhvr>
                                      <p:to>
                                        <p:strVal val="visible"/>
                                      </p:to>
                                    </p:set>
                                    <p:animEffect transition="in" filter="fade">
                                      <p:cBhvr>
                                        <p:cTn id="14" dur="1000"/>
                                        <p:tgtEl>
                                          <p:spTgt spid="64515">
                                            <p:txEl>
                                              <p:pRg st="0" end="0"/>
                                            </p:txEl>
                                          </p:spTgt>
                                        </p:tgtEl>
                                      </p:cBhvr>
                                    </p:animEffect>
                                    <p:anim calcmode="lin" valueType="num">
                                      <p:cBhvr>
                                        <p:cTn id="15"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45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4515">
                                            <p:txEl>
                                              <p:pRg st="2" end="2"/>
                                            </p:txEl>
                                          </p:spTgt>
                                        </p:tgtEl>
                                        <p:attrNameLst>
                                          <p:attrName>style.visibility</p:attrName>
                                        </p:attrNameLst>
                                      </p:cBhvr>
                                      <p:to>
                                        <p:strVal val="visible"/>
                                      </p:to>
                                    </p:set>
                                    <p:animEffect transition="in" filter="fade">
                                      <p:cBhvr>
                                        <p:cTn id="21" dur="1000"/>
                                        <p:tgtEl>
                                          <p:spTgt spid="64515">
                                            <p:txEl>
                                              <p:pRg st="2" end="2"/>
                                            </p:txEl>
                                          </p:spTgt>
                                        </p:tgtEl>
                                      </p:cBhvr>
                                    </p:animEffect>
                                    <p:anim calcmode="lin" valueType="num">
                                      <p:cBhvr>
                                        <p:cTn id="22" dur="10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45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b="1" dirty="0" smtClean="0"/>
              <a:t>MEMBERSHIP STATISTICS</a:t>
            </a:r>
            <a:r>
              <a:rPr lang="en-US" dirty="0" smtClean="0"/>
              <a:t>  </a:t>
            </a:r>
          </a:p>
        </p:txBody>
      </p:sp>
      <p:sp>
        <p:nvSpPr>
          <p:cNvPr id="27651" name="Rectangle 3"/>
          <p:cNvSpPr>
            <a:spLocks noGrp="1" noChangeArrowheads="1"/>
          </p:cNvSpPr>
          <p:nvPr>
            <p:ph type="body" idx="1"/>
          </p:nvPr>
        </p:nvSpPr>
        <p:spPr/>
        <p:txBody>
          <a:bodyPr/>
          <a:lstStyle/>
          <a:p>
            <a:pPr lvl="2" eaLnBrk="1" hangingPunct="1">
              <a:lnSpc>
                <a:spcPct val="80000"/>
              </a:lnSpc>
              <a:buFont typeface="Wingdings" pitchFamily="2" charset="2"/>
              <a:buNone/>
              <a:defRPr/>
            </a:pPr>
            <a:r>
              <a:rPr lang="en-US" sz="2000" dirty="0" smtClean="0"/>
              <a:t>                            </a:t>
            </a:r>
            <a:r>
              <a:rPr lang="en-US" sz="3200" dirty="0" smtClean="0"/>
              <a:t>    2010 2011 2012</a:t>
            </a:r>
            <a:endParaRPr lang="en-US" sz="2000" dirty="0" smtClean="0"/>
          </a:p>
          <a:p>
            <a:pPr eaLnBrk="1" hangingPunct="1">
              <a:lnSpc>
                <a:spcPct val="80000"/>
              </a:lnSpc>
              <a:defRPr/>
            </a:pPr>
            <a:r>
              <a:rPr lang="en-US" sz="2800" dirty="0" smtClean="0"/>
              <a:t>BAPTIZED	              3       0       4</a:t>
            </a:r>
          </a:p>
          <a:p>
            <a:pPr eaLnBrk="1" hangingPunct="1">
              <a:lnSpc>
                <a:spcPct val="80000"/>
              </a:lnSpc>
              <a:defRPr/>
            </a:pPr>
            <a:r>
              <a:rPr lang="en-US" sz="2800" dirty="0" smtClean="0"/>
              <a:t>RESTORED          	       0       2       3</a:t>
            </a:r>
          </a:p>
          <a:p>
            <a:pPr eaLnBrk="1" hangingPunct="1">
              <a:lnSpc>
                <a:spcPct val="80000"/>
              </a:lnSpc>
              <a:defRPr/>
            </a:pPr>
            <a:r>
              <a:rPr lang="en-US" sz="2800" dirty="0" smtClean="0"/>
              <a:t>MOVED IN	             21     21       6</a:t>
            </a:r>
          </a:p>
          <a:p>
            <a:pPr eaLnBrk="1" hangingPunct="1">
              <a:lnSpc>
                <a:spcPct val="80000"/>
              </a:lnSpc>
              <a:defRPr/>
            </a:pPr>
            <a:r>
              <a:rPr lang="en-US" sz="2800" dirty="0" smtClean="0"/>
              <a:t>MOVED AWAY           -23    -11    -18</a:t>
            </a:r>
          </a:p>
          <a:p>
            <a:pPr eaLnBrk="1" hangingPunct="1">
              <a:lnSpc>
                <a:spcPct val="80000"/>
              </a:lnSpc>
              <a:defRPr/>
            </a:pPr>
            <a:r>
              <a:rPr lang="en-US" sz="2800" dirty="0" smtClean="0"/>
              <a:t>PASSED AWAY           -2      -1      -4</a:t>
            </a:r>
          </a:p>
          <a:p>
            <a:pPr lvl="1" eaLnBrk="1" hangingPunct="1">
              <a:lnSpc>
                <a:spcPct val="80000"/>
              </a:lnSpc>
              <a:spcBef>
                <a:spcPts val="1800"/>
              </a:spcBef>
              <a:buFontTx/>
              <a:buNone/>
              <a:defRPr/>
            </a:pPr>
            <a:r>
              <a:rPr lang="en-US" dirty="0" smtClean="0"/>
              <a:t>CLARA BECKEL, EVELYN MCFARLAND</a:t>
            </a:r>
          </a:p>
          <a:p>
            <a:pPr lvl="1" eaLnBrk="1" hangingPunct="1">
              <a:lnSpc>
                <a:spcPct val="80000"/>
              </a:lnSpc>
              <a:spcBef>
                <a:spcPts val="0"/>
              </a:spcBef>
              <a:spcAft>
                <a:spcPts val="1800"/>
              </a:spcAft>
              <a:buFontTx/>
              <a:buNone/>
              <a:defRPr/>
            </a:pPr>
            <a:r>
              <a:rPr lang="en-US" dirty="0" smtClean="0"/>
              <a:t>OLA MCDONALD, EVERETT KELLEY</a:t>
            </a:r>
          </a:p>
          <a:p>
            <a:pPr eaLnBrk="1" hangingPunct="1">
              <a:lnSpc>
                <a:spcPct val="80000"/>
              </a:lnSpc>
              <a:defRPr/>
            </a:pPr>
            <a:r>
              <a:rPr lang="en-US" sz="2800" dirty="0" smtClean="0"/>
              <a:t>LEFT THE LORD          -2      -2     -4</a:t>
            </a:r>
          </a:p>
          <a:p>
            <a:pPr lvl="1" eaLnBrk="1" hangingPunct="1">
              <a:lnSpc>
                <a:spcPct val="80000"/>
              </a:lnSpc>
              <a:defRPr/>
            </a:pPr>
            <a:r>
              <a:rPr lang="en-US" sz="2400" dirty="0" smtClean="0"/>
              <a:t>TOTAL	NET + OR -        -4      +9      -18</a:t>
            </a:r>
          </a:p>
          <a:p>
            <a:pPr eaLnBrk="1" hangingPunct="1">
              <a:lnSpc>
                <a:spcPct val="80000"/>
              </a:lnSpc>
              <a:defRPr/>
            </a:pPr>
            <a:endParaRPr lang="en-US" sz="2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ppt_x</p:attrName>
                                        </p:attrNameLst>
                                      </p:cBhvr>
                                      <p:tavLst>
                                        <p:tav tm="0">
                                          <p:val>
                                            <p:strVal val="#ppt_x-.2"/>
                                          </p:val>
                                        </p:tav>
                                        <p:tav tm="100000">
                                          <p:val>
                                            <p:strVal val="#ppt_x"/>
                                          </p:val>
                                        </p:tav>
                                      </p:tavLst>
                                    </p:anim>
                                    <p:anim calcmode="lin" valueType="num">
                                      <p:cBhvr>
                                        <p:cTn id="8" dur="1000" fill="hold"/>
                                        <p:tgtEl>
                                          <p:spTgt spid="276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65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7651">
                                            <p:txEl>
                                              <p:pRg st="0" end="0"/>
                                            </p:txEl>
                                          </p:spTgt>
                                        </p:tgtEl>
                                        <p:attrNameLst>
                                          <p:attrName>style.visibility</p:attrName>
                                        </p:attrNameLst>
                                      </p:cBhvr>
                                      <p:to>
                                        <p:strVal val="visible"/>
                                      </p:to>
                                    </p:set>
                                    <p:animEffect transition="in" filter="fade">
                                      <p:cBhvr>
                                        <p:cTn id="14" dur="1000"/>
                                        <p:tgtEl>
                                          <p:spTgt spid="27651">
                                            <p:txEl>
                                              <p:pRg st="0" end="0"/>
                                            </p:txEl>
                                          </p:spTgt>
                                        </p:tgtEl>
                                      </p:cBhvr>
                                    </p:animEffect>
                                    <p:anim calcmode="lin" valueType="num">
                                      <p:cBhvr>
                                        <p:cTn id="15"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7651">
                                            <p:txEl>
                                              <p:pRg st="1" end="1"/>
                                            </p:txEl>
                                          </p:spTgt>
                                        </p:tgtEl>
                                        <p:attrNameLst>
                                          <p:attrName>style.visibility</p:attrName>
                                        </p:attrNameLst>
                                      </p:cBhvr>
                                      <p:to>
                                        <p:strVal val="visible"/>
                                      </p:to>
                                    </p:set>
                                    <p:animEffect transition="in" filter="fade">
                                      <p:cBhvr>
                                        <p:cTn id="19" dur="1000"/>
                                        <p:tgtEl>
                                          <p:spTgt spid="27651">
                                            <p:txEl>
                                              <p:pRg st="1" end="1"/>
                                            </p:txEl>
                                          </p:spTgt>
                                        </p:tgtEl>
                                      </p:cBhvr>
                                    </p:animEffect>
                                    <p:anim calcmode="lin" valueType="num">
                                      <p:cBhvr>
                                        <p:cTn id="20"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7651">
                                            <p:txEl>
                                              <p:pRg st="2" end="2"/>
                                            </p:txEl>
                                          </p:spTgt>
                                        </p:tgtEl>
                                        <p:attrNameLst>
                                          <p:attrName>style.visibility</p:attrName>
                                        </p:attrNameLst>
                                      </p:cBhvr>
                                      <p:to>
                                        <p:strVal val="visible"/>
                                      </p:to>
                                    </p:set>
                                    <p:animEffect transition="in" filter="fade">
                                      <p:cBhvr>
                                        <p:cTn id="26" dur="1000"/>
                                        <p:tgtEl>
                                          <p:spTgt spid="27651">
                                            <p:txEl>
                                              <p:pRg st="2" end="2"/>
                                            </p:txEl>
                                          </p:spTgt>
                                        </p:tgtEl>
                                      </p:cBhvr>
                                    </p:animEffect>
                                    <p:anim calcmode="lin" valueType="num">
                                      <p:cBhvr>
                                        <p:cTn id="27"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7651">
                                            <p:txEl>
                                              <p:pRg st="3" end="3"/>
                                            </p:txEl>
                                          </p:spTgt>
                                        </p:tgtEl>
                                        <p:attrNameLst>
                                          <p:attrName>style.visibility</p:attrName>
                                        </p:attrNameLst>
                                      </p:cBhvr>
                                      <p:to>
                                        <p:strVal val="visible"/>
                                      </p:to>
                                    </p:set>
                                    <p:animEffect transition="in" filter="fade">
                                      <p:cBhvr>
                                        <p:cTn id="33" dur="1000"/>
                                        <p:tgtEl>
                                          <p:spTgt spid="27651">
                                            <p:txEl>
                                              <p:pRg st="3" end="3"/>
                                            </p:txEl>
                                          </p:spTgt>
                                        </p:tgtEl>
                                      </p:cBhvr>
                                    </p:animEffect>
                                    <p:anim calcmode="lin" valueType="num">
                                      <p:cBhvr>
                                        <p:cTn id="34"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7651">
                                            <p:txEl>
                                              <p:pRg st="4" end="4"/>
                                            </p:txEl>
                                          </p:spTgt>
                                        </p:tgtEl>
                                        <p:attrNameLst>
                                          <p:attrName>style.visibility</p:attrName>
                                        </p:attrNameLst>
                                      </p:cBhvr>
                                      <p:to>
                                        <p:strVal val="visible"/>
                                      </p:to>
                                    </p:set>
                                    <p:animEffect transition="in" filter="fade">
                                      <p:cBhvr>
                                        <p:cTn id="40" dur="1000"/>
                                        <p:tgtEl>
                                          <p:spTgt spid="27651">
                                            <p:txEl>
                                              <p:pRg st="4" end="4"/>
                                            </p:txEl>
                                          </p:spTgt>
                                        </p:tgtEl>
                                      </p:cBhvr>
                                    </p:animEffect>
                                    <p:anim calcmode="lin" valueType="num">
                                      <p:cBhvr>
                                        <p:cTn id="41" dur="10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76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7651">
                                            <p:txEl>
                                              <p:pRg st="5" end="5"/>
                                            </p:txEl>
                                          </p:spTgt>
                                        </p:tgtEl>
                                        <p:attrNameLst>
                                          <p:attrName>style.visibility</p:attrName>
                                        </p:attrNameLst>
                                      </p:cBhvr>
                                      <p:to>
                                        <p:strVal val="visible"/>
                                      </p:to>
                                    </p:set>
                                    <p:animEffect transition="in" filter="fade">
                                      <p:cBhvr>
                                        <p:cTn id="47" dur="1000"/>
                                        <p:tgtEl>
                                          <p:spTgt spid="27651">
                                            <p:txEl>
                                              <p:pRg st="5" end="5"/>
                                            </p:txEl>
                                          </p:spTgt>
                                        </p:tgtEl>
                                      </p:cBhvr>
                                    </p:animEffect>
                                    <p:anim calcmode="lin" valueType="num">
                                      <p:cBhvr>
                                        <p:cTn id="48" dur="10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27651">
                                            <p:txEl>
                                              <p:pRg st="5" end="5"/>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7651">
                                            <p:txEl>
                                              <p:pRg st="6" end="6"/>
                                            </p:txEl>
                                          </p:spTgt>
                                        </p:tgtEl>
                                        <p:attrNameLst>
                                          <p:attrName>style.visibility</p:attrName>
                                        </p:attrNameLst>
                                      </p:cBhvr>
                                      <p:to>
                                        <p:strVal val="visible"/>
                                      </p:to>
                                    </p:set>
                                    <p:animEffect transition="in" filter="fade">
                                      <p:cBhvr>
                                        <p:cTn id="52" dur="1000"/>
                                        <p:tgtEl>
                                          <p:spTgt spid="27651">
                                            <p:txEl>
                                              <p:pRg st="6" end="6"/>
                                            </p:txEl>
                                          </p:spTgt>
                                        </p:tgtEl>
                                      </p:cBhvr>
                                    </p:animEffect>
                                    <p:anim calcmode="lin" valueType="num">
                                      <p:cBhvr>
                                        <p:cTn id="53" dur="10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27651">
                                            <p:txEl>
                                              <p:pRg st="6" end="6"/>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7651">
                                            <p:txEl>
                                              <p:pRg st="7" end="7"/>
                                            </p:txEl>
                                          </p:spTgt>
                                        </p:tgtEl>
                                        <p:attrNameLst>
                                          <p:attrName>style.visibility</p:attrName>
                                        </p:attrNameLst>
                                      </p:cBhvr>
                                      <p:to>
                                        <p:strVal val="visible"/>
                                      </p:to>
                                    </p:set>
                                    <p:animEffect transition="in" filter="fade">
                                      <p:cBhvr>
                                        <p:cTn id="57" dur="1000"/>
                                        <p:tgtEl>
                                          <p:spTgt spid="27651">
                                            <p:txEl>
                                              <p:pRg st="7" end="7"/>
                                            </p:txEl>
                                          </p:spTgt>
                                        </p:tgtEl>
                                      </p:cBhvr>
                                    </p:animEffect>
                                    <p:anim calcmode="lin" valueType="num">
                                      <p:cBhvr>
                                        <p:cTn id="58" dur="10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2765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27651">
                                            <p:txEl>
                                              <p:pRg st="8" end="8"/>
                                            </p:txEl>
                                          </p:spTgt>
                                        </p:tgtEl>
                                        <p:attrNameLst>
                                          <p:attrName>style.visibility</p:attrName>
                                        </p:attrNameLst>
                                      </p:cBhvr>
                                      <p:to>
                                        <p:strVal val="visible"/>
                                      </p:to>
                                    </p:set>
                                    <p:animEffect transition="in" filter="fade">
                                      <p:cBhvr>
                                        <p:cTn id="64" dur="1000"/>
                                        <p:tgtEl>
                                          <p:spTgt spid="27651">
                                            <p:txEl>
                                              <p:pRg st="8" end="8"/>
                                            </p:txEl>
                                          </p:spTgt>
                                        </p:tgtEl>
                                      </p:cBhvr>
                                    </p:animEffect>
                                    <p:anim calcmode="lin" valueType="num">
                                      <p:cBhvr>
                                        <p:cTn id="65" dur="1000" fill="hold"/>
                                        <p:tgtEl>
                                          <p:spTgt spid="27651">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2765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7651">
                                            <p:txEl>
                                              <p:pRg st="9" end="9"/>
                                            </p:txEl>
                                          </p:spTgt>
                                        </p:tgtEl>
                                        <p:attrNameLst>
                                          <p:attrName>style.visibility</p:attrName>
                                        </p:attrNameLst>
                                      </p:cBhvr>
                                      <p:to>
                                        <p:strVal val="visible"/>
                                      </p:to>
                                    </p:set>
                                    <p:animEffect transition="in" filter="fade">
                                      <p:cBhvr>
                                        <p:cTn id="71" dur="1000"/>
                                        <p:tgtEl>
                                          <p:spTgt spid="27651">
                                            <p:txEl>
                                              <p:pRg st="9" end="9"/>
                                            </p:txEl>
                                          </p:spTgt>
                                        </p:tgtEl>
                                      </p:cBhvr>
                                    </p:animEffect>
                                    <p:anim calcmode="lin" valueType="num">
                                      <p:cBhvr>
                                        <p:cTn id="72" dur="1000" fill="hold"/>
                                        <p:tgtEl>
                                          <p:spTgt spid="27651">
                                            <p:txEl>
                                              <p:pRg st="9" end="9"/>
                                            </p:txEl>
                                          </p:spTgt>
                                        </p:tgtEl>
                                        <p:attrNameLst>
                                          <p:attrName>ppt_x</p:attrName>
                                        </p:attrNameLst>
                                      </p:cBhvr>
                                      <p:tavLst>
                                        <p:tav tm="0">
                                          <p:val>
                                            <p:strVal val="#ppt_x"/>
                                          </p:val>
                                        </p:tav>
                                        <p:tav tm="100000">
                                          <p:val>
                                            <p:strVal val="#ppt_x"/>
                                          </p:val>
                                        </p:tav>
                                      </p:tavLst>
                                    </p:anim>
                                    <p:anim calcmode="lin" valueType="num">
                                      <p:cBhvr>
                                        <p:cTn id="73" dur="1000" fill="hold"/>
                                        <p:tgtEl>
                                          <p:spTgt spid="2765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b="1" dirty="0" smtClean="0"/>
              <a:t>ATTENDANCE</a:t>
            </a:r>
          </a:p>
        </p:txBody>
      </p:sp>
      <p:sp>
        <p:nvSpPr>
          <p:cNvPr id="11267" name="Rectangle 3"/>
          <p:cNvSpPr>
            <a:spLocks noGrp="1" noChangeArrowheads="1"/>
          </p:cNvSpPr>
          <p:nvPr>
            <p:ph type="body" idx="1"/>
          </p:nvPr>
        </p:nvSpPr>
        <p:spPr/>
        <p:txBody>
          <a:bodyPr/>
          <a:lstStyle/>
          <a:p>
            <a:pPr eaLnBrk="1" hangingPunct="1">
              <a:buFont typeface="Wingdings" pitchFamily="2" charset="2"/>
              <a:buNone/>
              <a:defRPr/>
            </a:pPr>
            <a:r>
              <a:rPr lang="en-US" dirty="0" smtClean="0"/>
              <a:t>                           2010   2011  2012 					 </a:t>
            </a:r>
          </a:p>
          <a:p>
            <a:pPr eaLnBrk="1" hangingPunct="1">
              <a:defRPr/>
            </a:pPr>
            <a:r>
              <a:rPr lang="en-US" dirty="0" smtClean="0"/>
              <a:t>BIBLE STUDY	  135     127    129</a:t>
            </a:r>
          </a:p>
          <a:p>
            <a:pPr eaLnBrk="1" hangingPunct="1">
              <a:defRPr/>
            </a:pPr>
            <a:r>
              <a:rPr lang="en-US" dirty="0" smtClean="0"/>
              <a:t>MORNING  		  159     150    146</a:t>
            </a:r>
          </a:p>
          <a:p>
            <a:pPr eaLnBrk="1" hangingPunct="1">
              <a:defRPr/>
            </a:pPr>
            <a:r>
              <a:rPr lang="en-US" dirty="0" smtClean="0"/>
              <a:t>EVENING            123     119    115</a:t>
            </a:r>
          </a:p>
          <a:p>
            <a:pPr eaLnBrk="1" hangingPunct="1">
              <a:defRPr/>
            </a:pPr>
            <a:r>
              <a:rPr lang="en-US" dirty="0" smtClean="0"/>
              <a:t>WEDNESDAY       119     116    117</a:t>
            </a:r>
          </a:p>
          <a:p>
            <a:pPr eaLnBrk="1" hangingPunct="1">
              <a:buFont typeface="Wingdings" pitchFamily="2" charset="2"/>
              <a:buNone/>
              <a:defRPr/>
            </a:pP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ppt_x</p:attrName>
                                        </p:attrNameLst>
                                      </p:cBhvr>
                                      <p:tavLst>
                                        <p:tav tm="0">
                                          <p:val>
                                            <p:strVal val="#ppt_x-.2"/>
                                          </p:val>
                                        </p:tav>
                                        <p:tav tm="100000">
                                          <p:val>
                                            <p:strVal val="#ppt_x"/>
                                          </p:val>
                                        </p:tav>
                                      </p:tavLst>
                                    </p:anim>
                                    <p:anim calcmode="lin" valueType="num">
                                      <p:cBhvr>
                                        <p:cTn id="8" dur="1000" fill="hold"/>
                                        <p:tgtEl>
                                          <p:spTgt spid="112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267">
                                            <p:txEl>
                                              <p:pRg st="0" end="0"/>
                                            </p:txEl>
                                          </p:spTgt>
                                        </p:tgtEl>
                                        <p:attrNameLst>
                                          <p:attrName>style.visibility</p:attrName>
                                        </p:attrNameLst>
                                      </p:cBhvr>
                                      <p:to>
                                        <p:strVal val="visible"/>
                                      </p:to>
                                    </p:set>
                                    <p:animEffect transition="in" filter="fade">
                                      <p:cBhvr>
                                        <p:cTn id="14" dur="1000"/>
                                        <p:tgtEl>
                                          <p:spTgt spid="11267">
                                            <p:txEl>
                                              <p:pRg st="0" end="0"/>
                                            </p:txEl>
                                          </p:spTgt>
                                        </p:tgtEl>
                                      </p:cBhvr>
                                    </p:animEffect>
                                    <p:anim calcmode="lin" valueType="num">
                                      <p:cBhvr>
                                        <p:cTn id="15"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fade">
                                      <p:cBhvr>
                                        <p:cTn id="19" dur="1000"/>
                                        <p:tgtEl>
                                          <p:spTgt spid="11267">
                                            <p:txEl>
                                              <p:pRg st="1" end="1"/>
                                            </p:txEl>
                                          </p:spTgt>
                                        </p:tgtEl>
                                      </p:cBhvr>
                                    </p:animEffect>
                                    <p:anim calcmode="lin" valueType="num">
                                      <p:cBhvr>
                                        <p:cTn id="20"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267">
                                            <p:txEl>
                                              <p:pRg st="2" end="2"/>
                                            </p:txEl>
                                          </p:spTgt>
                                        </p:tgtEl>
                                        <p:attrNameLst>
                                          <p:attrName>style.visibility</p:attrName>
                                        </p:attrNameLst>
                                      </p:cBhvr>
                                      <p:to>
                                        <p:strVal val="visible"/>
                                      </p:to>
                                    </p:set>
                                    <p:animEffect transition="in" filter="fade">
                                      <p:cBhvr>
                                        <p:cTn id="26" dur="1000"/>
                                        <p:tgtEl>
                                          <p:spTgt spid="11267">
                                            <p:txEl>
                                              <p:pRg st="2" end="2"/>
                                            </p:txEl>
                                          </p:spTgt>
                                        </p:tgtEl>
                                      </p:cBhvr>
                                    </p:animEffect>
                                    <p:anim calcmode="lin" valueType="num">
                                      <p:cBhvr>
                                        <p:cTn id="27"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1267">
                                            <p:txEl>
                                              <p:pRg st="3" end="3"/>
                                            </p:txEl>
                                          </p:spTgt>
                                        </p:tgtEl>
                                        <p:attrNameLst>
                                          <p:attrName>style.visibility</p:attrName>
                                        </p:attrNameLst>
                                      </p:cBhvr>
                                      <p:to>
                                        <p:strVal val="visible"/>
                                      </p:to>
                                    </p:set>
                                    <p:animEffect transition="in" filter="fade">
                                      <p:cBhvr>
                                        <p:cTn id="33" dur="1000"/>
                                        <p:tgtEl>
                                          <p:spTgt spid="11267">
                                            <p:txEl>
                                              <p:pRg st="3" end="3"/>
                                            </p:txEl>
                                          </p:spTgt>
                                        </p:tgtEl>
                                      </p:cBhvr>
                                    </p:animEffect>
                                    <p:anim calcmode="lin" valueType="num">
                                      <p:cBhvr>
                                        <p:cTn id="34"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1267">
                                            <p:txEl>
                                              <p:pRg st="4" end="4"/>
                                            </p:txEl>
                                          </p:spTgt>
                                        </p:tgtEl>
                                        <p:attrNameLst>
                                          <p:attrName>style.visibility</p:attrName>
                                        </p:attrNameLst>
                                      </p:cBhvr>
                                      <p:to>
                                        <p:strVal val="visible"/>
                                      </p:to>
                                    </p:set>
                                    <p:animEffect transition="in" filter="fade">
                                      <p:cBhvr>
                                        <p:cTn id="40" dur="1000"/>
                                        <p:tgtEl>
                                          <p:spTgt spid="11267">
                                            <p:txEl>
                                              <p:pRg st="4" end="4"/>
                                            </p:txEl>
                                          </p:spTgt>
                                        </p:tgtEl>
                                      </p:cBhvr>
                                    </p:animEffect>
                                    <p:anim calcmode="lin" valueType="num">
                                      <p:cBhvr>
                                        <p:cTn id="41"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12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39825"/>
          </a:xfrm>
        </p:spPr>
        <p:txBody>
          <a:bodyPr/>
          <a:lstStyle/>
          <a:p>
            <a:pPr eaLnBrk="1" hangingPunct="1">
              <a:defRPr/>
            </a:pPr>
            <a:r>
              <a:rPr lang="en-US" b="1" i="1" dirty="0" smtClean="0"/>
              <a:t>We Have Some Areas                     We Need To Work 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sz="5400" i="1" dirty="0" smtClean="0">
                <a:latin typeface="Franklin Gothic Medium" pitchFamily="34" charset="0"/>
              </a:rPr>
              <a:t>Where Are We at Olsen Park?</a:t>
            </a:r>
            <a:endParaRPr lang="en-US" sz="5400" i="1" dirty="0">
              <a:latin typeface="Franklin Gothic Medium" pitchFamily="34" charset="0"/>
            </a:endParaRPr>
          </a:p>
        </p:txBody>
      </p:sp>
      <p:sp>
        <p:nvSpPr>
          <p:cNvPr id="3" name="Content Placeholder 2"/>
          <p:cNvSpPr>
            <a:spLocks noGrp="1"/>
          </p:cNvSpPr>
          <p:nvPr>
            <p:ph idx="1"/>
          </p:nvPr>
        </p:nvSpPr>
        <p:spPr>
          <a:xfrm>
            <a:off x="2209800" y="1828800"/>
            <a:ext cx="6477000" cy="4800600"/>
          </a:xfrm>
        </p:spPr>
        <p:txBody>
          <a:bodyPr>
            <a:normAutofit/>
          </a:bodyPr>
          <a:lstStyle/>
          <a:p>
            <a:r>
              <a:rPr lang="en-US" b="1" dirty="0" smtClean="0"/>
              <a:t>The Need to Grow Closer</a:t>
            </a:r>
          </a:p>
          <a:p>
            <a:pPr lvl="1"/>
            <a:r>
              <a:rPr lang="en-US" b="1" dirty="0" smtClean="0"/>
              <a:t>We can’t grow spiritually if we don’t know each other very well.</a:t>
            </a:r>
          </a:p>
          <a:p>
            <a:pPr algn="ctr">
              <a:spcBef>
                <a:spcPts val="2400"/>
              </a:spcBef>
              <a:buNone/>
            </a:pPr>
            <a:r>
              <a:rPr lang="en-US" b="1" i="1" dirty="0" smtClean="0">
                <a:solidFill>
                  <a:schemeClr val="accent6">
                    <a:lumMod val="40000"/>
                    <a:lumOff val="60000"/>
                  </a:schemeClr>
                </a:solidFill>
              </a:rPr>
              <a:t>Christians in the New Testament Spent Time Together</a:t>
            </a:r>
            <a:endParaRPr lang="en-US" b="1" i="1" dirty="0">
              <a:solidFill>
                <a:schemeClr val="accent6">
                  <a:lumMod val="40000"/>
                  <a:lumOff val="60000"/>
                </a:schemeClr>
              </a:solidFill>
            </a:endParaRPr>
          </a:p>
          <a:p>
            <a:pPr marL="0" indent="0" algn="ctr">
              <a:buNone/>
            </a:pPr>
            <a:r>
              <a:rPr lang="en-US" sz="2400" b="1" dirty="0" smtClean="0"/>
              <a:t>“So continuing daily with one accord in the temple, and breaking bread from house to house, they ate their food with gladness and simplicity of heart” (Acts 2:46).</a:t>
            </a:r>
          </a:p>
          <a:p>
            <a:pPr>
              <a:buNone/>
            </a:pPr>
            <a:endParaRPr lang="en-US" b="1" dirty="0"/>
          </a:p>
        </p:txBody>
      </p:sp>
      <p:sp>
        <p:nvSpPr>
          <p:cNvPr id="4" name="TextBox 3"/>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solidFill>
                <a:latin typeface="Arial Narrow" pitchFamily="34" charset="0"/>
              </a:rPr>
              <a:t>NEED</a:t>
            </a:r>
          </a:p>
          <a:p>
            <a:pPr algn="ctr">
              <a:spcAft>
                <a:spcPts val="1200"/>
              </a:spcAft>
            </a:pPr>
            <a:r>
              <a:rPr lang="en-US" b="1" i="1" dirty="0" smtClean="0">
                <a:solidFill>
                  <a:schemeClr val="bg1">
                    <a:lumMod val="65000"/>
                  </a:schemeClr>
                </a:solidFill>
                <a:latin typeface="Arial Narrow" pitchFamily="34" charset="0"/>
              </a:rPr>
              <a:t>PROBLEM</a:t>
            </a:r>
          </a:p>
          <a:p>
            <a:pPr algn="ctr">
              <a:spcAft>
                <a:spcPts val="1200"/>
              </a:spcAft>
            </a:pPr>
            <a:r>
              <a:rPr lang="en-US" b="1" i="1" dirty="0" smtClean="0">
                <a:solidFill>
                  <a:schemeClr val="bg1">
                    <a:lumMod val="65000"/>
                  </a:schemeClr>
                </a:solidFill>
                <a:latin typeface="Arial Narrow" pitchFamily="34" charset="0"/>
              </a:rPr>
              <a:t>AUTHORITY</a:t>
            </a:r>
          </a:p>
          <a:p>
            <a:pPr algn="ctr">
              <a:spcAft>
                <a:spcPts val="1200"/>
              </a:spcAft>
            </a:pPr>
            <a:r>
              <a:rPr lang="en-US" b="1" i="1" dirty="0" smtClean="0">
                <a:solidFill>
                  <a:schemeClr val="bg1">
                    <a:lumMod val="65000"/>
                  </a:schemeClr>
                </a:solidFill>
                <a:latin typeface="Arial Narrow" pitchFamily="34" charset="0"/>
              </a:rPr>
              <a:t>HISTORY</a:t>
            </a:r>
          </a:p>
          <a:p>
            <a:pPr algn="ctr">
              <a:spcAft>
                <a:spcPts val="1200"/>
              </a:spcAft>
            </a:pPr>
            <a:r>
              <a:rPr lang="en-US" b="1" i="1" dirty="0" smtClean="0">
                <a:solidFill>
                  <a:schemeClr val="bg1">
                    <a:lumMod val="65000"/>
                  </a:schemeClr>
                </a:solidFill>
                <a:latin typeface="Arial Narrow" pitchFamily="34" charset="0"/>
              </a:rPr>
              <a:t>FOCUS</a:t>
            </a:r>
          </a:p>
          <a:p>
            <a:pPr algn="ctr">
              <a:spcAft>
                <a:spcPts val="1200"/>
              </a:spcAft>
            </a:pPr>
            <a:r>
              <a:rPr lang="en-US" b="1" i="1" dirty="0" smtClean="0">
                <a:solidFill>
                  <a:schemeClr val="bg1">
                    <a:lumMod val="65000"/>
                  </a:schemeClr>
                </a:solidFill>
                <a:latin typeface="Arial Narrow" pitchFamily="34" charset="0"/>
              </a:rPr>
              <a:t>APPROACH</a:t>
            </a:r>
          </a:p>
          <a:p>
            <a:pPr algn="ctr">
              <a:spcAft>
                <a:spcPts val="1200"/>
              </a:spcAft>
            </a:pPr>
            <a:r>
              <a:rPr lang="en-US" b="1" i="1" dirty="0" smtClean="0">
                <a:solidFill>
                  <a:schemeClr val="bg1">
                    <a:lumMod val="65000"/>
                  </a:schemeClr>
                </a:solidFill>
                <a:latin typeface="Arial Narrow" pitchFamily="34" charset="0"/>
              </a:rPr>
              <a:t>CHALLENGE</a:t>
            </a:r>
          </a:p>
          <a:p>
            <a:pPr algn="ctr">
              <a:spcAft>
                <a:spcPts val="1200"/>
              </a:spcAft>
            </a:pPr>
            <a:endParaRPr lang="en-US" b="1" i="1" dirty="0">
              <a:solidFill>
                <a:schemeClr val="bg1"/>
              </a:solidFill>
              <a:latin typeface="Arial Narrow" pitchFamily="34" charset="0"/>
            </a:endParaRPr>
          </a:p>
        </p:txBody>
      </p:sp>
      <p:sp>
        <p:nvSpPr>
          <p:cNvPr id="5" name="Content Placeholder 2"/>
          <p:cNvSpPr txBox="1">
            <a:spLocks/>
          </p:cNvSpPr>
          <p:nvPr/>
        </p:nvSpPr>
        <p:spPr>
          <a:xfrm>
            <a:off x="2209800" y="4648200"/>
            <a:ext cx="6477000" cy="1676400"/>
          </a:xfrm>
          <a:prstGeom prst="rect">
            <a:avLst/>
          </a:prstGeom>
        </p:spPr>
        <p:txBody>
          <a:bodyPr vert="horz" lIns="91440" tIns="45720" rIns="91440" bIns="45720" rtlCol="0">
            <a:normAutofit/>
          </a:bodyPr>
          <a:lstStyle/>
          <a:p>
            <a:pPr lvl="0" algn="ctr">
              <a:spcBef>
                <a:spcPct val="20000"/>
              </a:spcBef>
            </a:pPr>
            <a:r>
              <a:rPr lang="en-US" sz="2400" b="1" dirty="0" smtClean="0">
                <a:solidFill>
                  <a:schemeClr val="bg1"/>
                </a:solidFill>
              </a:rPr>
              <a:t> </a:t>
            </a:r>
            <a:r>
              <a:rPr lang="en-US" sz="2600" b="1" dirty="0" smtClean="0">
                <a:solidFill>
                  <a:schemeClr val="bg1"/>
                </a:solidFill>
              </a:rPr>
              <a:t>“…I kept back nothing that was helpful, but proclaimed it to you, and taught you publicly and from house to house” (Acts 20:20).</a:t>
            </a:r>
          </a:p>
          <a:p>
            <a:pPr lvl="0" algn="ctr">
              <a:spcBef>
                <a:spcPct val="20000"/>
              </a:spcBef>
            </a:pPr>
            <a:endParaRPr lang="en-US" sz="2600" b="1" dirty="0" smtClean="0">
              <a:solidFill>
                <a:schemeClr val="bg1"/>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2000"/>
                                        <p:tgtEl>
                                          <p:spTgt spid="4">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2000"/>
                                        <p:tgtEl>
                                          <p:spTgt spid="4">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2000"/>
                                        <p:tgtEl>
                                          <p:spTgt spid="4">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2000"/>
                                        <p:tgtEl>
                                          <p:spTgt spid="4">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2000"/>
                                        <p:tgtEl>
                                          <p:spTgt spid="4">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2000"/>
                                        <p:tgtEl>
                                          <p:spTgt spid="4">
                                            <p:txEl>
                                              <p:pRg st="6" end="6"/>
                                            </p:txEl>
                                          </p:spTgt>
                                        </p:tgtEl>
                                      </p:cBhvr>
                                    </p:animEffect>
                                  </p:childTnLst>
                                </p:cTn>
                              </p:par>
                              <p:par>
                                <p:cTn id="33" presetID="42" presetClass="entr" presetSubtype="0" fill="hold" nodeType="with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1000"/>
                                        <p:tgtEl>
                                          <p:spTgt spid="3">
                                            <p:txEl>
                                              <p:pRg st="0" end="0"/>
                                            </p:txEl>
                                          </p:spTgt>
                                        </p:tgtEl>
                                      </p:cBhvr>
                                    </p:animEffect>
                                    <p:anim calcmode="lin" valueType="num">
                                      <p:cBhvr>
                                        <p:cTn id="3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ipe(left)">
                                      <p:cBhvr>
                                        <p:cTn id="42" dur="20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p:cTn id="4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animEffect transition="in" filter="fade">
                                      <p:cBhvr>
                                        <p:cTn id="54" dur="2000"/>
                                        <p:tgtEl>
                                          <p:spTgt spid="3">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nodeType="clickEffect">
                                  <p:stCondLst>
                                    <p:cond delay="0"/>
                                  </p:stCondLst>
                                  <p:childTnLst>
                                    <p:animEffect transition="out" filter="fade">
                                      <p:cBhvr>
                                        <p:cTn id="58" dur="2000"/>
                                        <p:tgtEl>
                                          <p:spTgt spid="3">
                                            <p:txEl>
                                              <p:pRg st="3" end="3"/>
                                            </p:txEl>
                                          </p:spTgt>
                                        </p:tgtEl>
                                      </p:cBhvr>
                                    </p:animEffect>
                                    <p:set>
                                      <p:cBhvr>
                                        <p:cTn id="59" dur="1" fill="hold">
                                          <p:stCondLst>
                                            <p:cond delay="1999"/>
                                          </p:stCondLst>
                                        </p:cTn>
                                        <p:tgtEl>
                                          <p:spTgt spid="3">
                                            <p:txEl>
                                              <p:pRg st="3" end="3"/>
                                            </p:txEl>
                                          </p:spTgt>
                                        </p:tgtEl>
                                        <p:attrNameLst>
                                          <p:attrName>style.visibility</p:attrName>
                                        </p:attrNameLst>
                                      </p:cBhvr>
                                      <p:to>
                                        <p:strVal val="hidden"/>
                                      </p:to>
                                    </p:set>
                                  </p:childTnLst>
                                </p:cTn>
                              </p:par>
                              <p:par>
                                <p:cTn id="60" presetID="42" presetClass="entr" presetSubtype="0" fill="hold" nodeType="withEffect">
                                  <p:stCondLst>
                                    <p:cond delay="0"/>
                                  </p:stCondLst>
                                  <p:childTnLst>
                                    <p:set>
                                      <p:cBhvr>
                                        <p:cTn id="61" dur="1" fill="hold">
                                          <p:stCondLst>
                                            <p:cond delay="0"/>
                                          </p:stCondLst>
                                        </p:cTn>
                                        <p:tgtEl>
                                          <p:spTgt spid="5">
                                            <p:txEl>
                                              <p:pRg st="0" end="0"/>
                                            </p:txEl>
                                          </p:spTgt>
                                        </p:tgtEl>
                                        <p:attrNameLst>
                                          <p:attrName>style.visibility</p:attrName>
                                        </p:attrNameLst>
                                      </p:cBhvr>
                                      <p:to>
                                        <p:strVal val="visible"/>
                                      </p:to>
                                    </p:set>
                                    <p:animEffect transition="in" filter="fade">
                                      <p:cBhvr>
                                        <p:cTn id="62" dur="1000"/>
                                        <p:tgtEl>
                                          <p:spTgt spid="5">
                                            <p:txEl>
                                              <p:pRg st="0" end="0"/>
                                            </p:txEl>
                                          </p:spTgt>
                                        </p:tgtEl>
                                      </p:cBhvr>
                                    </p:animEffect>
                                    <p:anim calcmode="lin" valueType="num">
                                      <p:cBhvr>
                                        <p:cTn id="6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sz="5400" i="1" dirty="0" smtClean="0">
                <a:latin typeface="Franklin Gothic Medium" pitchFamily="34" charset="0"/>
              </a:rPr>
              <a:t>Where Are We at Olsen Park?</a:t>
            </a:r>
            <a:endParaRPr lang="en-US" sz="5400" i="1" dirty="0">
              <a:latin typeface="Franklin Gothic Medium" pitchFamily="34" charset="0"/>
            </a:endParaRPr>
          </a:p>
        </p:txBody>
      </p:sp>
      <p:sp>
        <p:nvSpPr>
          <p:cNvPr id="3" name="Content Placeholder 2"/>
          <p:cNvSpPr>
            <a:spLocks noGrp="1"/>
          </p:cNvSpPr>
          <p:nvPr>
            <p:ph idx="1"/>
          </p:nvPr>
        </p:nvSpPr>
        <p:spPr>
          <a:xfrm>
            <a:off x="2209800" y="1828800"/>
            <a:ext cx="6477000" cy="4800600"/>
          </a:xfrm>
        </p:spPr>
        <p:txBody>
          <a:bodyPr/>
          <a:lstStyle/>
          <a:p>
            <a:r>
              <a:rPr lang="en-US" b="1" dirty="0" smtClean="0"/>
              <a:t>The Need to Grow Closer</a:t>
            </a:r>
          </a:p>
          <a:p>
            <a:pPr lvl="1"/>
            <a:r>
              <a:rPr lang="en-US" b="1" dirty="0" smtClean="0"/>
              <a:t>We can’t grow spiritually if we don’t know each other very well.</a:t>
            </a:r>
          </a:p>
          <a:p>
            <a:r>
              <a:rPr lang="en-US" b="1" dirty="0" smtClean="0"/>
              <a:t>The Problem of Size</a:t>
            </a:r>
          </a:p>
          <a:p>
            <a:pPr lvl="1"/>
            <a:r>
              <a:rPr lang="en-US" b="1" dirty="0" smtClean="0"/>
              <a:t>No one could host all members for a study or singing.</a:t>
            </a:r>
          </a:p>
          <a:p>
            <a:pPr lvl="1"/>
            <a:r>
              <a:rPr lang="en-US" b="1" dirty="0" smtClean="0"/>
              <a:t>Select groups can lead to cliquishness and hurt feelings.</a:t>
            </a:r>
          </a:p>
          <a:p>
            <a:endParaRPr lang="en-US" b="1" dirty="0"/>
          </a:p>
        </p:txBody>
      </p:sp>
      <p:sp>
        <p:nvSpPr>
          <p:cNvPr id="4" name="TextBox 3"/>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lumMod val="65000"/>
                  </a:schemeClr>
                </a:solidFill>
                <a:latin typeface="Arial Narrow" pitchFamily="34" charset="0"/>
              </a:rPr>
              <a:t>NEED</a:t>
            </a:r>
          </a:p>
          <a:p>
            <a:pPr algn="ctr">
              <a:spcAft>
                <a:spcPts val="1200"/>
              </a:spcAft>
            </a:pPr>
            <a:r>
              <a:rPr lang="en-US" b="1" i="1" dirty="0" smtClean="0">
                <a:solidFill>
                  <a:schemeClr val="bg1"/>
                </a:solidFill>
                <a:latin typeface="Arial Narrow" pitchFamily="34" charset="0"/>
              </a:rPr>
              <a:t>PROBLEM</a:t>
            </a:r>
          </a:p>
          <a:p>
            <a:pPr algn="ctr">
              <a:spcAft>
                <a:spcPts val="1200"/>
              </a:spcAft>
            </a:pPr>
            <a:r>
              <a:rPr lang="en-US" b="1" i="1" dirty="0" smtClean="0">
                <a:solidFill>
                  <a:schemeClr val="bg1">
                    <a:lumMod val="65000"/>
                  </a:schemeClr>
                </a:solidFill>
                <a:latin typeface="Arial Narrow" pitchFamily="34" charset="0"/>
              </a:rPr>
              <a:t>AUTHORITY</a:t>
            </a:r>
          </a:p>
          <a:p>
            <a:pPr algn="ctr">
              <a:spcAft>
                <a:spcPts val="1200"/>
              </a:spcAft>
            </a:pPr>
            <a:r>
              <a:rPr lang="en-US" b="1" i="1" dirty="0" smtClean="0">
                <a:solidFill>
                  <a:schemeClr val="bg1">
                    <a:lumMod val="65000"/>
                  </a:schemeClr>
                </a:solidFill>
                <a:latin typeface="Arial Narrow" pitchFamily="34" charset="0"/>
              </a:rPr>
              <a:t>HISTORY</a:t>
            </a:r>
          </a:p>
          <a:p>
            <a:pPr algn="ctr">
              <a:spcAft>
                <a:spcPts val="1200"/>
              </a:spcAft>
            </a:pPr>
            <a:r>
              <a:rPr lang="en-US" b="1" i="1" dirty="0" smtClean="0">
                <a:solidFill>
                  <a:schemeClr val="bg1">
                    <a:lumMod val="65000"/>
                  </a:schemeClr>
                </a:solidFill>
                <a:latin typeface="Arial Narrow" pitchFamily="34" charset="0"/>
              </a:rPr>
              <a:t>FOCUS</a:t>
            </a:r>
          </a:p>
          <a:p>
            <a:pPr algn="ctr">
              <a:spcAft>
                <a:spcPts val="1200"/>
              </a:spcAft>
            </a:pPr>
            <a:r>
              <a:rPr lang="en-US" b="1" i="1" dirty="0" smtClean="0">
                <a:solidFill>
                  <a:schemeClr val="bg1">
                    <a:lumMod val="65000"/>
                  </a:schemeClr>
                </a:solidFill>
                <a:latin typeface="Arial Narrow" pitchFamily="34" charset="0"/>
              </a:rPr>
              <a:t>APPROACH</a:t>
            </a:r>
          </a:p>
          <a:p>
            <a:pPr algn="ctr">
              <a:spcAft>
                <a:spcPts val="1200"/>
              </a:spcAft>
            </a:pPr>
            <a:r>
              <a:rPr lang="en-US" b="1" i="1" dirty="0" smtClean="0">
                <a:solidFill>
                  <a:schemeClr val="bg1">
                    <a:lumMod val="65000"/>
                  </a:schemeClr>
                </a:solidFill>
                <a:latin typeface="Arial Narrow" pitchFamily="34" charset="0"/>
              </a:rPr>
              <a:t>CHALLENGE</a:t>
            </a:r>
          </a:p>
          <a:p>
            <a:pPr algn="ctr">
              <a:spcAft>
                <a:spcPts val="1200"/>
              </a:spcAft>
            </a:pPr>
            <a:endParaRPr lang="en-US" b="1" i="1" dirty="0">
              <a:solidFill>
                <a:schemeClr val="bg1"/>
              </a:solidFill>
              <a:latin typeface="Arial Narrow"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ipe(left)">
                                      <p:cBhvr>
                                        <p:cTn id="14" dur="20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828800"/>
            <a:ext cx="6477000" cy="5029200"/>
          </a:xfrm>
        </p:spPr>
        <p:txBody>
          <a:bodyPr>
            <a:normAutofit fontScale="92500" lnSpcReduction="10000"/>
          </a:bodyPr>
          <a:lstStyle/>
          <a:p>
            <a:r>
              <a:rPr lang="en-US" b="1" dirty="0" smtClean="0"/>
              <a:t>It Is </a:t>
            </a:r>
            <a:r>
              <a:rPr lang="en-US" b="1" dirty="0" smtClean="0">
                <a:solidFill>
                  <a:schemeClr val="accent6">
                    <a:lumMod val="40000"/>
                    <a:lumOff val="60000"/>
                  </a:schemeClr>
                </a:solidFill>
              </a:rPr>
              <a:t>NOT</a:t>
            </a:r>
            <a:r>
              <a:rPr lang="en-US" b="1" dirty="0" smtClean="0"/>
              <a:t> the Work of the Church to Sponsor Social Functions .</a:t>
            </a:r>
          </a:p>
          <a:p>
            <a:r>
              <a:rPr lang="en-US" b="1" dirty="0" smtClean="0"/>
              <a:t>It </a:t>
            </a:r>
            <a:r>
              <a:rPr lang="en-US" b="1" dirty="0" smtClean="0">
                <a:solidFill>
                  <a:schemeClr val="accent6">
                    <a:lumMod val="40000"/>
                    <a:lumOff val="60000"/>
                  </a:schemeClr>
                </a:solidFill>
              </a:rPr>
              <a:t>IS</a:t>
            </a:r>
            <a:r>
              <a:rPr lang="en-US" b="1" dirty="0" smtClean="0"/>
              <a:t> the Work of the Church to Promote Spiritual Growth.</a:t>
            </a:r>
          </a:p>
          <a:p>
            <a:pPr algn="ctr">
              <a:spcBef>
                <a:spcPts val="2400"/>
              </a:spcBef>
              <a:buNone/>
            </a:pPr>
            <a:r>
              <a:rPr lang="en-US" b="1" i="1" dirty="0" smtClean="0">
                <a:solidFill>
                  <a:schemeClr val="accent6">
                    <a:lumMod val="40000"/>
                    <a:lumOff val="60000"/>
                  </a:schemeClr>
                </a:solidFill>
              </a:rPr>
              <a:t>Leaders in the Church Work Toward…  </a:t>
            </a:r>
          </a:p>
          <a:p>
            <a:pPr marL="0" indent="0" algn="ctr">
              <a:spcBef>
                <a:spcPts val="1800"/>
              </a:spcBef>
              <a:buNone/>
            </a:pPr>
            <a:r>
              <a:rPr lang="en-US" sz="2400" b="1" dirty="0" smtClean="0"/>
              <a:t>“…the equipping of the saints for the work of ministry, for the edifying of the body of Christ” (Eph. 4:12).</a:t>
            </a:r>
          </a:p>
          <a:p>
            <a:pPr marL="0" indent="0" algn="ctr">
              <a:spcBef>
                <a:spcPts val="1800"/>
              </a:spcBef>
              <a:buNone/>
            </a:pPr>
            <a:r>
              <a:rPr lang="en-US" sz="2400" b="1" dirty="0" smtClean="0"/>
              <a:t>“…joined and knit together by what every joint supplies, according to the effective working by which every part does its share, causes growth of the body for the edifying of itself in love” (Eph. 4:16)</a:t>
            </a:r>
          </a:p>
        </p:txBody>
      </p:sp>
      <p:sp>
        <p:nvSpPr>
          <p:cNvPr id="7" name="TextBox 6"/>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lumMod val="65000"/>
                  </a:schemeClr>
                </a:solidFill>
                <a:latin typeface="Arial Narrow" pitchFamily="34" charset="0"/>
              </a:rPr>
              <a:t>NEED</a:t>
            </a:r>
          </a:p>
          <a:p>
            <a:pPr algn="ctr">
              <a:spcAft>
                <a:spcPts val="1200"/>
              </a:spcAft>
            </a:pPr>
            <a:r>
              <a:rPr lang="en-US" b="1" i="1" dirty="0" smtClean="0">
                <a:solidFill>
                  <a:schemeClr val="bg1">
                    <a:lumMod val="65000"/>
                  </a:schemeClr>
                </a:solidFill>
                <a:latin typeface="Arial Narrow" pitchFamily="34" charset="0"/>
              </a:rPr>
              <a:t>PROBLEM</a:t>
            </a:r>
          </a:p>
          <a:p>
            <a:pPr algn="ctr">
              <a:spcAft>
                <a:spcPts val="1200"/>
              </a:spcAft>
            </a:pPr>
            <a:r>
              <a:rPr lang="en-US" b="1" i="1" dirty="0" smtClean="0">
                <a:solidFill>
                  <a:schemeClr val="bg1"/>
                </a:solidFill>
                <a:latin typeface="Arial Narrow" pitchFamily="34" charset="0"/>
              </a:rPr>
              <a:t>AUTHORITY</a:t>
            </a:r>
          </a:p>
          <a:p>
            <a:pPr algn="ctr">
              <a:spcAft>
                <a:spcPts val="1200"/>
              </a:spcAft>
            </a:pPr>
            <a:r>
              <a:rPr lang="en-US" b="1" i="1" dirty="0" smtClean="0">
                <a:solidFill>
                  <a:schemeClr val="bg1">
                    <a:lumMod val="65000"/>
                  </a:schemeClr>
                </a:solidFill>
                <a:latin typeface="Arial Narrow" pitchFamily="34" charset="0"/>
              </a:rPr>
              <a:t>HISTORY</a:t>
            </a:r>
          </a:p>
          <a:p>
            <a:pPr algn="ctr">
              <a:spcAft>
                <a:spcPts val="1200"/>
              </a:spcAft>
            </a:pPr>
            <a:r>
              <a:rPr lang="en-US" b="1" i="1" dirty="0" smtClean="0">
                <a:solidFill>
                  <a:schemeClr val="bg1">
                    <a:lumMod val="65000"/>
                  </a:schemeClr>
                </a:solidFill>
                <a:latin typeface="Arial Narrow" pitchFamily="34" charset="0"/>
              </a:rPr>
              <a:t>FOCUS</a:t>
            </a:r>
          </a:p>
          <a:p>
            <a:pPr algn="ctr">
              <a:spcAft>
                <a:spcPts val="1200"/>
              </a:spcAft>
            </a:pPr>
            <a:r>
              <a:rPr lang="en-US" b="1" i="1" dirty="0" smtClean="0">
                <a:solidFill>
                  <a:schemeClr val="bg1">
                    <a:lumMod val="65000"/>
                  </a:schemeClr>
                </a:solidFill>
                <a:latin typeface="Arial Narrow" pitchFamily="34" charset="0"/>
              </a:rPr>
              <a:t>APPROACH</a:t>
            </a:r>
          </a:p>
          <a:p>
            <a:pPr algn="ctr">
              <a:spcAft>
                <a:spcPts val="1200"/>
              </a:spcAft>
            </a:pPr>
            <a:r>
              <a:rPr lang="en-US" b="1" i="1" dirty="0" smtClean="0">
                <a:solidFill>
                  <a:schemeClr val="bg1">
                    <a:lumMod val="65000"/>
                  </a:schemeClr>
                </a:solidFill>
                <a:latin typeface="Arial Narrow" pitchFamily="34" charset="0"/>
              </a:rPr>
              <a:t>CHALLENGE</a:t>
            </a:r>
          </a:p>
          <a:p>
            <a:pPr algn="ctr">
              <a:spcAft>
                <a:spcPts val="1200"/>
              </a:spcAft>
            </a:pPr>
            <a:endParaRPr lang="en-US" b="1" i="1" dirty="0">
              <a:solidFill>
                <a:schemeClr val="bg1"/>
              </a:solidFill>
              <a:latin typeface="Arial Narrow" pitchFamily="34" charset="0"/>
            </a:endParaRPr>
          </a:p>
        </p:txBody>
      </p:sp>
      <p:sp>
        <p:nvSpPr>
          <p:cNvPr id="8" name="Title 1"/>
          <p:cNvSpPr>
            <a:spLocks noGrp="1"/>
          </p:cNvSpPr>
          <p:nvPr>
            <p:ph type="title"/>
          </p:nvPr>
        </p:nvSpPr>
        <p:spPr>
          <a:xfrm>
            <a:off x="457200" y="274638"/>
            <a:ext cx="8229600" cy="1143000"/>
          </a:xfrm>
        </p:spPr>
        <p:txBody>
          <a:bodyPr>
            <a:normAutofit fontScale="90000"/>
          </a:bodyPr>
          <a:lstStyle/>
          <a:p>
            <a:r>
              <a:rPr lang="en-US" sz="5400" i="1" dirty="0" smtClean="0">
                <a:latin typeface="Franklin Gothic Medium" pitchFamily="34" charset="0"/>
              </a:rPr>
              <a:t>Where Are We at Olsen Park?</a:t>
            </a:r>
            <a:endParaRPr lang="en-US" sz="5400" i="1" dirty="0">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828800"/>
            <a:ext cx="6477000" cy="4800600"/>
          </a:xfrm>
        </p:spPr>
        <p:txBody>
          <a:bodyPr>
            <a:normAutofit lnSpcReduction="10000"/>
          </a:bodyPr>
          <a:lstStyle/>
          <a:p>
            <a:r>
              <a:rPr lang="en-US" sz="3000" b="1" dirty="0" smtClean="0"/>
              <a:t>It Is </a:t>
            </a:r>
            <a:r>
              <a:rPr lang="en-US" sz="3000" b="1" dirty="0" smtClean="0">
                <a:solidFill>
                  <a:schemeClr val="accent6">
                    <a:lumMod val="40000"/>
                    <a:lumOff val="60000"/>
                  </a:schemeClr>
                </a:solidFill>
              </a:rPr>
              <a:t>NOT</a:t>
            </a:r>
            <a:r>
              <a:rPr lang="en-US" sz="3000" b="1" dirty="0" smtClean="0"/>
              <a:t> the Work of the Church to Sponsor Social Functions .</a:t>
            </a:r>
          </a:p>
          <a:p>
            <a:r>
              <a:rPr lang="en-US" sz="3000" b="1" dirty="0" smtClean="0"/>
              <a:t>It </a:t>
            </a:r>
            <a:r>
              <a:rPr lang="en-US" sz="3000" b="1" dirty="0" smtClean="0">
                <a:solidFill>
                  <a:schemeClr val="accent6">
                    <a:lumMod val="40000"/>
                    <a:lumOff val="60000"/>
                  </a:schemeClr>
                </a:solidFill>
              </a:rPr>
              <a:t>IS</a:t>
            </a:r>
            <a:r>
              <a:rPr lang="en-US" sz="3000" b="1" dirty="0" smtClean="0"/>
              <a:t> the Work of the Church to Promote Spiritual Growth.</a:t>
            </a:r>
          </a:p>
          <a:p>
            <a:pPr algn="ctr">
              <a:spcBef>
                <a:spcPts val="2400"/>
              </a:spcBef>
              <a:buNone/>
            </a:pPr>
            <a:r>
              <a:rPr lang="en-US" b="1" i="1" dirty="0" smtClean="0">
                <a:solidFill>
                  <a:schemeClr val="accent6">
                    <a:lumMod val="40000"/>
                    <a:lumOff val="60000"/>
                  </a:schemeClr>
                </a:solidFill>
              </a:rPr>
              <a:t>Elders Are to “Feed” the Flock  </a:t>
            </a:r>
          </a:p>
          <a:p>
            <a:pPr marL="0" indent="0" algn="ctr">
              <a:spcBef>
                <a:spcPts val="1800"/>
              </a:spcBef>
              <a:buNone/>
            </a:pPr>
            <a:r>
              <a:rPr lang="en-US" sz="2400" b="1" dirty="0" smtClean="0"/>
              <a:t>“…Take heed to yourselves and to all the flock, among which the Holy Spirit has made you overseers, to shepherd the church of God which He purchased with His own blood” (Acts 20:28).</a:t>
            </a:r>
          </a:p>
          <a:p>
            <a:pPr marL="0" indent="0" algn="ctr">
              <a:spcBef>
                <a:spcPts val="1800"/>
              </a:spcBef>
              <a:buNone/>
            </a:pPr>
            <a:r>
              <a:rPr lang="en-US" sz="2400" b="1" dirty="0" smtClean="0"/>
              <a:t>“FEED the church of God” (KJV, ASV)</a:t>
            </a:r>
          </a:p>
        </p:txBody>
      </p:sp>
      <p:sp>
        <p:nvSpPr>
          <p:cNvPr id="7" name="TextBox 6"/>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lumMod val="65000"/>
                  </a:schemeClr>
                </a:solidFill>
                <a:latin typeface="Arial Narrow" pitchFamily="34" charset="0"/>
              </a:rPr>
              <a:t>NEED</a:t>
            </a:r>
          </a:p>
          <a:p>
            <a:pPr algn="ctr">
              <a:spcAft>
                <a:spcPts val="1200"/>
              </a:spcAft>
            </a:pPr>
            <a:r>
              <a:rPr lang="en-US" b="1" i="1" dirty="0" smtClean="0">
                <a:solidFill>
                  <a:schemeClr val="bg1">
                    <a:lumMod val="65000"/>
                  </a:schemeClr>
                </a:solidFill>
                <a:latin typeface="Arial Narrow" pitchFamily="34" charset="0"/>
              </a:rPr>
              <a:t>PROBLEM</a:t>
            </a:r>
          </a:p>
          <a:p>
            <a:pPr algn="ctr">
              <a:spcAft>
                <a:spcPts val="1200"/>
              </a:spcAft>
            </a:pPr>
            <a:r>
              <a:rPr lang="en-US" b="1" i="1" dirty="0" smtClean="0">
                <a:solidFill>
                  <a:schemeClr val="bg1"/>
                </a:solidFill>
                <a:latin typeface="Arial Narrow" pitchFamily="34" charset="0"/>
              </a:rPr>
              <a:t>AUTHORITY</a:t>
            </a:r>
          </a:p>
          <a:p>
            <a:pPr algn="ctr">
              <a:spcAft>
                <a:spcPts val="1200"/>
              </a:spcAft>
            </a:pPr>
            <a:r>
              <a:rPr lang="en-US" b="1" i="1" dirty="0" smtClean="0">
                <a:solidFill>
                  <a:schemeClr val="bg1">
                    <a:lumMod val="65000"/>
                  </a:schemeClr>
                </a:solidFill>
                <a:latin typeface="Arial Narrow" pitchFamily="34" charset="0"/>
              </a:rPr>
              <a:t>HISTORY</a:t>
            </a:r>
          </a:p>
          <a:p>
            <a:pPr algn="ctr">
              <a:spcAft>
                <a:spcPts val="1200"/>
              </a:spcAft>
            </a:pPr>
            <a:r>
              <a:rPr lang="en-US" b="1" i="1" dirty="0" smtClean="0">
                <a:solidFill>
                  <a:schemeClr val="bg1">
                    <a:lumMod val="65000"/>
                  </a:schemeClr>
                </a:solidFill>
                <a:latin typeface="Arial Narrow" pitchFamily="34" charset="0"/>
              </a:rPr>
              <a:t>FOCUS</a:t>
            </a:r>
          </a:p>
          <a:p>
            <a:pPr algn="ctr">
              <a:spcAft>
                <a:spcPts val="1200"/>
              </a:spcAft>
            </a:pPr>
            <a:r>
              <a:rPr lang="en-US" b="1" i="1" dirty="0" smtClean="0">
                <a:solidFill>
                  <a:schemeClr val="bg1">
                    <a:lumMod val="65000"/>
                  </a:schemeClr>
                </a:solidFill>
                <a:latin typeface="Arial Narrow" pitchFamily="34" charset="0"/>
              </a:rPr>
              <a:t>APPROACH</a:t>
            </a:r>
          </a:p>
          <a:p>
            <a:pPr algn="ctr">
              <a:spcAft>
                <a:spcPts val="1200"/>
              </a:spcAft>
            </a:pPr>
            <a:r>
              <a:rPr lang="en-US" b="1" i="1" dirty="0" smtClean="0">
                <a:solidFill>
                  <a:schemeClr val="bg1">
                    <a:lumMod val="65000"/>
                  </a:schemeClr>
                </a:solidFill>
                <a:latin typeface="Arial Narrow" pitchFamily="34" charset="0"/>
              </a:rPr>
              <a:t>CHALLENGE</a:t>
            </a:r>
          </a:p>
          <a:p>
            <a:pPr algn="ctr">
              <a:spcAft>
                <a:spcPts val="1200"/>
              </a:spcAft>
            </a:pPr>
            <a:endParaRPr lang="en-US" b="1" i="1" dirty="0">
              <a:solidFill>
                <a:schemeClr val="bg1"/>
              </a:solidFill>
              <a:latin typeface="Arial Narrow" pitchFamily="34" charset="0"/>
            </a:endParaRPr>
          </a:p>
        </p:txBody>
      </p:sp>
      <p:sp>
        <p:nvSpPr>
          <p:cNvPr id="8" name="Title 1"/>
          <p:cNvSpPr>
            <a:spLocks noGrp="1"/>
          </p:cNvSpPr>
          <p:nvPr>
            <p:ph type="title"/>
          </p:nvPr>
        </p:nvSpPr>
        <p:spPr>
          <a:xfrm>
            <a:off x="457200" y="274638"/>
            <a:ext cx="8229600" cy="1143000"/>
          </a:xfrm>
        </p:spPr>
        <p:txBody>
          <a:bodyPr>
            <a:normAutofit fontScale="90000"/>
          </a:bodyPr>
          <a:lstStyle/>
          <a:p>
            <a:r>
              <a:rPr lang="en-US" sz="5400" i="1" dirty="0" smtClean="0">
                <a:latin typeface="Franklin Gothic Medium" pitchFamily="34" charset="0"/>
              </a:rPr>
              <a:t>Where Are We at Olsen Park?</a:t>
            </a:r>
            <a:endParaRPr lang="en-US" sz="5400" i="1" dirty="0">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828800"/>
            <a:ext cx="6477000" cy="4800600"/>
          </a:xfrm>
        </p:spPr>
        <p:txBody>
          <a:bodyPr/>
          <a:lstStyle/>
          <a:p>
            <a:pPr>
              <a:lnSpc>
                <a:spcPct val="90000"/>
              </a:lnSpc>
            </a:pPr>
            <a:r>
              <a:rPr lang="en-US" sz="3000" b="1" dirty="0" smtClean="0"/>
              <a:t>It Is NOT the Work of the Church to Sponsor Social Functions .</a:t>
            </a:r>
          </a:p>
          <a:p>
            <a:pPr>
              <a:lnSpc>
                <a:spcPct val="90000"/>
              </a:lnSpc>
            </a:pPr>
            <a:r>
              <a:rPr lang="en-US" sz="3000" b="1" dirty="0" smtClean="0"/>
              <a:t>It IS the Work of the Church to Promote Spiritual Growth.</a:t>
            </a:r>
          </a:p>
          <a:p>
            <a:r>
              <a:rPr lang="en-US" b="1" dirty="0" smtClean="0"/>
              <a:t>Home Meetings Have Often Provided Unique Opportunities.</a:t>
            </a:r>
          </a:p>
          <a:p>
            <a:pPr lvl="1"/>
            <a:r>
              <a:rPr lang="en-US" b="1" dirty="0" smtClean="0"/>
              <a:t>1950s “Cottage Studies”</a:t>
            </a:r>
          </a:p>
          <a:p>
            <a:pPr lvl="1"/>
            <a:r>
              <a:rPr lang="en-US" b="1" dirty="0" smtClean="0"/>
              <a:t>Extremes of Boston Movement began with a sound principle.</a:t>
            </a:r>
            <a:endParaRPr lang="en-US" b="1" dirty="0"/>
          </a:p>
        </p:txBody>
      </p:sp>
      <p:sp>
        <p:nvSpPr>
          <p:cNvPr id="7" name="TextBox 6"/>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lumMod val="65000"/>
                  </a:schemeClr>
                </a:solidFill>
                <a:latin typeface="Arial Narrow" pitchFamily="34" charset="0"/>
              </a:rPr>
              <a:t>NEED</a:t>
            </a:r>
          </a:p>
          <a:p>
            <a:pPr algn="ctr">
              <a:spcAft>
                <a:spcPts val="1200"/>
              </a:spcAft>
            </a:pPr>
            <a:r>
              <a:rPr lang="en-US" b="1" i="1" dirty="0" smtClean="0">
                <a:solidFill>
                  <a:schemeClr val="bg1">
                    <a:lumMod val="65000"/>
                  </a:schemeClr>
                </a:solidFill>
                <a:latin typeface="Arial Narrow" pitchFamily="34" charset="0"/>
              </a:rPr>
              <a:t>PROBLEM</a:t>
            </a:r>
          </a:p>
          <a:p>
            <a:pPr algn="ctr">
              <a:spcAft>
                <a:spcPts val="1200"/>
              </a:spcAft>
            </a:pPr>
            <a:r>
              <a:rPr lang="en-US" b="1" i="1" dirty="0" smtClean="0">
                <a:solidFill>
                  <a:schemeClr val="bg1">
                    <a:lumMod val="75000"/>
                  </a:schemeClr>
                </a:solidFill>
                <a:latin typeface="Arial Narrow" pitchFamily="34" charset="0"/>
              </a:rPr>
              <a:t>AUTHORITY</a:t>
            </a:r>
          </a:p>
          <a:p>
            <a:pPr algn="ctr">
              <a:spcAft>
                <a:spcPts val="1200"/>
              </a:spcAft>
            </a:pPr>
            <a:r>
              <a:rPr lang="en-US" b="1" i="1" dirty="0" smtClean="0">
                <a:solidFill>
                  <a:schemeClr val="bg1"/>
                </a:solidFill>
                <a:latin typeface="Arial Narrow" pitchFamily="34" charset="0"/>
              </a:rPr>
              <a:t>HISTORY</a:t>
            </a:r>
          </a:p>
          <a:p>
            <a:pPr algn="ctr">
              <a:spcAft>
                <a:spcPts val="1200"/>
              </a:spcAft>
            </a:pPr>
            <a:r>
              <a:rPr lang="en-US" b="1" i="1" dirty="0" smtClean="0">
                <a:solidFill>
                  <a:schemeClr val="bg1">
                    <a:lumMod val="65000"/>
                  </a:schemeClr>
                </a:solidFill>
                <a:latin typeface="Arial Narrow" pitchFamily="34" charset="0"/>
              </a:rPr>
              <a:t>FOCUS</a:t>
            </a:r>
          </a:p>
          <a:p>
            <a:pPr algn="ctr">
              <a:spcAft>
                <a:spcPts val="1200"/>
              </a:spcAft>
            </a:pPr>
            <a:r>
              <a:rPr lang="en-US" b="1" i="1" dirty="0" smtClean="0">
                <a:solidFill>
                  <a:schemeClr val="bg1">
                    <a:lumMod val="65000"/>
                  </a:schemeClr>
                </a:solidFill>
                <a:latin typeface="Arial Narrow" pitchFamily="34" charset="0"/>
              </a:rPr>
              <a:t>APPROACH</a:t>
            </a:r>
          </a:p>
          <a:p>
            <a:pPr algn="ctr">
              <a:spcAft>
                <a:spcPts val="1200"/>
              </a:spcAft>
            </a:pPr>
            <a:r>
              <a:rPr lang="en-US" b="1" i="1" dirty="0" smtClean="0">
                <a:solidFill>
                  <a:schemeClr val="bg1">
                    <a:lumMod val="65000"/>
                  </a:schemeClr>
                </a:solidFill>
                <a:latin typeface="Arial Narrow" pitchFamily="34" charset="0"/>
              </a:rPr>
              <a:t>CHALLENGE</a:t>
            </a:r>
          </a:p>
          <a:p>
            <a:pPr algn="ctr">
              <a:spcAft>
                <a:spcPts val="1200"/>
              </a:spcAft>
            </a:pPr>
            <a:endParaRPr lang="en-US" b="1" i="1" dirty="0">
              <a:solidFill>
                <a:schemeClr val="bg1"/>
              </a:solidFill>
              <a:latin typeface="Arial Narrow" pitchFamily="34" charset="0"/>
            </a:endParaRPr>
          </a:p>
        </p:txBody>
      </p:sp>
      <p:sp>
        <p:nvSpPr>
          <p:cNvPr id="9" name="Title 1"/>
          <p:cNvSpPr>
            <a:spLocks noGrp="1"/>
          </p:cNvSpPr>
          <p:nvPr>
            <p:ph type="title"/>
          </p:nvPr>
        </p:nvSpPr>
        <p:spPr>
          <a:xfrm>
            <a:off x="457200" y="274638"/>
            <a:ext cx="8229600" cy="1143000"/>
          </a:xfrm>
        </p:spPr>
        <p:txBody>
          <a:bodyPr>
            <a:normAutofit fontScale="90000"/>
          </a:bodyPr>
          <a:lstStyle/>
          <a:p>
            <a:r>
              <a:rPr lang="en-US" sz="5400" i="1" dirty="0" smtClean="0">
                <a:latin typeface="Franklin Gothic Medium" pitchFamily="34" charset="0"/>
              </a:rPr>
              <a:t>Where Are We at Olsen Park?</a:t>
            </a:r>
            <a:endParaRPr lang="en-US" sz="5400" i="1" dirty="0">
              <a:latin typeface="Franklin Gothic Medium"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ipe(left)">
                                      <p:cBhvr>
                                        <p:cTn id="14" dur="20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b="1" dirty="0" smtClean="0"/>
              <a:t>CONTRIBUTIONS</a:t>
            </a:r>
          </a:p>
        </p:txBody>
      </p:sp>
      <p:sp>
        <p:nvSpPr>
          <p:cNvPr id="3075"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en-US" sz="2400" dirty="0" smtClean="0"/>
          </a:p>
          <a:p>
            <a:pPr eaLnBrk="1" hangingPunct="1">
              <a:lnSpc>
                <a:spcPct val="90000"/>
              </a:lnSpc>
              <a:buFont typeface="Wingdings" pitchFamily="2" charset="2"/>
              <a:buNone/>
              <a:defRPr/>
            </a:pPr>
            <a:endParaRPr lang="en-US" sz="2400" dirty="0" smtClean="0"/>
          </a:p>
          <a:p>
            <a:pPr eaLnBrk="1" hangingPunct="1">
              <a:lnSpc>
                <a:spcPct val="90000"/>
              </a:lnSpc>
              <a:defRPr/>
            </a:pPr>
            <a:r>
              <a:rPr lang="en-US" sz="2400" dirty="0" smtClean="0"/>
              <a:t>WEEKLY AVG – 2010 - $3739.95</a:t>
            </a:r>
          </a:p>
          <a:p>
            <a:pPr eaLnBrk="1" hangingPunct="1">
              <a:lnSpc>
                <a:spcPct val="90000"/>
              </a:lnSpc>
              <a:defRPr/>
            </a:pPr>
            <a:endParaRPr lang="en-US" sz="2400" dirty="0" smtClean="0"/>
          </a:p>
          <a:p>
            <a:pPr eaLnBrk="1" hangingPunct="1">
              <a:lnSpc>
                <a:spcPct val="90000"/>
              </a:lnSpc>
              <a:defRPr/>
            </a:pPr>
            <a:r>
              <a:rPr lang="en-US" sz="2400" dirty="0" smtClean="0"/>
              <a:t>WEEKLY AVG – 2011 - $4007.35 </a:t>
            </a:r>
          </a:p>
          <a:p>
            <a:pPr eaLnBrk="1" hangingPunct="1">
              <a:lnSpc>
                <a:spcPct val="90000"/>
              </a:lnSpc>
              <a:defRPr/>
            </a:pPr>
            <a:endParaRPr lang="en-US" sz="2400" dirty="0" smtClean="0"/>
          </a:p>
          <a:p>
            <a:pPr eaLnBrk="1" hangingPunct="1">
              <a:lnSpc>
                <a:spcPct val="90000"/>
              </a:lnSpc>
              <a:defRPr/>
            </a:pPr>
            <a:r>
              <a:rPr lang="en-US" sz="2400" dirty="0" smtClean="0"/>
              <a:t>WEEKLY AVG – 2012 - $4162.06</a:t>
            </a:r>
          </a:p>
          <a:p>
            <a:pPr eaLnBrk="1" hangingPunct="1">
              <a:lnSpc>
                <a:spcPct val="90000"/>
              </a:lnSpc>
              <a:defRPr/>
            </a:pPr>
            <a:endParaRPr lang="en-US" sz="2400" dirty="0" smtClean="0"/>
          </a:p>
          <a:p>
            <a:pPr eaLnBrk="1" hangingPunct="1">
              <a:lnSpc>
                <a:spcPct val="90000"/>
              </a:lnSpc>
              <a:defRPr/>
            </a:pPr>
            <a:r>
              <a:rPr lang="en-US" sz="2400" dirty="0" smtClean="0"/>
              <a:t>AS USUAL OUR MEMBERS WERE GENEROUS IN GIVING TO THE LORD’S WORK</a:t>
            </a:r>
            <a:r>
              <a:rPr lang="en-US" sz="1800" dirty="0" smtClean="0"/>
              <a:t>		 </a:t>
            </a:r>
          </a:p>
          <a:p>
            <a:pPr eaLnBrk="1" hangingPunct="1">
              <a:lnSpc>
                <a:spcPct val="90000"/>
              </a:lnSpc>
              <a:buFont typeface="Wingdings" pitchFamily="2" charset="2"/>
              <a:buNone/>
              <a:defRPr/>
            </a:pPr>
            <a:endParaRPr lang="en-US" sz="1800" dirty="0" smtClean="0"/>
          </a:p>
          <a:p>
            <a:pPr eaLnBrk="1" hangingPunct="1">
              <a:lnSpc>
                <a:spcPct val="90000"/>
              </a:lnSpc>
              <a:buFont typeface="Wingdings" pitchFamily="2" charset="2"/>
              <a:buNone/>
              <a:defRPr/>
            </a:pPr>
            <a:endParaRPr lang="en-US" sz="1800" dirty="0" smtClean="0"/>
          </a:p>
          <a:p>
            <a:pPr algn="ctr" eaLnBrk="1" hangingPunct="1">
              <a:lnSpc>
                <a:spcPct val="90000"/>
              </a:lnSpc>
              <a:defRPr/>
            </a:pPr>
            <a:endParaRPr lang="en-US" sz="1800" dirty="0" smtClean="0"/>
          </a:p>
          <a:p>
            <a:pPr lvl="4" eaLnBrk="1" hangingPunct="1">
              <a:lnSpc>
                <a:spcPct val="90000"/>
              </a:lnSpc>
              <a:buFont typeface="Wingdings" pitchFamily="2" charset="2"/>
              <a:buNone/>
              <a:defRPr/>
            </a:pPr>
            <a:endParaRPr lang="en-US" sz="1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Effect transition="in" filter="fade">
                                      <p:cBhvr>
                                        <p:cTn id="14" dur="1000"/>
                                        <p:tgtEl>
                                          <p:spTgt spid="3075">
                                            <p:txEl>
                                              <p:pRg st="2" end="2"/>
                                            </p:txEl>
                                          </p:spTgt>
                                        </p:tgtEl>
                                      </p:cBhvr>
                                    </p:animEffect>
                                    <p:anim calcmode="lin" valueType="num">
                                      <p:cBhvr>
                                        <p:cTn id="15"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Effect transition="in" filter="fade">
                                      <p:cBhvr>
                                        <p:cTn id="21" dur="1000"/>
                                        <p:tgtEl>
                                          <p:spTgt spid="3075">
                                            <p:txEl>
                                              <p:pRg st="4" end="4"/>
                                            </p:txEl>
                                          </p:spTgt>
                                        </p:tgtEl>
                                      </p:cBhvr>
                                    </p:animEffect>
                                    <p:anim calcmode="lin" valueType="num">
                                      <p:cBhvr>
                                        <p:cTn id="22"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075">
                                            <p:txEl>
                                              <p:pRg st="6" end="6"/>
                                            </p:txEl>
                                          </p:spTgt>
                                        </p:tgtEl>
                                        <p:attrNameLst>
                                          <p:attrName>style.visibility</p:attrName>
                                        </p:attrNameLst>
                                      </p:cBhvr>
                                      <p:to>
                                        <p:strVal val="visible"/>
                                      </p:to>
                                    </p:set>
                                    <p:animEffect transition="in" filter="fade">
                                      <p:cBhvr>
                                        <p:cTn id="28" dur="1000"/>
                                        <p:tgtEl>
                                          <p:spTgt spid="3075">
                                            <p:txEl>
                                              <p:pRg st="6" end="6"/>
                                            </p:txEl>
                                          </p:spTgt>
                                        </p:tgtEl>
                                      </p:cBhvr>
                                    </p:animEffect>
                                    <p:anim calcmode="lin" valueType="num">
                                      <p:cBhvr>
                                        <p:cTn id="29"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75">
                                            <p:txEl>
                                              <p:pRg st="8" end="8"/>
                                            </p:txEl>
                                          </p:spTgt>
                                        </p:tgtEl>
                                        <p:attrNameLst>
                                          <p:attrName>style.visibility</p:attrName>
                                        </p:attrNameLst>
                                      </p:cBhvr>
                                      <p:to>
                                        <p:strVal val="visible"/>
                                      </p:to>
                                    </p:set>
                                    <p:animEffect transition="in" filter="fade">
                                      <p:cBhvr>
                                        <p:cTn id="35" dur="1000"/>
                                        <p:tgtEl>
                                          <p:spTgt spid="3075">
                                            <p:txEl>
                                              <p:pRg st="8" end="8"/>
                                            </p:txEl>
                                          </p:spTgt>
                                        </p:tgtEl>
                                      </p:cBhvr>
                                    </p:animEffect>
                                    <p:anim calcmode="lin" valueType="num">
                                      <p:cBhvr>
                                        <p:cTn id="36" dur="10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07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owingStronger.jpg"/>
          <p:cNvPicPr>
            <a:picLocks noChangeAspect="1"/>
          </p:cNvPicPr>
          <p:nvPr/>
        </p:nvPicPr>
        <p:blipFill>
          <a:blip r:embed="rId2" cstate="print"/>
          <a:stretch>
            <a:fillRect/>
          </a:stretch>
        </p:blipFill>
        <p:spPr>
          <a:xfrm>
            <a:off x="1981200" y="1066800"/>
            <a:ext cx="6762496" cy="4876800"/>
          </a:xfrm>
          <a:prstGeom prst="rect">
            <a:avLst/>
          </a:prstGeom>
          <a:effectLst>
            <a:outerShdw blurRad="50800" dist="38100" dir="8100000" algn="tr" rotWithShape="0">
              <a:prstClr val="black">
                <a:alpha val="40000"/>
              </a:prstClr>
            </a:outerShdw>
          </a:effectLst>
        </p:spPr>
      </p:pic>
      <p:sp>
        <p:nvSpPr>
          <p:cNvPr id="8" name="TextBox 7"/>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lumMod val="65000"/>
                  </a:schemeClr>
                </a:solidFill>
                <a:latin typeface="Arial Narrow" pitchFamily="34" charset="0"/>
              </a:rPr>
              <a:t>NEED</a:t>
            </a:r>
          </a:p>
          <a:p>
            <a:pPr algn="ctr">
              <a:spcAft>
                <a:spcPts val="1200"/>
              </a:spcAft>
            </a:pPr>
            <a:r>
              <a:rPr lang="en-US" b="1" i="1" dirty="0" smtClean="0">
                <a:solidFill>
                  <a:schemeClr val="bg1">
                    <a:lumMod val="65000"/>
                  </a:schemeClr>
                </a:solidFill>
                <a:latin typeface="Arial Narrow" pitchFamily="34" charset="0"/>
              </a:rPr>
              <a:t>PROBLEM</a:t>
            </a:r>
          </a:p>
          <a:p>
            <a:pPr algn="ctr">
              <a:spcAft>
                <a:spcPts val="1200"/>
              </a:spcAft>
            </a:pPr>
            <a:r>
              <a:rPr lang="en-US" b="1" i="1" dirty="0" smtClean="0">
                <a:solidFill>
                  <a:schemeClr val="bg1">
                    <a:lumMod val="65000"/>
                  </a:schemeClr>
                </a:solidFill>
                <a:latin typeface="Arial Narrow" pitchFamily="34" charset="0"/>
              </a:rPr>
              <a:t>AUTHORITY</a:t>
            </a:r>
          </a:p>
          <a:p>
            <a:pPr algn="ctr">
              <a:spcAft>
                <a:spcPts val="1200"/>
              </a:spcAft>
            </a:pPr>
            <a:r>
              <a:rPr lang="en-US" b="1" i="1" dirty="0" smtClean="0">
                <a:solidFill>
                  <a:schemeClr val="bg1">
                    <a:lumMod val="65000"/>
                  </a:schemeClr>
                </a:solidFill>
                <a:latin typeface="Arial Narrow" pitchFamily="34" charset="0"/>
              </a:rPr>
              <a:t>HISTORY</a:t>
            </a:r>
          </a:p>
          <a:p>
            <a:pPr algn="ctr">
              <a:spcAft>
                <a:spcPts val="1200"/>
              </a:spcAft>
            </a:pPr>
            <a:r>
              <a:rPr lang="en-US" b="1" i="1" dirty="0" smtClean="0">
                <a:solidFill>
                  <a:schemeClr val="bg1"/>
                </a:solidFill>
                <a:latin typeface="Arial Narrow" pitchFamily="34" charset="0"/>
              </a:rPr>
              <a:t>FOCUS</a:t>
            </a:r>
            <a:endParaRPr lang="en-US" b="1" i="1" dirty="0" smtClean="0">
              <a:solidFill>
                <a:schemeClr val="bg1">
                  <a:lumMod val="65000"/>
                </a:schemeClr>
              </a:solidFill>
              <a:latin typeface="Arial Narrow" pitchFamily="34" charset="0"/>
            </a:endParaRPr>
          </a:p>
          <a:p>
            <a:pPr algn="ctr">
              <a:spcAft>
                <a:spcPts val="1200"/>
              </a:spcAft>
            </a:pPr>
            <a:r>
              <a:rPr lang="en-US" b="1" i="1" dirty="0" smtClean="0">
                <a:solidFill>
                  <a:schemeClr val="bg1">
                    <a:lumMod val="65000"/>
                  </a:schemeClr>
                </a:solidFill>
                <a:latin typeface="Arial Narrow" pitchFamily="34" charset="0"/>
              </a:rPr>
              <a:t>APPROACH</a:t>
            </a:r>
          </a:p>
          <a:p>
            <a:pPr algn="ctr">
              <a:spcAft>
                <a:spcPts val="1200"/>
              </a:spcAft>
            </a:pPr>
            <a:r>
              <a:rPr lang="en-US" b="1" i="1" dirty="0" smtClean="0">
                <a:solidFill>
                  <a:schemeClr val="bg1">
                    <a:lumMod val="65000"/>
                  </a:schemeClr>
                </a:solidFill>
                <a:latin typeface="Arial Narrow" pitchFamily="34" charset="0"/>
              </a:rPr>
              <a:t>CHALLENGE</a:t>
            </a:r>
          </a:p>
          <a:p>
            <a:pPr algn="ctr">
              <a:spcAft>
                <a:spcPts val="1200"/>
              </a:spcAft>
            </a:pPr>
            <a:endParaRPr lang="en-US" b="1" i="1" dirty="0">
              <a:solidFill>
                <a:schemeClr val="bg1"/>
              </a:solidFill>
              <a:latin typeface="Arial Narrow" pitchFamily="34"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828800"/>
            <a:ext cx="6477000" cy="4800600"/>
          </a:xfrm>
        </p:spPr>
        <p:txBody>
          <a:bodyPr>
            <a:normAutofit lnSpcReduction="10000"/>
          </a:bodyPr>
          <a:lstStyle/>
          <a:p>
            <a:r>
              <a:rPr lang="en-US" b="1" dirty="0" smtClean="0"/>
              <a:t>Three groups led by each elder.</a:t>
            </a:r>
          </a:p>
          <a:p>
            <a:r>
              <a:rPr lang="en-US" b="1" dirty="0" smtClean="0"/>
              <a:t>Meet once a month.</a:t>
            </a:r>
          </a:p>
          <a:p>
            <a:pPr lvl="1"/>
            <a:r>
              <a:rPr lang="en-US" b="1" dirty="0" smtClean="0"/>
              <a:t>Bible study   </a:t>
            </a:r>
            <a:r>
              <a:rPr lang="en-US" dirty="0" smtClean="0"/>
              <a:t>– </a:t>
            </a:r>
            <a:r>
              <a:rPr lang="en-US" b="1" dirty="0" smtClean="0"/>
              <a:t>Singing   </a:t>
            </a:r>
            <a:r>
              <a:rPr lang="en-US" dirty="0" smtClean="0"/>
              <a:t>–</a:t>
            </a:r>
            <a:r>
              <a:rPr lang="en-US" b="1" dirty="0" smtClean="0"/>
              <a:t> Prayer </a:t>
            </a:r>
          </a:p>
          <a:p>
            <a:pPr lvl="1"/>
            <a:r>
              <a:rPr lang="en-US" b="1" dirty="0" smtClean="0"/>
              <a:t>Handout flyers for Gospel Meeting</a:t>
            </a:r>
          </a:p>
          <a:p>
            <a:pPr lvl="1"/>
            <a:r>
              <a:rPr lang="en-US" b="1" dirty="0" smtClean="0"/>
              <a:t>Go visit shut-ins</a:t>
            </a:r>
          </a:p>
          <a:p>
            <a:pPr lvl="1"/>
            <a:r>
              <a:rPr lang="en-US" b="1" dirty="0" smtClean="0"/>
              <a:t>Send cards to those struggling</a:t>
            </a:r>
          </a:p>
          <a:p>
            <a:pPr lvl="1"/>
            <a:r>
              <a:rPr lang="en-US" b="1" dirty="0" smtClean="0"/>
              <a:t>Invite a friend</a:t>
            </a:r>
          </a:p>
          <a:p>
            <a:r>
              <a:rPr lang="en-US" b="1" dirty="0" smtClean="0"/>
              <a:t>Each year the groups will change</a:t>
            </a:r>
          </a:p>
          <a:p>
            <a:r>
              <a:rPr lang="en-US" b="1" dirty="0" smtClean="0"/>
              <a:t>Adults and kids all participate.</a:t>
            </a:r>
          </a:p>
        </p:txBody>
      </p:sp>
      <p:sp>
        <p:nvSpPr>
          <p:cNvPr id="6" name="Title 1"/>
          <p:cNvSpPr>
            <a:spLocks noGrp="1"/>
          </p:cNvSpPr>
          <p:nvPr>
            <p:ph type="title"/>
          </p:nvPr>
        </p:nvSpPr>
        <p:spPr>
          <a:xfrm>
            <a:off x="457200" y="274638"/>
            <a:ext cx="8229600" cy="1143000"/>
          </a:xfrm>
        </p:spPr>
        <p:txBody>
          <a:bodyPr>
            <a:normAutofit/>
          </a:bodyPr>
          <a:lstStyle/>
          <a:p>
            <a:r>
              <a:rPr lang="en-US" sz="5400" i="1" dirty="0" smtClean="0">
                <a:latin typeface="Franklin Gothic Medium" pitchFamily="34" charset="0"/>
              </a:rPr>
              <a:t>Personal Work Groups</a:t>
            </a:r>
            <a:endParaRPr lang="en-US" sz="5400" i="1" dirty="0">
              <a:latin typeface="Franklin Gothic Medium" pitchFamily="34" charset="0"/>
            </a:endParaRPr>
          </a:p>
        </p:txBody>
      </p:sp>
      <p:sp>
        <p:nvSpPr>
          <p:cNvPr id="4" name="TextBox 3"/>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lumMod val="65000"/>
                  </a:schemeClr>
                </a:solidFill>
                <a:latin typeface="Arial Narrow" pitchFamily="34" charset="0"/>
              </a:rPr>
              <a:t>NEED</a:t>
            </a:r>
          </a:p>
          <a:p>
            <a:pPr algn="ctr">
              <a:spcAft>
                <a:spcPts val="1200"/>
              </a:spcAft>
            </a:pPr>
            <a:r>
              <a:rPr lang="en-US" b="1" i="1" dirty="0" smtClean="0">
                <a:solidFill>
                  <a:schemeClr val="bg1">
                    <a:lumMod val="65000"/>
                  </a:schemeClr>
                </a:solidFill>
                <a:latin typeface="Arial Narrow" pitchFamily="34" charset="0"/>
              </a:rPr>
              <a:t>PROBLEM</a:t>
            </a:r>
          </a:p>
          <a:p>
            <a:pPr algn="ctr">
              <a:spcAft>
                <a:spcPts val="1200"/>
              </a:spcAft>
            </a:pPr>
            <a:r>
              <a:rPr lang="en-US" b="1" i="1" dirty="0" smtClean="0">
                <a:solidFill>
                  <a:schemeClr val="bg1">
                    <a:lumMod val="65000"/>
                  </a:schemeClr>
                </a:solidFill>
                <a:latin typeface="Arial Narrow" pitchFamily="34" charset="0"/>
              </a:rPr>
              <a:t>AUTHORITY</a:t>
            </a:r>
          </a:p>
          <a:p>
            <a:pPr algn="ctr">
              <a:spcAft>
                <a:spcPts val="1200"/>
              </a:spcAft>
            </a:pPr>
            <a:r>
              <a:rPr lang="en-US" b="1" i="1" dirty="0" smtClean="0">
                <a:solidFill>
                  <a:schemeClr val="bg1">
                    <a:lumMod val="65000"/>
                  </a:schemeClr>
                </a:solidFill>
                <a:latin typeface="Arial Narrow" pitchFamily="34" charset="0"/>
              </a:rPr>
              <a:t>HISTORY</a:t>
            </a:r>
          </a:p>
          <a:p>
            <a:pPr algn="ctr">
              <a:spcAft>
                <a:spcPts val="1200"/>
              </a:spcAft>
            </a:pPr>
            <a:r>
              <a:rPr lang="en-US" b="1" i="1" dirty="0" smtClean="0">
                <a:solidFill>
                  <a:schemeClr val="bg1">
                    <a:lumMod val="65000"/>
                  </a:schemeClr>
                </a:solidFill>
                <a:latin typeface="Arial Narrow" pitchFamily="34" charset="0"/>
              </a:rPr>
              <a:t>FOCUS</a:t>
            </a:r>
          </a:p>
          <a:p>
            <a:pPr algn="ctr">
              <a:spcAft>
                <a:spcPts val="1200"/>
              </a:spcAft>
            </a:pPr>
            <a:r>
              <a:rPr lang="en-US" b="1" i="1" dirty="0" smtClean="0">
                <a:solidFill>
                  <a:schemeClr val="bg1"/>
                </a:solidFill>
                <a:latin typeface="Arial Narrow" pitchFamily="34" charset="0"/>
              </a:rPr>
              <a:t>APPROACH</a:t>
            </a:r>
            <a:endParaRPr lang="en-US" b="1" i="1" dirty="0" smtClean="0">
              <a:solidFill>
                <a:schemeClr val="bg1">
                  <a:lumMod val="65000"/>
                </a:schemeClr>
              </a:solidFill>
              <a:latin typeface="Arial Narrow" pitchFamily="34" charset="0"/>
            </a:endParaRPr>
          </a:p>
          <a:p>
            <a:pPr algn="ctr">
              <a:spcAft>
                <a:spcPts val="1200"/>
              </a:spcAft>
            </a:pPr>
            <a:r>
              <a:rPr lang="en-US" b="1" i="1" dirty="0" smtClean="0">
                <a:solidFill>
                  <a:schemeClr val="bg1">
                    <a:lumMod val="65000"/>
                  </a:schemeClr>
                </a:solidFill>
                <a:latin typeface="Arial Narrow" pitchFamily="34" charset="0"/>
              </a:rPr>
              <a:t>CHALLENGE</a:t>
            </a:r>
            <a:endParaRPr lang="en-US" b="1" i="1" dirty="0" smtClean="0">
              <a:solidFill>
                <a:schemeClr val="bg1"/>
              </a:solidFill>
              <a:latin typeface="Arial Narrow" pitchFamily="34" charset="0"/>
            </a:endParaRPr>
          </a:p>
          <a:p>
            <a:pPr algn="ctr">
              <a:spcAft>
                <a:spcPts val="1200"/>
              </a:spcAft>
            </a:pPr>
            <a:endParaRPr lang="en-US" b="1" i="1" dirty="0">
              <a:solidFill>
                <a:schemeClr val="bg1"/>
              </a:solidFill>
              <a:latin typeface="Arial Narrow"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left)">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left)">
                                      <p:cBhvr>
                                        <p:cTn id="33" dur="2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left)">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ipe(left)">
                                      <p:cBhvr>
                                        <p:cTn id="43" dur="20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wipe(left)">
                                      <p:cBhvr>
                                        <p:cTn id="48" dur="20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828800"/>
            <a:ext cx="6629400" cy="4800600"/>
          </a:xfrm>
        </p:spPr>
        <p:txBody>
          <a:bodyPr>
            <a:normAutofit/>
          </a:bodyPr>
          <a:lstStyle/>
          <a:p>
            <a:pPr algn="ctr">
              <a:buNone/>
            </a:pPr>
            <a:r>
              <a:rPr lang="en-US" sz="3500" b="1" i="1" dirty="0" smtClean="0">
                <a:solidFill>
                  <a:schemeClr val="accent6">
                    <a:lumMod val="20000"/>
                    <a:lumOff val="80000"/>
                  </a:schemeClr>
                </a:solidFill>
              </a:rPr>
              <a:t>This will present some challenges</a:t>
            </a:r>
          </a:p>
          <a:p>
            <a:r>
              <a:rPr lang="en-US" b="1" dirty="0" smtClean="0"/>
              <a:t>It is new and different.</a:t>
            </a:r>
          </a:p>
          <a:p>
            <a:r>
              <a:rPr lang="en-US" b="1" dirty="0" smtClean="0"/>
              <a:t>Out of our “comfort zone.”</a:t>
            </a:r>
          </a:p>
          <a:p>
            <a:r>
              <a:rPr lang="en-US" b="1" dirty="0" smtClean="0"/>
              <a:t>Kindness and consideration.</a:t>
            </a:r>
          </a:p>
          <a:p>
            <a:r>
              <a:rPr lang="en-US" b="1" dirty="0" smtClean="0"/>
              <a:t>Past conflicts or personality differences.</a:t>
            </a:r>
          </a:p>
          <a:p>
            <a:r>
              <a:rPr lang="en-US" b="1" dirty="0" smtClean="0"/>
              <a:t>We seek to go to heaven together…</a:t>
            </a:r>
          </a:p>
          <a:p>
            <a:pPr algn="ctr">
              <a:buNone/>
            </a:pPr>
            <a:r>
              <a:rPr lang="en-US" b="1" i="1" dirty="0" smtClean="0">
                <a:solidFill>
                  <a:schemeClr val="accent6">
                    <a:lumMod val="40000"/>
                    <a:lumOff val="60000"/>
                  </a:schemeClr>
                </a:solidFill>
              </a:rPr>
              <a:t>Let’s Grow Stronger Together in Christ</a:t>
            </a:r>
          </a:p>
        </p:txBody>
      </p:sp>
      <p:sp>
        <p:nvSpPr>
          <p:cNvPr id="6" name="Title 1"/>
          <p:cNvSpPr>
            <a:spLocks noGrp="1"/>
          </p:cNvSpPr>
          <p:nvPr>
            <p:ph type="title"/>
          </p:nvPr>
        </p:nvSpPr>
        <p:spPr>
          <a:xfrm>
            <a:off x="457200" y="274638"/>
            <a:ext cx="8229600" cy="1143000"/>
          </a:xfrm>
        </p:spPr>
        <p:txBody>
          <a:bodyPr>
            <a:normAutofit/>
          </a:bodyPr>
          <a:lstStyle/>
          <a:p>
            <a:r>
              <a:rPr lang="en-US" sz="5400" i="1" dirty="0" smtClean="0">
                <a:latin typeface="Franklin Gothic Medium" pitchFamily="34" charset="0"/>
              </a:rPr>
              <a:t>Personal Work Groups</a:t>
            </a:r>
            <a:endParaRPr lang="en-US" sz="5400" i="1" dirty="0">
              <a:latin typeface="Franklin Gothic Medium" pitchFamily="34" charset="0"/>
            </a:endParaRPr>
          </a:p>
        </p:txBody>
      </p:sp>
      <p:sp>
        <p:nvSpPr>
          <p:cNvPr id="4" name="TextBox 3"/>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lumMod val="65000"/>
                  </a:schemeClr>
                </a:solidFill>
                <a:latin typeface="Arial Narrow" pitchFamily="34" charset="0"/>
              </a:rPr>
              <a:t>NEED</a:t>
            </a:r>
          </a:p>
          <a:p>
            <a:pPr algn="ctr">
              <a:spcAft>
                <a:spcPts val="1200"/>
              </a:spcAft>
            </a:pPr>
            <a:r>
              <a:rPr lang="en-US" b="1" i="1" dirty="0" smtClean="0">
                <a:solidFill>
                  <a:schemeClr val="bg1">
                    <a:lumMod val="65000"/>
                  </a:schemeClr>
                </a:solidFill>
                <a:latin typeface="Arial Narrow" pitchFamily="34" charset="0"/>
              </a:rPr>
              <a:t>PROBLEM</a:t>
            </a:r>
          </a:p>
          <a:p>
            <a:pPr algn="ctr">
              <a:spcAft>
                <a:spcPts val="1200"/>
              </a:spcAft>
            </a:pPr>
            <a:r>
              <a:rPr lang="en-US" b="1" i="1" dirty="0" smtClean="0">
                <a:solidFill>
                  <a:schemeClr val="bg1">
                    <a:lumMod val="65000"/>
                  </a:schemeClr>
                </a:solidFill>
                <a:latin typeface="Arial Narrow" pitchFamily="34" charset="0"/>
              </a:rPr>
              <a:t>AUTHORITY</a:t>
            </a:r>
          </a:p>
          <a:p>
            <a:pPr algn="ctr">
              <a:spcAft>
                <a:spcPts val="1200"/>
              </a:spcAft>
            </a:pPr>
            <a:r>
              <a:rPr lang="en-US" b="1" i="1" dirty="0" smtClean="0">
                <a:solidFill>
                  <a:schemeClr val="bg1">
                    <a:lumMod val="65000"/>
                  </a:schemeClr>
                </a:solidFill>
                <a:latin typeface="Arial Narrow" pitchFamily="34" charset="0"/>
              </a:rPr>
              <a:t>HISTORY</a:t>
            </a:r>
          </a:p>
          <a:p>
            <a:pPr algn="ctr">
              <a:spcAft>
                <a:spcPts val="1200"/>
              </a:spcAft>
            </a:pPr>
            <a:r>
              <a:rPr lang="en-US" b="1" i="1" dirty="0" smtClean="0">
                <a:solidFill>
                  <a:schemeClr val="bg1">
                    <a:lumMod val="65000"/>
                  </a:schemeClr>
                </a:solidFill>
                <a:latin typeface="Arial Narrow" pitchFamily="34" charset="0"/>
              </a:rPr>
              <a:t>FOCUS</a:t>
            </a:r>
          </a:p>
          <a:p>
            <a:pPr algn="ctr">
              <a:spcAft>
                <a:spcPts val="1200"/>
              </a:spcAft>
            </a:pPr>
            <a:r>
              <a:rPr lang="en-US" b="1" i="1" dirty="0" smtClean="0">
                <a:solidFill>
                  <a:schemeClr val="bg1">
                    <a:lumMod val="65000"/>
                  </a:schemeClr>
                </a:solidFill>
                <a:latin typeface="Arial Narrow" pitchFamily="34" charset="0"/>
              </a:rPr>
              <a:t>APPROACH</a:t>
            </a:r>
          </a:p>
          <a:p>
            <a:pPr algn="ctr">
              <a:spcAft>
                <a:spcPts val="1200"/>
              </a:spcAft>
            </a:pPr>
            <a:r>
              <a:rPr lang="en-US" b="1" i="1" dirty="0" smtClean="0">
                <a:solidFill>
                  <a:schemeClr val="bg1"/>
                </a:solidFill>
                <a:latin typeface="Arial Narrow" pitchFamily="34" charset="0"/>
              </a:rPr>
              <a:t>CHALLENGE</a:t>
            </a:r>
          </a:p>
          <a:p>
            <a:pPr algn="ctr">
              <a:spcAft>
                <a:spcPts val="1200"/>
              </a:spcAft>
            </a:pPr>
            <a:endParaRPr lang="en-US" b="1" i="1" dirty="0">
              <a:solidFill>
                <a:schemeClr val="bg1"/>
              </a:solidFill>
              <a:latin typeface="Arial Narrow"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828800"/>
            <a:ext cx="6629400" cy="4800600"/>
          </a:xfrm>
        </p:spPr>
        <p:txBody>
          <a:bodyPr>
            <a:normAutofit/>
          </a:bodyPr>
          <a:lstStyle/>
          <a:p>
            <a:pPr algn="ctr">
              <a:buNone/>
            </a:pPr>
            <a:r>
              <a:rPr lang="en-US" sz="3500" b="1" dirty="0" smtClean="0"/>
              <a:t>“Let love be without hypocrisy. Abhor what is evil. Cling to what is good.  Be kindly affectionate to one another with brotherly love, in honor giving preference to one another;  not lagging in diligence, fervent in spirit, serving the Lord…”</a:t>
            </a:r>
          </a:p>
        </p:txBody>
      </p:sp>
      <p:sp>
        <p:nvSpPr>
          <p:cNvPr id="6" name="Title 1"/>
          <p:cNvSpPr>
            <a:spLocks noGrp="1"/>
          </p:cNvSpPr>
          <p:nvPr>
            <p:ph type="title"/>
          </p:nvPr>
        </p:nvSpPr>
        <p:spPr>
          <a:xfrm>
            <a:off x="457200" y="274638"/>
            <a:ext cx="8229600" cy="1143000"/>
          </a:xfrm>
        </p:spPr>
        <p:txBody>
          <a:bodyPr>
            <a:normAutofit/>
          </a:bodyPr>
          <a:lstStyle/>
          <a:p>
            <a:r>
              <a:rPr lang="en-US" sz="5400" i="1" dirty="0" smtClean="0">
                <a:latin typeface="Franklin Gothic Medium" pitchFamily="34" charset="0"/>
              </a:rPr>
              <a:t>Romans 12:9-16</a:t>
            </a:r>
            <a:endParaRPr lang="en-US" sz="5400" i="1" dirty="0">
              <a:latin typeface="Franklin Gothic Medium" pitchFamily="34" charset="0"/>
            </a:endParaRPr>
          </a:p>
        </p:txBody>
      </p:sp>
      <p:sp>
        <p:nvSpPr>
          <p:cNvPr id="4" name="TextBox 3"/>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lumMod val="65000"/>
                  </a:schemeClr>
                </a:solidFill>
                <a:latin typeface="Arial Narrow" pitchFamily="34" charset="0"/>
              </a:rPr>
              <a:t>NEED</a:t>
            </a:r>
          </a:p>
          <a:p>
            <a:pPr algn="ctr">
              <a:spcAft>
                <a:spcPts val="1200"/>
              </a:spcAft>
            </a:pPr>
            <a:r>
              <a:rPr lang="en-US" b="1" i="1" dirty="0" smtClean="0">
                <a:solidFill>
                  <a:schemeClr val="bg1">
                    <a:lumMod val="65000"/>
                  </a:schemeClr>
                </a:solidFill>
                <a:latin typeface="Arial Narrow" pitchFamily="34" charset="0"/>
              </a:rPr>
              <a:t>PROBLEM</a:t>
            </a:r>
          </a:p>
          <a:p>
            <a:pPr algn="ctr">
              <a:spcAft>
                <a:spcPts val="1200"/>
              </a:spcAft>
            </a:pPr>
            <a:r>
              <a:rPr lang="en-US" b="1" i="1" dirty="0" smtClean="0">
                <a:solidFill>
                  <a:schemeClr val="bg1">
                    <a:lumMod val="65000"/>
                  </a:schemeClr>
                </a:solidFill>
                <a:latin typeface="Arial Narrow" pitchFamily="34" charset="0"/>
              </a:rPr>
              <a:t>AUTHORITY</a:t>
            </a:r>
          </a:p>
          <a:p>
            <a:pPr algn="ctr">
              <a:spcAft>
                <a:spcPts val="1200"/>
              </a:spcAft>
            </a:pPr>
            <a:r>
              <a:rPr lang="en-US" b="1" i="1" dirty="0" smtClean="0">
                <a:solidFill>
                  <a:schemeClr val="bg1">
                    <a:lumMod val="65000"/>
                  </a:schemeClr>
                </a:solidFill>
                <a:latin typeface="Arial Narrow" pitchFamily="34" charset="0"/>
              </a:rPr>
              <a:t>HISTORY</a:t>
            </a:r>
          </a:p>
          <a:p>
            <a:pPr algn="ctr">
              <a:spcAft>
                <a:spcPts val="1200"/>
              </a:spcAft>
            </a:pPr>
            <a:r>
              <a:rPr lang="en-US" b="1" i="1" dirty="0" smtClean="0">
                <a:solidFill>
                  <a:schemeClr val="bg1">
                    <a:lumMod val="65000"/>
                  </a:schemeClr>
                </a:solidFill>
                <a:latin typeface="Arial Narrow" pitchFamily="34" charset="0"/>
              </a:rPr>
              <a:t>FOCUS</a:t>
            </a:r>
          </a:p>
          <a:p>
            <a:pPr algn="ctr">
              <a:spcAft>
                <a:spcPts val="1200"/>
              </a:spcAft>
            </a:pPr>
            <a:r>
              <a:rPr lang="en-US" b="1" i="1" dirty="0" smtClean="0">
                <a:solidFill>
                  <a:schemeClr val="bg1">
                    <a:lumMod val="65000"/>
                  </a:schemeClr>
                </a:solidFill>
                <a:latin typeface="Arial Narrow" pitchFamily="34" charset="0"/>
              </a:rPr>
              <a:t>APPROACH</a:t>
            </a:r>
          </a:p>
          <a:p>
            <a:pPr algn="ctr">
              <a:spcAft>
                <a:spcPts val="1200"/>
              </a:spcAft>
            </a:pPr>
            <a:r>
              <a:rPr lang="en-US" b="1" i="1" dirty="0" smtClean="0">
                <a:solidFill>
                  <a:schemeClr val="bg1"/>
                </a:solidFill>
                <a:latin typeface="Arial Narrow" pitchFamily="34" charset="0"/>
              </a:rPr>
              <a:t>CHALLENGE</a:t>
            </a:r>
          </a:p>
          <a:p>
            <a:pPr algn="ctr">
              <a:spcAft>
                <a:spcPts val="1200"/>
              </a:spcAft>
            </a:pPr>
            <a:endParaRPr lang="en-US" b="1" i="1" dirty="0">
              <a:solidFill>
                <a:schemeClr val="bg1"/>
              </a:solidFill>
              <a:latin typeface="Arial Narrow"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1905000"/>
            <a:ext cx="6629400" cy="4724400"/>
          </a:xfrm>
        </p:spPr>
        <p:txBody>
          <a:bodyPr>
            <a:normAutofit fontScale="85000" lnSpcReduction="20000"/>
          </a:bodyPr>
          <a:lstStyle/>
          <a:p>
            <a:pPr algn="ctr">
              <a:buNone/>
            </a:pPr>
            <a:r>
              <a:rPr lang="en-US" sz="3500" b="1" dirty="0" smtClean="0"/>
              <a:t>“…rejoicing in hope, patient in tribulation, continuing steadfastly in prayer; distributing to the needs of the saints, given to hospitality. 14 Bless those who persecute you; bless and do not curse. Rejoice with those who rejoice, and weep with those who weep. Be of the same mind toward one another. Do not set your mind on high things, but associate with the humble. Do not be wise in your own opinion” (NKJV).</a:t>
            </a:r>
          </a:p>
        </p:txBody>
      </p:sp>
      <p:sp>
        <p:nvSpPr>
          <p:cNvPr id="6" name="Title 1"/>
          <p:cNvSpPr>
            <a:spLocks noGrp="1"/>
          </p:cNvSpPr>
          <p:nvPr>
            <p:ph type="title"/>
          </p:nvPr>
        </p:nvSpPr>
        <p:spPr>
          <a:xfrm>
            <a:off x="457200" y="274638"/>
            <a:ext cx="8229600" cy="1143000"/>
          </a:xfrm>
        </p:spPr>
        <p:txBody>
          <a:bodyPr>
            <a:normAutofit/>
          </a:bodyPr>
          <a:lstStyle/>
          <a:p>
            <a:r>
              <a:rPr lang="en-US" sz="5400" i="1" dirty="0" smtClean="0">
                <a:latin typeface="Franklin Gothic Medium" pitchFamily="34" charset="0"/>
              </a:rPr>
              <a:t>Romans 12:9-16</a:t>
            </a:r>
            <a:endParaRPr lang="en-US" sz="5400" i="1" dirty="0">
              <a:latin typeface="Franklin Gothic Medium" pitchFamily="34" charset="0"/>
            </a:endParaRPr>
          </a:p>
        </p:txBody>
      </p:sp>
      <p:sp>
        <p:nvSpPr>
          <p:cNvPr id="4" name="TextBox 3"/>
          <p:cNvSpPr txBox="1"/>
          <p:nvPr/>
        </p:nvSpPr>
        <p:spPr>
          <a:xfrm>
            <a:off x="0" y="2362200"/>
            <a:ext cx="1828800" cy="3385542"/>
          </a:xfrm>
          <a:prstGeom prst="rect">
            <a:avLst/>
          </a:prstGeom>
          <a:noFill/>
        </p:spPr>
        <p:txBody>
          <a:bodyPr wrap="square" rtlCol="0">
            <a:spAutoFit/>
          </a:bodyPr>
          <a:lstStyle/>
          <a:p>
            <a:pPr algn="ctr">
              <a:spcAft>
                <a:spcPts val="1200"/>
              </a:spcAft>
            </a:pPr>
            <a:r>
              <a:rPr lang="en-US" b="1" i="1" dirty="0" smtClean="0">
                <a:solidFill>
                  <a:schemeClr val="bg1">
                    <a:lumMod val="65000"/>
                  </a:schemeClr>
                </a:solidFill>
                <a:latin typeface="Arial Narrow" pitchFamily="34" charset="0"/>
              </a:rPr>
              <a:t>NEED</a:t>
            </a:r>
          </a:p>
          <a:p>
            <a:pPr algn="ctr">
              <a:spcAft>
                <a:spcPts val="1200"/>
              </a:spcAft>
            </a:pPr>
            <a:r>
              <a:rPr lang="en-US" b="1" i="1" dirty="0" smtClean="0">
                <a:solidFill>
                  <a:schemeClr val="bg1">
                    <a:lumMod val="65000"/>
                  </a:schemeClr>
                </a:solidFill>
                <a:latin typeface="Arial Narrow" pitchFamily="34" charset="0"/>
              </a:rPr>
              <a:t>PROBLEM</a:t>
            </a:r>
          </a:p>
          <a:p>
            <a:pPr algn="ctr">
              <a:spcAft>
                <a:spcPts val="1200"/>
              </a:spcAft>
            </a:pPr>
            <a:r>
              <a:rPr lang="en-US" b="1" i="1" dirty="0" smtClean="0">
                <a:solidFill>
                  <a:schemeClr val="bg1">
                    <a:lumMod val="65000"/>
                  </a:schemeClr>
                </a:solidFill>
                <a:latin typeface="Arial Narrow" pitchFamily="34" charset="0"/>
              </a:rPr>
              <a:t>AUTHORITY</a:t>
            </a:r>
          </a:p>
          <a:p>
            <a:pPr algn="ctr">
              <a:spcAft>
                <a:spcPts val="1200"/>
              </a:spcAft>
            </a:pPr>
            <a:r>
              <a:rPr lang="en-US" b="1" i="1" dirty="0" smtClean="0">
                <a:solidFill>
                  <a:schemeClr val="bg1">
                    <a:lumMod val="65000"/>
                  </a:schemeClr>
                </a:solidFill>
                <a:latin typeface="Arial Narrow" pitchFamily="34" charset="0"/>
              </a:rPr>
              <a:t>HISTORY</a:t>
            </a:r>
          </a:p>
          <a:p>
            <a:pPr algn="ctr">
              <a:spcAft>
                <a:spcPts val="1200"/>
              </a:spcAft>
            </a:pPr>
            <a:r>
              <a:rPr lang="en-US" b="1" i="1" dirty="0" smtClean="0">
                <a:solidFill>
                  <a:schemeClr val="bg1">
                    <a:lumMod val="65000"/>
                  </a:schemeClr>
                </a:solidFill>
                <a:latin typeface="Arial Narrow" pitchFamily="34" charset="0"/>
              </a:rPr>
              <a:t>FOCUS</a:t>
            </a:r>
          </a:p>
          <a:p>
            <a:pPr algn="ctr">
              <a:spcAft>
                <a:spcPts val="1200"/>
              </a:spcAft>
            </a:pPr>
            <a:r>
              <a:rPr lang="en-US" b="1" i="1" dirty="0" smtClean="0">
                <a:solidFill>
                  <a:schemeClr val="bg1">
                    <a:lumMod val="65000"/>
                  </a:schemeClr>
                </a:solidFill>
                <a:latin typeface="Arial Narrow" pitchFamily="34" charset="0"/>
              </a:rPr>
              <a:t>APPROACH</a:t>
            </a:r>
          </a:p>
          <a:p>
            <a:pPr algn="ctr">
              <a:spcAft>
                <a:spcPts val="1200"/>
              </a:spcAft>
            </a:pPr>
            <a:r>
              <a:rPr lang="en-US" b="1" i="1" dirty="0" smtClean="0">
                <a:solidFill>
                  <a:schemeClr val="bg1"/>
                </a:solidFill>
                <a:latin typeface="Arial Narrow" pitchFamily="34" charset="0"/>
              </a:rPr>
              <a:t>CHALLENGE</a:t>
            </a:r>
          </a:p>
          <a:p>
            <a:pPr algn="ctr">
              <a:spcAft>
                <a:spcPts val="1200"/>
              </a:spcAft>
            </a:pPr>
            <a:endParaRPr lang="en-US" b="1" i="1" dirty="0">
              <a:solidFill>
                <a:schemeClr val="bg1"/>
              </a:solidFill>
              <a:latin typeface="Arial Narrow"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b="1" dirty="0" smtClean="0"/>
              <a:t>SUMMARY OF YEAR 2012</a:t>
            </a:r>
          </a:p>
        </p:txBody>
      </p:sp>
      <p:sp>
        <p:nvSpPr>
          <p:cNvPr id="71683" name="Rectangle 3"/>
          <p:cNvSpPr>
            <a:spLocks noGrp="1" noChangeArrowheads="1"/>
          </p:cNvSpPr>
          <p:nvPr>
            <p:ph type="body" idx="1"/>
          </p:nvPr>
        </p:nvSpPr>
        <p:spPr/>
        <p:txBody>
          <a:bodyPr/>
          <a:lstStyle/>
          <a:p>
            <a:pPr eaLnBrk="1" hangingPunct="1">
              <a:defRPr/>
            </a:pPr>
            <a:endParaRPr lang="en-US" dirty="0" smtClean="0"/>
          </a:p>
          <a:p>
            <a:pPr eaLnBrk="1" hangingPunct="1">
              <a:defRPr/>
            </a:pPr>
            <a:r>
              <a:rPr lang="en-US" dirty="0" smtClean="0"/>
              <a:t>TOTAL CONTRIBUTION – 216,426.96</a:t>
            </a:r>
          </a:p>
          <a:p>
            <a:pPr eaLnBrk="1" hangingPunct="1">
              <a:defRPr/>
            </a:pPr>
            <a:endParaRPr lang="en-US" dirty="0" smtClean="0"/>
          </a:p>
          <a:p>
            <a:pPr eaLnBrk="1" hangingPunct="1">
              <a:defRPr/>
            </a:pPr>
            <a:r>
              <a:rPr lang="en-US" dirty="0" smtClean="0"/>
              <a:t>TOTAL EXPENSES – 207,125.69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1000" fill="hold"/>
                                        <p:tgtEl>
                                          <p:spTgt spid="71682"/>
                                        </p:tgtEl>
                                        <p:attrNameLst>
                                          <p:attrName>ppt_x</p:attrName>
                                        </p:attrNameLst>
                                      </p:cBhvr>
                                      <p:tavLst>
                                        <p:tav tm="0">
                                          <p:val>
                                            <p:strVal val="#ppt_x-.2"/>
                                          </p:val>
                                        </p:tav>
                                        <p:tav tm="100000">
                                          <p:val>
                                            <p:strVal val="#ppt_x"/>
                                          </p:val>
                                        </p:tav>
                                      </p:tavLst>
                                    </p:anim>
                                    <p:anim calcmode="lin" valueType="num">
                                      <p:cBhvr>
                                        <p:cTn id="8" dur="1000" fill="hold"/>
                                        <p:tgtEl>
                                          <p:spTgt spid="716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68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683">
                                            <p:txEl>
                                              <p:pRg st="1" end="1"/>
                                            </p:txEl>
                                          </p:spTgt>
                                        </p:tgtEl>
                                        <p:attrNameLst>
                                          <p:attrName>style.visibility</p:attrName>
                                        </p:attrNameLst>
                                      </p:cBhvr>
                                      <p:to>
                                        <p:strVal val="visible"/>
                                      </p:to>
                                    </p:set>
                                    <p:animEffect transition="in" filter="fade">
                                      <p:cBhvr>
                                        <p:cTn id="14" dur="1000"/>
                                        <p:tgtEl>
                                          <p:spTgt spid="71683">
                                            <p:txEl>
                                              <p:pRg st="1" end="1"/>
                                            </p:txEl>
                                          </p:spTgt>
                                        </p:tgtEl>
                                      </p:cBhvr>
                                    </p:animEffect>
                                    <p:anim calcmode="lin" valueType="num">
                                      <p:cBhvr>
                                        <p:cTn id="15" dur="10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6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683">
                                            <p:txEl>
                                              <p:pRg st="3" end="3"/>
                                            </p:txEl>
                                          </p:spTgt>
                                        </p:tgtEl>
                                        <p:attrNameLst>
                                          <p:attrName>style.visibility</p:attrName>
                                        </p:attrNameLst>
                                      </p:cBhvr>
                                      <p:to>
                                        <p:strVal val="visible"/>
                                      </p:to>
                                    </p:set>
                                    <p:animEffect transition="in" filter="fade">
                                      <p:cBhvr>
                                        <p:cTn id="21" dur="1000"/>
                                        <p:tgtEl>
                                          <p:spTgt spid="71683">
                                            <p:txEl>
                                              <p:pRg st="3" end="3"/>
                                            </p:txEl>
                                          </p:spTgt>
                                        </p:tgtEl>
                                      </p:cBhvr>
                                    </p:animEffect>
                                    <p:anim calcmode="lin" valueType="num">
                                      <p:cBhvr>
                                        <p:cTn id="22" dur="10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16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b="1" dirty="0" smtClean="0"/>
              <a:t>BANK BALANCE</a:t>
            </a:r>
          </a:p>
        </p:txBody>
      </p:sp>
      <p:sp>
        <p:nvSpPr>
          <p:cNvPr id="8195" name="Rectangle 3"/>
          <p:cNvSpPr>
            <a:spLocks noGrp="1" noChangeArrowheads="1"/>
          </p:cNvSpPr>
          <p:nvPr>
            <p:ph type="body" idx="1"/>
          </p:nvPr>
        </p:nvSpPr>
        <p:spPr/>
        <p:txBody>
          <a:bodyPr/>
          <a:lstStyle/>
          <a:p>
            <a:pPr eaLnBrk="1" hangingPunct="1">
              <a:buFont typeface="Wingdings" pitchFamily="2" charset="2"/>
              <a:buNone/>
              <a:defRPr/>
            </a:pPr>
            <a:endParaRPr lang="en-US" dirty="0" smtClean="0"/>
          </a:p>
          <a:p>
            <a:pPr eaLnBrk="1" hangingPunct="1">
              <a:defRPr/>
            </a:pPr>
            <a:r>
              <a:rPr lang="en-US" dirty="0" smtClean="0"/>
              <a:t>BEGAN YEAR 2012  	    58,121.84</a:t>
            </a:r>
          </a:p>
          <a:p>
            <a:pPr eaLnBrk="1" hangingPunct="1">
              <a:buFont typeface="Wingdings" pitchFamily="2" charset="2"/>
              <a:buNone/>
              <a:defRPr/>
            </a:pPr>
            <a:endParaRPr lang="en-US" dirty="0" smtClean="0"/>
          </a:p>
          <a:p>
            <a:pPr eaLnBrk="1" hangingPunct="1">
              <a:defRPr/>
            </a:pPr>
            <a:r>
              <a:rPr lang="en-US" dirty="0" smtClean="0"/>
              <a:t>ENDED YEAR 2012       67,423.11</a:t>
            </a:r>
          </a:p>
          <a:p>
            <a:pPr eaLnBrk="1" hangingPunct="1">
              <a:buFont typeface="Wingdings" pitchFamily="2" charset="2"/>
              <a:buNone/>
              <a:defRPr/>
            </a:pPr>
            <a:endParaRPr lang="en-US" dirty="0" smtClean="0"/>
          </a:p>
          <a:p>
            <a:pPr lvl="1" eaLnBrk="1" hangingPunct="1">
              <a:defRPr/>
            </a:pPr>
            <a:r>
              <a:rPr lang="en-US" sz="3200" dirty="0" smtClean="0"/>
              <a:t>NET GAIN                 9,301.27</a:t>
            </a:r>
          </a:p>
          <a:p>
            <a:pPr lvl="1" eaLnBrk="1" hangingPunct="1">
              <a:buFontTx/>
              <a:buNone/>
              <a:defRPr/>
            </a:pPr>
            <a:endParaRPr lang="en-US" sz="3200" dirty="0" smtClean="0"/>
          </a:p>
          <a:p>
            <a:pPr lvl="1" eaLnBrk="1" hangingPunct="1">
              <a:buFontTx/>
              <a:buNone/>
              <a:defRPr/>
            </a:pPr>
            <a:endParaRPr lang="en-US" sz="3600" dirty="0" smtClean="0"/>
          </a:p>
          <a:p>
            <a:pPr lvl="1" eaLnBrk="1" hangingPunct="1">
              <a:defRPr/>
            </a:pPr>
            <a:endParaRPr lang="en-US" dirty="0" smtClean="0"/>
          </a:p>
          <a:p>
            <a:pPr lvl="1" eaLnBrk="1" hangingPunct="1">
              <a:buFontTx/>
              <a:buNone/>
              <a:defRPr/>
            </a:pPr>
            <a:endParaRPr lang="en-US" dirty="0" smtClean="0"/>
          </a:p>
          <a:p>
            <a:pPr eaLnBrk="1" hangingPunct="1">
              <a:defRPr/>
            </a:pP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1000"/>
                                        <p:tgtEl>
                                          <p:spTgt spid="8195">
                                            <p:txEl>
                                              <p:pRg st="5" end="5"/>
                                            </p:txEl>
                                          </p:spTgt>
                                        </p:tgtEl>
                                      </p:cBhvr>
                                    </p:animEffect>
                                    <p:anim calcmode="lin" valueType="num">
                                      <p:cBhvr>
                                        <p:cTn id="2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z="4000" b="1" dirty="0" smtClean="0"/>
              <a:t>FUNDS USED TO PREACH THE GOSPEL IN 2012</a:t>
            </a:r>
          </a:p>
        </p:txBody>
      </p:sp>
      <p:sp>
        <p:nvSpPr>
          <p:cNvPr id="69635" name="Rectangle 3"/>
          <p:cNvSpPr>
            <a:spLocks noGrp="1" noChangeArrowheads="1"/>
          </p:cNvSpPr>
          <p:nvPr>
            <p:ph type="body" idx="1"/>
          </p:nvPr>
        </p:nvSpPr>
        <p:spPr/>
        <p:txBody>
          <a:bodyPr/>
          <a:lstStyle/>
          <a:p>
            <a:pPr eaLnBrk="1" hangingPunct="1">
              <a:defRPr/>
            </a:pPr>
            <a:endParaRPr lang="en-US" dirty="0" smtClean="0"/>
          </a:p>
          <a:p>
            <a:pPr eaLnBrk="1" hangingPunct="1">
              <a:defRPr/>
            </a:pPr>
            <a:endParaRPr lang="en-US" dirty="0" smtClean="0"/>
          </a:p>
          <a:p>
            <a:pPr eaLnBrk="1" hangingPunct="1">
              <a:defRPr/>
            </a:pPr>
            <a:r>
              <a:rPr lang="en-US" dirty="0" smtClean="0"/>
              <a:t>KYLE POPE </a:t>
            </a:r>
          </a:p>
          <a:p>
            <a:pPr eaLnBrk="1" hangingPunct="1">
              <a:defRPr/>
            </a:pPr>
            <a:r>
              <a:rPr lang="en-US" dirty="0" smtClean="0"/>
              <a:t>JASON GARCIA (THRU JUNE)</a:t>
            </a:r>
          </a:p>
          <a:p>
            <a:pPr lvl="1" eaLnBrk="1" hangingPunct="1">
              <a:defRPr/>
            </a:pPr>
            <a:r>
              <a:rPr lang="en-US" dirty="0" smtClean="0"/>
              <a:t>IN 2013 ANDREW DOW WILL BEGIN THE PREACHER TRAINING PROGRAM   IN JUNE</a:t>
            </a:r>
          </a:p>
          <a:p>
            <a:pPr eaLnBrk="1" hangingPunct="1">
              <a:defRPr/>
            </a:pPr>
            <a:endParaRPr lang="en-US" dirty="0" smtClean="0"/>
          </a:p>
          <a:p>
            <a:pPr eaLnBrk="1" hangingPunct="1">
              <a:buFont typeface="Wingdings" pitchFamily="2" charset="2"/>
              <a:buNone/>
              <a:defRPr/>
            </a:pP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p:cTn id="7" dur="1000" fill="hold"/>
                                        <p:tgtEl>
                                          <p:spTgt spid="69634"/>
                                        </p:tgtEl>
                                        <p:attrNameLst>
                                          <p:attrName>ppt_x</p:attrName>
                                        </p:attrNameLst>
                                      </p:cBhvr>
                                      <p:tavLst>
                                        <p:tav tm="0">
                                          <p:val>
                                            <p:strVal val="#ppt_x-.2"/>
                                          </p:val>
                                        </p:tav>
                                        <p:tav tm="100000">
                                          <p:val>
                                            <p:strVal val="#ppt_x"/>
                                          </p:val>
                                        </p:tav>
                                      </p:tavLst>
                                    </p:anim>
                                    <p:anim calcmode="lin" valueType="num">
                                      <p:cBhvr>
                                        <p:cTn id="8" dur="1000" fill="hold"/>
                                        <p:tgtEl>
                                          <p:spTgt spid="696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963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9635">
                                            <p:txEl>
                                              <p:pRg st="2" end="2"/>
                                            </p:txEl>
                                          </p:spTgt>
                                        </p:tgtEl>
                                        <p:attrNameLst>
                                          <p:attrName>style.visibility</p:attrName>
                                        </p:attrNameLst>
                                      </p:cBhvr>
                                      <p:to>
                                        <p:strVal val="visible"/>
                                      </p:to>
                                    </p:set>
                                    <p:animEffect transition="in" filter="fade">
                                      <p:cBhvr>
                                        <p:cTn id="14" dur="1000"/>
                                        <p:tgtEl>
                                          <p:spTgt spid="69635">
                                            <p:txEl>
                                              <p:pRg st="2" end="2"/>
                                            </p:txEl>
                                          </p:spTgt>
                                        </p:tgtEl>
                                      </p:cBhvr>
                                    </p:animEffect>
                                    <p:anim calcmode="lin" valueType="num">
                                      <p:cBhvr>
                                        <p:cTn id="15"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9635">
                                            <p:txEl>
                                              <p:pRg st="3" end="3"/>
                                            </p:txEl>
                                          </p:spTgt>
                                        </p:tgtEl>
                                        <p:attrNameLst>
                                          <p:attrName>style.visibility</p:attrName>
                                        </p:attrNameLst>
                                      </p:cBhvr>
                                      <p:to>
                                        <p:strVal val="visible"/>
                                      </p:to>
                                    </p:set>
                                    <p:animEffect transition="in" filter="fade">
                                      <p:cBhvr>
                                        <p:cTn id="21" dur="1000"/>
                                        <p:tgtEl>
                                          <p:spTgt spid="69635">
                                            <p:txEl>
                                              <p:pRg st="3" end="3"/>
                                            </p:txEl>
                                          </p:spTgt>
                                        </p:tgtEl>
                                      </p:cBhvr>
                                    </p:animEffect>
                                    <p:anim calcmode="lin" valueType="num">
                                      <p:cBhvr>
                                        <p:cTn id="22" dur="10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9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9635">
                                            <p:txEl>
                                              <p:pRg st="4" end="4"/>
                                            </p:txEl>
                                          </p:spTgt>
                                        </p:tgtEl>
                                        <p:attrNameLst>
                                          <p:attrName>style.visibility</p:attrName>
                                        </p:attrNameLst>
                                      </p:cBhvr>
                                      <p:to>
                                        <p:strVal val="visible"/>
                                      </p:to>
                                    </p:set>
                                    <p:animEffect transition="in" filter="fade">
                                      <p:cBhvr>
                                        <p:cTn id="28" dur="1000"/>
                                        <p:tgtEl>
                                          <p:spTgt spid="69635">
                                            <p:txEl>
                                              <p:pRg st="4" end="4"/>
                                            </p:txEl>
                                          </p:spTgt>
                                        </p:tgtEl>
                                      </p:cBhvr>
                                    </p:animEffect>
                                    <p:anim calcmode="lin" valueType="num">
                                      <p:cBhvr>
                                        <p:cTn id="29" dur="10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96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1779587"/>
          </a:xfrm>
        </p:spPr>
        <p:txBody>
          <a:bodyPr/>
          <a:lstStyle/>
          <a:p>
            <a:pPr eaLnBrk="1" hangingPunct="1">
              <a:defRPr/>
            </a:pPr>
            <a:r>
              <a:rPr lang="en-US" sz="4000" b="1" dirty="0" smtClean="0"/>
              <a:t>FUNDS USED FOR OUTSIDE SUPPORT TO PREACH THE GOSPEL IN 2012</a:t>
            </a:r>
          </a:p>
        </p:txBody>
      </p:sp>
      <p:sp>
        <p:nvSpPr>
          <p:cNvPr id="9219" name="Rectangle 3"/>
          <p:cNvSpPr>
            <a:spLocks noGrp="1" noChangeArrowheads="1"/>
          </p:cNvSpPr>
          <p:nvPr>
            <p:ph type="body" idx="1"/>
          </p:nvPr>
        </p:nvSpPr>
        <p:spPr>
          <a:xfrm>
            <a:off x="457200" y="2514600"/>
            <a:ext cx="8458200" cy="3962400"/>
          </a:xfrm>
        </p:spPr>
        <p:txBody>
          <a:bodyPr/>
          <a:lstStyle/>
          <a:p>
            <a:pPr eaLnBrk="1" hangingPunct="1">
              <a:lnSpc>
                <a:spcPct val="90000"/>
              </a:lnSpc>
              <a:defRPr/>
            </a:pPr>
            <a:r>
              <a:rPr lang="en-US" sz="2400" dirty="0" smtClean="0"/>
              <a:t>JAVIER PALOMARES – DUMAS &amp; AMA, TX</a:t>
            </a:r>
          </a:p>
          <a:p>
            <a:pPr eaLnBrk="1" hangingPunct="1">
              <a:lnSpc>
                <a:spcPct val="90000"/>
              </a:lnSpc>
              <a:defRPr/>
            </a:pPr>
            <a:r>
              <a:rPr lang="en-US" sz="2400" dirty="0" smtClean="0"/>
              <a:t>JIM BLACKMON – HEREFORD, TX</a:t>
            </a:r>
          </a:p>
          <a:p>
            <a:pPr eaLnBrk="1" hangingPunct="1">
              <a:lnSpc>
                <a:spcPct val="90000"/>
              </a:lnSpc>
              <a:defRPr/>
            </a:pPr>
            <a:r>
              <a:rPr lang="en-US" sz="2400" dirty="0" smtClean="0"/>
              <a:t>JERRY </a:t>
            </a:r>
            <a:r>
              <a:rPr lang="en-US" sz="2400" dirty="0" smtClean="0"/>
              <a:t>VINSON – GREENWOOD VILLAGE, </a:t>
            </a:r>
            <a:r>
              <a:rPr lang="en-US" sz="2400" dirty="0" smtClean="0"/>
              <a:t>CO</a:t>
            </a:r>
            <a:endParaRPr lang="en-US" sz="2400" dirty="0" smtClean="0"/>
          </a:p>
          <a:p>
            <a:pPr eaLnBrk="1" hangingPunct="1">
              <a:lnSpc>
                <a:spcPct val="90000"/>
              </a:lnSpc>
              <a:defRPr/>
            </a:pPr>
            <a:r>
              <a:rPr lang="en-US" sz="2400" dirty="0" smtClean="0"/>
              <a:t>JESSE LARUE – GERMANY</a:t>
            </a:r>
          </a:p>
          <a:p>
            <a:pPr eaLnBrk="1" hangingPunct="1">
              <a:lnSpc>
                <a:spcPct val="90000"/>
              </a:lnSpc>
              <a:defRPr/>
            </a:pPr>
            <a:r>
              <a:rPr lang="en-US" sz="2400" dirty="0" smtClean="0"/>
              <a:t>THOMAS MORRIS – SPRINGFIELD, MO</a:t>
            </a:r>
          </a:p>
          <a:p>
            <a:pPr eaLnBrk="1" hangingPunct="1">
              <a:lnSpc>
                <a:spcPct val="90000"/>
              </a:lnSpc>
              <a:defRPr/>
            </a:pPr>
            <a:r>
              <a:rPr lang="en-US" sz="2400" dirty="0" smtClean="0"/>
              <a:t>RICHARD THETFORD – DENVER, CO</a:t>
            </a:r>
          </a:p>
          <a:p>
            <a:pPr eaLnBrk="1" hangingPunct="1">
              <a:lnSpc>
                <a:spcPct val="90000"/>
              </a:lnSpc>
              <a:defRPr/>
            </a:pPr>
            <a:r>
              <a:rPr lang="en-US" sz="2400" dirty="0" smtClean="0"/>
              <a:t>BRYAN HAYNES – HILLSBORO, OREGON </a:t>
            </a:r>
            <a:r>
              <a:rPr lang="en-US" sz="2000" dirty="0" smtClean="0"/>
              <a:t>(One Time).</a:t>
            </a:r>
            <a:endParaRPr lang="en-US" sz="2400" dirty="0" smtClean="0"/>
          </a:p>
          <a:p>
            <a:pPr eaLnBrk="1" hangingPunct="1">
              <a:lnSpc>
                <a:spcPct val="90000"/>
              </a:lnSpc>
              <a:defRPr/>
            </a:pPr>
            <a:r>
              <a:rPr lang="en-US" sz="2400" dirty="0" smtClean="0"/>
              <a:t>WARREN SCHOLTZ – SOUTH AFRICA</a:t>
            </a:r>
          </a:p>
          <a:p>
            <a:pPr eaLnBrk="1" hangingPunct="1">
              <a:lnSpc>
                <a:spcPct val="90000"/>
              </a:lnSpc>
              <a:defRPr/>
            </a:pPr>
            <a:r>
              <a:rPr lang="en-US" sz="2400" dirty="0" smtClean="0"/>
              <a:t>DERRICK CHAMBERS – ALBUQUERQUE, NM</a:t>
            </a:r>
          </a:p>
          <a:p>
            <a:pPr lvl="4" eaLnBrk="1" hangingPunct="1">
              <a:lnSpc>
                <a:spcPct val="90000"/>
              </a:lnSpc>
              <a:buFont typeface="Wingdings" pitchFamily="2" charset="2"/>
              <a:buNone/>
              <a:defRPr/>
            </a:pPr>
            <a:endParaRPr lang="en-US" dirty="0" smtClean="0"/>
          </a:p>
          <a:p>
            <a:pPr eaLnBrk="1" hangingPunct="1">
              <a:lnSpc>
                <a:spcPct val="90000"/>
              </a:lnSpc>
              <a:buFont typeface="Wingdings" pitchFamily="2" charset="2"/>
              <a:buNone/>
              <a:defRPr/>
            </a:pPr>
            <a:endParaRPr lang="en-US" sz="2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fade">
                                      <p:cBhvr>
                                        <p:cTn id="14" dur="1000"/>
                                        <p:tgtEl>
                                          <p:spTgt spid="9219">
                                            <p:txEl>
                                              <p:pRg st="0" end="0"/>
                                            </p:txEl>
                                          </p:spTgt>
                                        </p:tgtEl>
                                      </p:cBhvr>
                                    </p:animEffect>
                                    <p:anim calcmode="lin" valueType="num">
                                      <p:cBhvr>
                                        <p:cTn id="15"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1" end="1"/>
                                            </p:txEl>
                                          </p:spTgt>
                                        </p:tgtEl>
                                        <p:attrNameLst>
                                          <p:attrName>style.visibility</p:attrName>
                                        </p:attrNameLst>
                                      </p:cBhvr>
                                      <p:to>
                                        <p:strVal val="visible"/>
                                      </p:to>
                                    </p:set>
                                    <p:animEffect transition="in" filter="fade">
                                      <p:cBhvr>
                                        <p:cTn id="21" dur="1000"/>
                                        <p:tgtEl>
                                          <p:spTgt spid="9219">
                                            <p:txEl>
                                              <p:pRg st="1" end="1"/>
                                            </p:txEl>
                                          </p:spTgt>
                                        </p:tgtEl>
                                      </p:cBhvr>
                                    </p:animEffect>
                                    <p:anim calcmode="lin" valueType="num">
                                      <p:cBhvr>
                                        <p:cTn id="22"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219">
                                            <p:txEl>
                                              <p:pRg st="2" end="2"/>
                                            </p:txEl>
                                          </p:spTgt>
                                        </p:tgtEl>
                                        <p:attrNameLst>
                                          <p:attrName>style.visibility</p:attrName>
                                        </p:attrNameLst>
                                      </p:cBhvr>
                                      <p:to>
                                        <p:strVal val="visible"/>
                                      </p:to>
                                    </p:set>
                                    <p:animEffect transition="in" filter="fade">
                                      <p:cBhvr>
                                        <p:cTn id="28" dur="1000"/>
                                        <p:tgtEl>
                                          <p:spTgt spid="9219">
                                            <p:txEl>
                                              <p:pRg st="2" end="2"/>
                                            </p:txEl>
                                          </p:spTgt>
                                        </p:tgtEl>
                                      </p:cBhvr>
                                    </p:animEffect>
                                    <p:anim calcmode="lin" valueType="num">
                                      <p:cBhvr>
                                        <p:cTn id="29"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219">
                                            <p:txEl>
                                              <p:pRg st="3" end="3"/>
                                            </p:txEl>
                                          </p:spTgt>
                                        </p:tgtEl>
                                        <p:attrNameLst>
                                          <p:attrName>style.visibility</p:attrName>
                                        </p:attrNameLst>
                                      </p:cBhvr>
                                      <p:to>
                                        <p:strVal val="visible"/>
                                      </p:to>
                                    </p:set>
                                    <p:animEffect transition="in" filter="fade">
                                      <p:cBhvr>
                                        <p:cTn id="35" dur="1000"/>
                                        <p:tgtEl>
                                          <p:spTgt spid="9219">
                                            <p:txEl>
                                              <p:pRg st="3" end="3"/>
                                            </p:txEl>
                                          </p:spTgt>
                                        </p:tgtEl>
                                      </p:cBhvr>
                                    </p:animEffect>
                                    <p:anim calcmode="lin" valueType="num">
                                      <p:cBhvr>
                                        <p:cTn id="36"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219">
                                            <p:txEl>
                                              <p:pRg st="4" end="4"/>
                                            </p:txEl>
                                          </p:spTgt>
                                        </p:tgtEl>
                                        <p:attrNameLst>
                                          <p:attrName>style.visibility</p:attrName>
                                        </p:attrNameLst>
                                      </p:cBhvr>
                                      <p:to>
                                        <p:strVal val="visible"/>
                                      </p:to>
                                    </p:set>
                                    <p:animEffect transition="in" filter="fade">
                                      <p:cBhvr>
                                        <p:cTn id="42" dur="1000"/>
                                        <p:tgtEl>
                                          <p:spTgt spid="9219">
                                            <p:txEl>
                                              <p:pRg st="4" end="4"/>
                                            </p:txEl>
                                          </p:spTgt>
                                        </p:tgtEl>
                                      </p:cBhvr>
                                    </p:animEffect>
                                    <p:anim calcmode="lin" valueType="num">
                                      <p:cBhvr>
                                        <p:cTn id="43"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219">
                                            <p:txEl>
                                              <p:pRg st="5" end="5"/>
                                            </p:txEl>
                                          </p:spTgt>
                                        </p:tgtEl>
                                        <p:attrNameLst>
                                          <p:attrName>style.visibility</p:attrName>
                                        </p:attrNameLst>
                                      </p:cBhvr>
                                      <p:to>
                                        <p:strVal val="visible"/>
                                      </p:to>
                                    </p:set>
                                    <p:animEffect transition="in" filter="fade">
                                      <p:cBhvr>
                                        <p:cTn id="49" dur="1000"/>
                                        <p:tgtEl>
                                          <p:spTgt spid="9219">
                                            <p:txEl>
                                              <p:pRg st="5" end="5"/>
                                            </p:txEl>
                                          </p:spTgt>
                                        </p:tgtEl>
                                      </p:cBhvr>
                                    </p:animEffect>
                                    <p:anim calcmode="lin" valueType="num">
                                      <p:cBhvr>
                                        <p:cTn id="50"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219">
                                            <p:txEl>
                                              <p:pRg st="6" end="6"/>
                                            </p:txEl>
                                          </p:spTgt>
                                        </p:tgtEl>
                                        <p:attrNameLst>
                                          <p:attrName>style.visibility</p:attrName>
                                        </p:attrNameLst>
                                      </p:cBhvr>
                                      <p:to>
                                        <p:strVal val="visible"/>
                                      </p:to>
                                    </p:set>
                                    <p:animEffect transition="in" filter="fade">
                                      <p:cBhvr>
                                        <p:cTn id="56" dur="1000"/>
                                        <p:tgtEl>
                                          <p:spTgt spid="9219">
                                            <p:txEl>
                                              <p:pRg st="6" end="6"/>
                                            </p:txEl>
                                          </p:spTgt>
                                        </p:tgtEl>
                                      </p:cBhvr>
                                    </p:animEffect>
                                    <p:anim calcmode="lin" valueType="num">
                                      <p:cBhvr>
                                        <p:cTn id="57"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9219">
                                            <p:txEl>
                                              <p:pRg st="7" end="7"/>
                                            </p:txEl>
                                          </p:spTgt>
                                        </p:tgtEl>
                                        <p:attrNameLst>
                                          <p:attrName>style.visibility</p:attrName>
                                        </p:attrNameLst>
                                      </p:cBhvr>
                                      <p:to>
                                        <p:strVal val="visible"/>
                                      </p:to>
                                    </p:set>
                                    <p:animEffect transition="in" filter="fade">
                                      <p:cBhvr>
                                        <p:cTn id="63" dur="1000"/>
                                        <p:tgtEl>
                                          <p:spTgt spid="9219">
                                            <p:txEl>
                                              <p:pRg st="7" end="7"/>
                                            </p:txEl>
                                          </p:spTgt>
                                        </p:tgtEl>
                                      </p:cBhvr>
                                    </p:animEffect>
                                    <p:anim calcmode="lin" valueType="num">
                                      <p:cBhvr>
                                        <p:cTn id="64" dur="1000" fill="hold"/>
                                        <p:tgtEl>
                                          <p:spTgt spid="9219">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921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9219">
                                            <p:txEl>
                                              <p:pRg st="8" end="8"/>
                                            </p:txEl>
                                          </p:spTgt>
                                        </p:tgtEl>
                                        <p:attrNameLst>
                                          <p:attrName>style.visibility</p:attrName>
                                        </p:attrNameLst>
                                      </p:cBhvr>
                                      <p:to>
                                        <p:strVal val="visible"/>
                                      </p:to>
                                    </p:set>
                                    <p:animEffect transition="in" filter="fade">
                                      <p:cBhvr>
                                        <p:cTn id="70" dur="1000"/>
                                        <p:tgtEl>
                                          <p:spTgt spid="9219">
                                            <p:txEl>
                                              <p:pRg st="8" end="8"/>
                                            </p:txEl>
                                          </p:spTgt>
                                        </p:tgtEl>
                                      </p:cBhvr>
                                    </p:animEffect>
                                    <p:anim calcmode="lin" valueType="num">
                                      <p:cBhvr>
                                        <p:cTn id="71" dur="1000" fill="hold"/>
                                        <p:tgtEl>
                                          <p:spTgt spid="9219">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921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457200" y="2514600"/>
            <a:ext cx="8229600" cy="3616325"/>
          </a:xfrm>
        </p:spPr>
        <p:txBody>
          <a:bodyPr/>
          <a:lstStyle/>
          <a:p>
            <a:pPr eaLnBrk="1" hangingPunct="1">
              <a:defRPr/>
            </a:pPr>
            <a:endParaRPr lang="en-US" dirty="0" smtClean="0"/>
          </a:p>
          <a:p>
            <a:pPr algn="ctr" eaLnBrk="1" hangingPunct="1">
              <a:defRPr/>
            </a:pPr>
            <a:r>
              <a:rPr lang="en-US" dirty="0" smtClean="0"/>
              <a:t>SUPPORT TOTAL FOR 2012  26,428.00</a:t>
            </a:r>
          </a:p>
          <a:p>
            <a:pPr eaLnBrk="1" hangingPunct="1">
              <a:defRPr/>
            </a:pPr>
            <a:endParaRPr lang="en-US" dirty="0" smtClean="0"/>
          </a:p>
          <a:p>
            <a:pPr algn="ctr" eaLnBrk="1" hangingPunct="1">
              <a:defRPr/>
            </a:pPr>
            <a:r>
              <a:rPr lang="en-US" dirty="0" smtClean="0"/>
              <a:t>COMMITTED FOR 2013</a:t>
            </a:r>
          </a:p>
          <a:p>
            <a:pPr algn="ctr" eaLnBrk="1" hangingPunct="1">
              <a:buFont typeface="Wingdings" pitchFamily="2" charset="2"/>
              <a:buNone/>
              <a:defRPr/>
            </a:pPr>
            <a:r>
              <a:rPr lang="en-US" dirty="0" smtClean="0"/>
              <a:t>30,100.00</a:t>
            </a:r>
          </a:p>
        </p:txBody>
      </p:sp>
      <p:sp>
        <p:nvSpPr>
          <p:cNvPr id="7" name="Rectangle 2"/>
          <p:cNvSpPr>
            <a:spLocks noGrp="1" noChangeArrowheads="1"/>
          </p:cNvSpPr>
          <p:nvPr>
            <p:ph type="title"/>
          </p:nvPr>
        </p:nvSpPr>
        <p:spPr>
          <a:xfrm>
            <a:off x="457200" y="277813"/>
            <a:ext cx="8229600" cy="1779587"/>
          </a:xfrm>
        </p:spPr>
        <p:txBody>
          <a:bodyPr/>
          <a:lstStyle/>
          <a:p>
            <a:pPr eaLnBrk="1" hangingPunct="1">
              <a:defRPr/>
            </a:pPr>
            <a:r>
              <a:rPr lang="en-US" sz="4000" b="1" dirty="0" smtClean="0"/>
              <a:t>FUNDS USED FOR OUTSIDE SUPPORT TO PREACH THE GOSPEL IN 2012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Effect transition="in" filter="fade">
                                      <p:cBhvr>
                                        <p:cTn id="7" dur="1000"/>
                                        <p:tgtEl>
                                          <p:spTgt spid="70659">
                                            <p:txEl>
                                              <p:pRg st="1" end="1"/>
                                            </p:txEl>
                                          </p:spTgt>
                                        </p:tgtEl>
                                      </p:cBhvr>
                                    </p:animEffect>
                                    <p:anim calcmode="lin" valueType="num">
                                      <p:cBhvr>
                                        <p:cTn id="8" dur="10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06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0659">
                                            <p:txEl>
                                              <p:pRg st="3" end="3"/>
                                            </p:txEl>
                                          </p:spTgt>
                                        </p:tgtEl>
                                        <p:attrNameLst>
                                          <p:attrName>style.visibility</p:attrName>
                                        </p:attrNameLst>
                                      </p:cBhvr>
                                      <p:to>
                                        <p:strVal val="visible"/>
                                      </p:to>
                                    </p:set>
                                    <p:animEffect transition="in" filter="fade">
                                      <p:cBhvr>
                                        <p:cTn id="14" dur="1000"/>
                                        <p:tgtEl>
                                          <p:spTgt spid="70659">
                                            <p:txEl>
                                              <p:pRg st="3" end="3"/>
                                            </p:txEl>
                                          </p:spTgt>
                                        </p:tgtEl>
                                      </p:cBhvr>
                                    </p:animEffect>
                                    <p:anim calcmode="lin" valueType="num">
                                      <p:cBhvr>
                                        <p:cTn id="15" dur="10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0659">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0659">
                                            <p:txEl>
                                              <p:pRg st="4" end="4"/>
                                            </p:txEl>
                                          </p:spTgt>
                                        </p:tgtEl>
                                        <p:attrNameLst>
                                          <p:attrName>style.visibility</p:attrName>
                                        </p:attrNameLst>
                                      </p:cBhvr>
                                      <p:to>
                                        <p:strVal val="visible"/>
                                      </p:to>
                                    </p:set>
                                    <p:animEffect transition="in" filter="fade">
                                      <p:cBhvr>
                                        <p:cTn id="19" dur="1000"/>
                                        <p:tgtEl>
                                          <p:spTgt spid="70659">
                                            <p:txEl>
                                              <p:pRg st="4" end="4"/>
                                            </p:txEl>
                                          </p:spTgt>
                                        </p:tgtEl>
                                      </p:cBhvr>
                                    </p:animEffect>
                                    <p:anim calcmode="lin" valueType="num">
                                      <p:cBhvr>
                                        <p:cTn id="20" dur="1000" fill="hold"/>
                                        <p:tgtEl>
                                          <p:spTgt spid="70659">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7065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z="4000" b="1" dirty="0" smtClean="0"/>
              <a:t>FUNDS USED TO PREACH THE GOSPEL IN 2012</a:t>
            </a:r>
          </a:p>
        </p:txBody>
      </p:sp>
      <p:sp>
        <p:nvSpPr>
          <p:cNvPr id="68611" name="Rectangle 3"/>
          <p:cNvSpPr>
            <a:spLocks noGrp="1" noChangeArrowheads="1"/>
          </p:cNvSpPr>
          <p:nvPr>
            <p:ph type="body" idx="1"/>
          </p:nvPr>
        </p:nvSpPr>
        <p:spPr/>
        <p:txBody>
          <a:bodyPr/>
          <a:lstStyle/>
          <a:p>
            <a:pPr algn="ctr" eaLnBrk="1" hangingPunct="1">
              <a:buFont typeface="Wingdings" pitchFamily="2" charset="2"/>
              <a:buNone/>
              <a:defRPr/>
            </a:pPr>
            <a:r>
              <a:rPr lang="en-US" b="1" dirty="0" smtClean="0"/>
              <a:t>GOSPEL MEETINGS</a:t>
            </a:r>
          </a:p>
          <a:p>
            <a:pPr algn="ctr" eaLnBrk="1" hangingPunct="1">
              <a:buFont typeface="Wingdings" pitchFamily="2" charset="2"/>
              <a:buNone/>
              <a:defRPr/>
            </a:pPr>
            <a:endParaRPr lang="en-US" dirty="0" smtClean="0"/>
          </a:p>
          <a:p>
            <a:pPr eaLnBrk="1" hangingPunct="1">
              <a:defRPr/>
            </a:pPr>
            <a:r>
              <a:rPr lang="en-US" dirty="0" smtClean="0"/>
              <a:t>TIM NORMAN – SEARCY ARK.</a:t>
            </a:r>
          </a:p>
          <a:p>
            <a:pPr eaLnBrk="1" hangingPunct="1">
              <a:defRPr/>
            </a:pPr>
            <a:r>
              <a:rPr lang="en-US" dirty="0" smtClean="0"/>
              <a:t>WAYNE MOODY – KANSAS CITY</a:t>
            </a:r>
          </a:p>
          <a:p>
            <a:pPr algn="ctr" eaLnBrk="1" hangingPunct="1">
              <a:spcBef>
                <a:spcPts val="1200"/>
              </a:spcBef>
              <a:spcAft>
                <a:spcPts val="1200"/>
              </a:spcAft>
              <a:buFont typeface="Wingdings" pitchFamily="2" charset="2"/>
              <a:buNone/>
              <a:defRPr/>
            </a:pPr>
            <a:r>
              <a:rPr lang="en-US" b="1" dirty="0" smtClean="0"/>
              <a:t>2013 MEETINGS</a:t>
            </a:r>
          </a:p>
          <a:p>
            <a:pPr eaLnBrk="1" hangingPunct="1">
              <a:defRPr/>
            </a:pPr>
            <a:r>
              <a:rPr lang="en-US" dirty="0" smtClean="0"/>
              <a:t>SPRING – DANE SHEPARD – OKC</a:t>
            </a:r>
          </a:p>
          <a:p>
            <a:pPr eaLnBrk="1" hangingPunct="1">
              <a:defRPr/>
            </a:pPr>
            <a:r>
              <a:rPr lang="en-US" dirty="0" smtClean="0"/>
              <a:t>FALL – NORMAN SEWELL - ARK</a:t>
            </a:r>
          </a:p>
          <a:p>
            <a:pPr eaLnBrk="1" hangingPunct="1">
              <a:defRPr/>
            </a:pPr>
            <a:endParaRPr lang="en-US" dirty="0" smtClean="0"/>
          </a:p>
          <a:p>
            <a:pPr algn="ctr" eaLnBrk="1" hangingPunct="1">
              <a:buFont typeface="Wingdings" pitchFamily="2" charset="2"/>
              <a:buNone/>
              <a:defRPr/>
            </a:pP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1000" fill="hold"/>
                                        <p:tgtEl>
                                          <p:spTgt spid="68610"/>
                                        </p:tgtEl>
                                        <p:attrNameLst>
                                          <p:attrName>ppt_x</p:attrName>
                                        </p:attrNameLst>
                                      </p:cBhvr>
                                      <p:tavLst>
                                        <p:tav tm="0">
                                          <p:val>
                                            <p:strVal val="#ppt_x-.2"/>
                                          </p:val>
                                        </p:tav>
                                        <p:tav tm="100000">
                                          <p:val>
                                            <p:strVal val="#ppt_x"/>
                                          </p:val>
                                        </p:tav>
                                      </p:tavLst>
                                    </p:anim>
                                    <p:anim calcmode="lin" valueType="num">
                                      <p:cBhvr>
                                        <p:cTn id="8" dur="1000" fill="hold"/>
                                        <p:tgtEl>
                                          <p:spTgt spid="686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68610"/>
                                        </p:tgtEl>
                                      </p:cBhvr>
                                    </p:animEffect>
                                  </p:childTnLst>
                                </p:cTn>
                              </p:par>
                              <p:par>
                                <p:cTn id="10" presetID="29" presetClass="entr" presetSubtype="0" fill="hold" nodeType="with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 calcmode="lin" valueType="num">
                                      <p:cBhvr>
                                        <p:cTn id="12" dur="1000" fill="hold"/>
                                        <p:tgtEl>
                                          <p:spTgt spid="68611">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6861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861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Effect transition="in" filter="fade">
                                      <p:cBhvr>
                                        <p:cTn id="19" dur="1000"/>
                                        <p:tgtEl>
                                          <p:spTgt spid="68611">
                                            <p:txEl>
                                              <p:pRg st="2" end="2"/>
                                            </p:txEl>
                                          </p:spTgt>
                                        </p:tgtEl>
                                      </p:cBhvr>
                                    </p:animEffect>
                                    <p:anim calcmode="lin" valueType="num">
                                      <p:cBhvr>
                                        <p:cTn id="20" dur="10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86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8611">
                                            <p:txEl>
                                              <p:pRg st="3" end="3"/>
                                            </p:txEl>
                                          </p:spTgt>
                                        </p:tgtEl>
                                        <p:attrNameLst>
                                          <p:attrName>style.visibility</p:attrName>
                                        </p:attrNameLst>
                                      </p:cBhvr>
                                      <p:to>
                                        <p:strVal val="visible"/>
                                      </p:to>
                                    </p:set>
                                    <p:animEffect transition="in" filter="fade">
                                      <p:cBhvr>
                                        <p:cTn id="26" dur="1000"/>
                                        <p:tgtEl>
                                          <p:spTgt spid="68611">
                                            <p:txEl>
                                              <p:pRg st="3" end="3"/>
                                            </p:txEl>
                                          </p:spTgt>
                                        </p:tgtEl>
                                      </p:cBhvr>
                                    </p:animEffect>
                                    <p:anim calcmode="lin" valueType="num">
                                      <p:cBhvr>
                                        <p:cTn id="27" dur="10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686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68611">
                                            <p:txEl>
                                              <p:pRg st="4" end="4"/>
                                            </p:txEl>
                                          </p:spTgt>
                                        </p:tgtEl>
                                        <p:attrNameLst>
                                          <p:attrName>style.visibility</p:attrName>
                                        </p:attrNameLst>
                                      </p:cBhvr>
                                      <p:to>
                                        <p:strVal val="visible"/>
                                      </p:to>
                                    </p:set>
                                    <p:anim calcmode="lin" valueType="num">
                                      <p:cBhvr>
                                        <p:cTn id="33" dur="1000" fill="hold"/>
                                        <p:tgtEl>
                                          <p:spTgt spid="68611">
                                            <p:txEl>
                                              <p:pRg st="4" end="4"/>
                                            </p:txEl>
                                          </p:spTgt>
                                        </p:tgtEl>
                                        <p:attrNameLst>
                                          <p:attrName>ppt_x</p:attrName>
                                        </p:attrNameLst>
                                      </p:cBhvr>
                                      <p:tavLst>
                                        <p:tav tm="0">
                                          <p:val>
                                            <p:strVal val="#ppt_x-.2"/>
                                          </p:val>
                                        </p:tav>
                                        <p:tav tm="100000">
                                          <p:val>
                                            <p:strVal val="#ppt_x"/>
                                          </p:val>
                                        </p:tav>
                                      </p:tavLst>
                                    </p:anim>
                                    <p:anim calcmode="lin" valueType="num">
                                      <p:cBhvr>
                                        <p:cTn id="34" dur="1000" fill="hold"/>
                                        <p:tgtEl>
                                          <p:spTgt spid="6861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68611">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68611">
                                            <p:txEl>
                                              <p:pRg st="5" end="5"/>
                                            </p:txEl>
                                          </p:spTgt>
                                        </p:tgtEl>
                                        <p:attrNameLst>
                                          <p:attrName>style.visibility</p:attrName>
                                        </p:attrNameLst>
                                      </p:cBhvr>
                                      <p:to>
                                        <p:strVal val="visible"/>
                                      </p:to>
                                    </p:set>
                                    <p:animEffect transition="in" filter="fade">
                                      <p:cBhvr>
                                        <p:cTn id="40" dur="1000"/>
                                        <p:tgtEl>
                                          <p:spTgt spid="68611">
                                            <p:txEl>
                                              <p:pRg st="5" end="5"/>
                                            </p:txEl>
                                          </p:spTgt>
                                        </p:tgtEl>
                                      </p:cBhvr>
                                    </p:animEffect>
                                    <p:anim calcmode="lin" valueType="num">
                                      <p:cBhvr>
                                        <p:cTn id="41" dur="1000" fill="hold"/>
                                        <p:tgtEl>
                                          <p:spTgt spid="68611">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686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68611">
                                            <p:txEl>
                                              <p:pRg st="6" end="6"/>
                                            </p:txEl>
                                          </p:spTgt>
                                        </p:tgtEl>
                                        <p:attrNameLst>
                                          <p:attrName>style.visibility</p:attrName>
                                        </p:attrNameLst>
                                      </p:cBhvr>
                                      <p:to>
                                        <p:strVal val="visible"/>
                                      </p:to>
                                    </p:set>
                                    <p:animEffect transition="in" filter="fade">
                                      <p:cBhvr>
                                        <p:cTn id="47" dur="1000"/>
                                        <p:tgtEl>
                                          <p:spTgt spid="68611">
                                            <p:txEl>
                                              <p:pRg st="6" end="6"/>
                                            </p:txEl>
                                          </p:spTgt>
                                        </p:tgtEl>
                                      </p:cBhvr>
                                    </p:animEffect>
                                    <p:anim calcmode="lin" valueType="num">
                                      <p:cBhvr>
                                        <p:cTn id="48" dur="1000" fill="hold"/>
                                        <p:tgtEl>
                                          <p:spTgt spid="68611">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686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smtClean="0"/>
              <a:t>    </a:t>
            </a:r>
          </a:p>
        </p:txBody>
      </p:sp>
      <p:sp>
        <p:nvSpPr>
          <p:cNvPr id="65539" name="Rectangle 3"/>
          <p:cNvSpPr>
            <a:spLocks noGrp="1" noChangeArrowheads="1"/>
          </p:cNvSpPr>
          <p:nvPr>
            <p:ph type="body" idx="1"/>
          </p:nvPr>
        </p:nvSpPr>
        <p:spPr/>
        <p:txBody>
          <a:bodyPr/>
          <a:lstStyle/>
          <a:p>
            <a:pPr algn="ctr" eaLnBrk="1" hangingPunct="1">
              <a:buFont typeface="Wingdings" pitchFamily="2" charset="2"/>
              <a:buNone/>
              <a:defRPr/>
            </a:pPr>
            <a:r>
              <a:rPr lang="en-US" sz="4000" b="1" dirty="0" smtClean="0"/>
              <a:t>BUDGET FOR 2013</a:t>
            </a:r>
          </a:p>
          <a:p>
            <a:pPr algn="ctr" eaLnBrk="1" hangingPunct="1">
              <a:buFont typeface="Wingdings" pitchFamily="2" charset="2"/>
              <a:buNone/>
              <a:defRPr/>
            </a:pPr>
            <a:endParaRPr lang="en-US" dirty="0" smtClean="0"/>
          </a:p>
          <a:p>
            <a:pPr algn="ctr" eaLnBrk="1" hangingPunct="1">
              <a:buFont typeface="Wingdings" pitchFamily="2" charset="2"/>
              <a:buNone/>
              <a:defRPr/>
            </a:pPr>
            <a:r>
              <a:rPr lang="en-US" dirty="0" smtClean="0"/>
              <a:t>  $3970.00 PER WEEK</a:t>
            </a:r>
          </a:p>
          <a:p>
            <a:pPr eaLnBrk="1" hangingPunct="1">
              <a:defRPr/>
            </a:pP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p:cTn id="7" dur="1000" fill="hold"/>
                                        <p:tgtEl>
                                          <p:spTgt spid="6553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6553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655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5539">
                                            <p:txEl>
                                              <p:pRg st="2" end="2"/>
                                            </p:txEl>
                                          </p:spTgt>
                                        </p:tgtEl>
                                        <p:attrNameLst>
                                          <p:attrName>style.visibility</p:attrName>
                                        </p:attrNameLst>
                                      </p:cBhvr>
                                      <p:to>
                                        <p:strVal val="visible"/>
                                      </p:to>
                                    </p:set>
                                    <p:animEffect transition="in" filter="fade">
                                      <p:cBhvr>
                                        <p:cTn id="14" dur="1000"/>
                                        <p:tgtEl>
                                          <p:spTgt spid="65539">
                                            <p:txEl>
                                              <p:pRg st="2" end="2"/>
                                            </p:txEl>
                                          </p:spTgt>
                                        </p:tgtEl>
                                      </p:cBhvr>
                                    </p:animEffect>
                                    <p:anim calcmode="lin" valueType="num">
                                      <p:cBhvr>
                                        <p:cTn id="15" dur="10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55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2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3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4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5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133</TotalTime>
  <Words>960</Words>
  <Application>Microsoft Office PowerPoint</Application>
  <PresentationFormat>On-screen Show (4:3)</PresentationFormat>
  <Paragraphs>218</Paragraphs>
  <Slides>24</Slides>
  <Notes>5</Notes>
  <HiddenSlides>0</HiddenSlides>
  <MMClips>0</MMClips>
  <ScaleCrop>false</ScaleCrop>
  <HeadingPairs>
    <vt:vector size="4" baseType="variant">
      <vt:variant>
        <vt:lpstr>Theme</vt:lpstr>
      </vt:variant>
      <vt:variant>
        <vt:i4>15</vt:i4>
      </vt:variant>
      <vt:variant>
        <vt:lpstr>Slide Titles</vt:lpstr>
      </vt:variant>
      <vt:variant>
        <vt:i4>24</vt:i4>
      </vt:variant>
    </vt:vector>
  </HeadingPairs>
  <TitlesOfParts>
    <vt:vector size="39" baseType="lpstr">
      <vt:lpstr>Office Theme</vt:lpstr>
      <vt:lpstr>1_Globe</vt:lpstr>
      <vt:lpstr>2_Globe</vt:lpstr>
      <vt:lpstr>3_Globe</vt:lpstr>
      <vt:lpstr>4_Globe</vt:lpstr>
      <vt:lpstr>5_Globe</vt:lpstr>
      <vt:lpstr>6_Globe</vt:lpstr>
      <vt:lpstr>7_Globe</vt:lpstr>
      <vt:lpstr>8_Globe</vt:lpstr>
      <vt:lpstr>9_Globe</vt:lpstr>
      <vt:lpstr>10_Globe</vt:lpstr>
      <vt:lpstr>12_Globe</vt:lpstr>
      <vt:lpstr>13_Globe</vt:lpstr>
      <vt:lpstr>14_Globe</vt:lpstr>
      <vt:lpstr>15_Globe</vt:lpstr>
      <vt:lpstr>FINANCIAL-BUDGET</vt:lpstr>
      <vt:lpstr>CONTRIBUTIONS</vt:lpstr>
      <vt:lpstr>SUMMARY OF YEAR 2012</vt:lpstr>
      <vt:lpstr>BANK BALANCE</vt:lpstr>
      <vt:lpstr>FUNDS USED TO PREACH THE GOSPEL IN 2012</vt:lpstr>
      <vt:lpstr>FUNDS USED FOR OUTSIDE SUPPORT TO PREACH THE GOSPEL IN 2012</vt:lpstr>
      <vt:lpstr>FUNDS USED FOR OUTSIDE SUPPORT TO PREACH THE GOSPEL IN 2012</vt:lpstr>
      <vt:lpstr>FUNDS USED TO PREACH THE GOSPEL IN 2012</vt:lpstr>
      <vt:lpstr>    </vt:lpstr>
      <vt:lpstr>What It Takes To Continue this Work </vt:lpstr>
      <vt:lpstr>REVIEW   2012 STATISTICS</vt:lpstr>
      <vt:lpstr>MEMBERSHIP STATISTICS  </vt:lpstr>
      <vt:lpstr>ATTENDANCE</vt:lpstr>
      <vt:lpstr>We Have Some Areas                     We Need To Work On</vt:lpstr>
      <vt:lpstr>Where Are We at Olsen Park?</vt:lpstr>
      <vt:lpstr>Where Are We at Olsen Park?</vt:lpstr>
      <vt:lpstr>Where Are We at Olsen Park?</vt:lpstr>
      <vt:lpstr>Where Are We at Olsen Park?</vt:lpstr>
      <vt:lpstr>Where Are We at Olsen Park?</vt:lpstr>
      <vt:lpstr>Slide 20</vt:lpstr>
      <vt:lpstr>Personal Work Groups</vt:lpstr>
      <vt:lpstr>Personal Work Groups</vt:lpstr>
      <vt:lpstr>Romans 12:9-16</vt:lpstr>
      <vt:lpstr>Romans 12:9-16</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We Are at Olsen Park</dc:title>
  <dc:creator>OlsenParkLaptop</dc:creator>
  <cp:lastModifiedBy>OlsenParkLaptop</cp:lastModifiedBy>
  <cp:revision>17</cp:revision>
  <dcterms:created xsi:type="dcterms:W3CDTF">2013-02-22T20:37:36Z</dcterms:created>
  <dcterms:modified xsi:type="dcterms:W3CDTF">2013-03-03T00:02:55Z</dcterms:modified>
</cp:coreProperties>
</file>