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7F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3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8799D10-AB49-C447-AF2E-243D77F1D885}" type="datetimeFigureOut">
              <a:rPr lang="en-US"/>
              <a:pPr/>
              <a:t>7/1/13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25F14D3-4D74-8D43-9E6F-247D6960926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1C675A60-0BB8-7E42-B1AC-F6A4A0D422FF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0B67966D-23C9-1D40-A4E3-AA8C86DFF57A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AF74CC41-0318-7249-8D75-8FB4B1F9B08C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BE78E23-9488-2F46-A6FB-1F38FB305343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E5E9DE08-AD84-B448-B7D9-9DE3F699A5E8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33034025-5D87-9F4B-96A2-BF917C935DA0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0585280-1562-DF44-B82E-3EC11B2764AD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1C5C7053-9EF7-E942-9BCC-F6F98782A6C3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0760B55D-4FFF-2540-8563-B0DCE0EFFCF6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992C86A-9710-A243-ABD7-62EB7C19B027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484CA99F-EC6C-5A4C-B599-8185A261356B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A2284D-E4D4-A744-8DE3-54D377288564}" type="datetimeFigureOut">
              <a:rPr lang="en-US"/>
              <a:pPr/>
              <a:t>7/1/13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CB4C3-C775-ED4F-A225-CE8F44DBCC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7CFD1F-6BEA-0548-8559-86415F305FB1}" type="datetimeFigureOut">
              <a:rPr lang="en-US"/>
              <a:pPr/>
              <a:t>7/1/13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BF94F-C80D-5B4E-A917-3DAB7D1C12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A21458-7F52-B34F-A5A0-5127DE7B8628}" type="datetimeFigureOut">
              <a:rPr lang="en-US"/>
              <a:pPr/>
              <a:t>7/1/13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1872D-CE2A-5B47-9813-7A738AA893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1A6A59-79B9-F243-AB04-55C734CBAB8A}" type="datetimeFigureOut">
              <a:rPr lang="en-US"/>
              <a:pPr/>
              <a:t>7/1/13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60C43-BC5A-8046-8A9E-839356430F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DC5B90-8B00-3945-AD0B-A51C5459FA48}" type="datetimeFigureOut">
              <a:rPr lang="en-US"/>
              <a:pPr/>
              <a:t>7/1/13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7A673-F1DB-9B4E-A4FF-A5BB3CB53B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98BE70-2F6D-FE46-8E8E-D70CA02B634A}" type="datetimeFigureOut">
              <a:rPr lang="en-US"/>
              <a:pPr/>
              <a:t>7/1/13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D4331-EF01-EA4C-BA68-6CB889D928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134DA8-93B3-1048-A72F-60E4812DCC65}" type="datetimeFigureOut">
              <a:rPr lang="en-US"/>
              <a:pPr/>
              <a:t>7/1/13</a:t>
            </a:fld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40ABB-209C-1146-ADBB-8EAD990814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69C336-5887-A543-9E53-AC85D66F6E63}" type="datetimeFigureOut">
              <a:rPr lang="en-US"/>
              <a:pPr/>
              <a:t>7/1/13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B77FB-2851-794F-8E65-588E7493F7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781619-5454-084F-9DDD-7B6797AB22F9}" type="datetimeFigureOut">
              <a:rPr lang="en-US"/>
              <a:pPr/>
              <a:t>7/1/13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CBCC9-3FC2-234C-908F-F24A6F147C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B04644-85D1-2C42-ADB6-451227FA2188}" type="datetimeFigureOut">
              <a:rPr lang="en-US"/>
              <a:pPr/>
              <a:t>7/1/13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53659-863A-7A4A-978D-653130FCB9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1643" y="1300307"/>
              <a:ext cx="88935" cy="7994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3248" y="1393448"/>
              <a:ext cx="125669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256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1643" y="1300307"/>
              <a:ext cx="88935" cy="7994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3248" y="1393448"/>
              <a:ext cx="125669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256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1642" y="1300308"/>
              <a:ext cx="88934" cy="79944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3248" y="1393447"/>
              <a:ext cx="125667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256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43BC501-5217-C448-AF44-F450D6A2E932}" type="datetimeFigureOut">
              <a:rPr lang="en-US"/>
              <a:pPr/>
              <a:t>7/1/13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89478260-8831-FD46-B67F-AEB69CD26E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2"/>
                </a:solidFill>
                <a:latin typeface="Corbel" charset="0"/>
              </a:defRPr>
            </a:lvl1pPr>
          </a:lstStyle>
          <a:p>
            <a:fld id="{C4C3ABCE-1A1C-6F40-94A7-89CB37CB6210}" type="datetimeFigureOut">
              <a:rPr lang="en-US"/>
              <a:pPr/>
              <a:t>7/1/13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orbel" charset="0"/>
              </a:defRPr>
            </a:lvl1pPr>
          </a:lstStyle>
          <a:p>
            <a:fld id="{FA8E5FD6-E08A-AA48-8E67-B333E9E764C8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3" r:id="rId2"/>
    <p:sldLayoutId id="2147483749" r:id="rId3"/>
    <p:sldLayoutId id="2147483750" r:id="rId4"/>
    <p:sldLayoutId id="2147483751" r:id="rId5"/>
    <p:sldLayoutId id="2147483744" r:id="rId6"/>
    <p:sldLayoutId id="2147483752" r:id="rId7"/>
    <p:sldLayoutId id="2147483745" r:id="rId8"/>
    <p:sldLayoutId id="2147483753" r:id="rId9"/>
    <p:sldLayoutId id="2147483746" r:id="rId10"/>
    <p:sldLayoutId id="21474837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2"/>
        <a:buChar char="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charset="2"/>
        <a:buChar char="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charset="2"/>
        <a:buChar char="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charset="2"/>
        <a:buChar char="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 smtClean="0">
                <a:solidFill>
                  <a:schemeClr val="tx2">
                    <a:satMod val="20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Modern idolatry</a:t>
            </a:r>
            <a:endParaRPr lang="en-US" sz="6600" dirty="0">
              <a:solidFill>
                <a:schemeClr val="tx2">
                  <a:satMod val="20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609600"/>
            <a:ext cx="299561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38400" y="3810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Temple of Zeus from Pergamum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 dirty="0">
                <a:solidFill>
                  <a:srgbClr val="FFFF00"/>
                </a:solidFill>
                <a:latin typeface="Verdana" charset="0"/>
                <a:ea typeface="Verdana" charset="0"/>
                <a:cs typeface="Verdana" charset="0"/>
              </a:rPr>
              <a:t>MODERN IDOLS</a:t>
            </a:r>
            <a:endParaRPr lang="en-US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FF00"/>
                </a:solidFill>
                <a:latin typeface="Verdana" charset="0"/>
                <a:ea typeface="Verdana" charset="0"/>
                <a:cs typeface="Verdana" charset="0"/>
              </a:rPr>
              <a:t>JOHN 12:42</a:t>
            </a:r>
            <a:endParaRPr lang="en-US" b="1" dirty="0" smtClean="0">
              <a:solidFill>
                <a:srgbClr val="FFFF00"/>
              </a:solidFill>
              <a:latin typeface="Verdana" charset="0"/>
              <a:ea typeface="Verdana" charset="0"/>
              <a:cs typeface="Verdana" charset="0"/>
            </a:endParaRPr>
          </a:p>
          <a:p>
            <a:pPr indent="-14288" eaLnBrk="1" hangingPunct="1">
              <a:buFont typeface="Wingdings" charset="2"/>
              <a:buNone/>
            </a:pPr>
            <a:r>
              <a:rPr lang="en-US" sz="2800" i="1" dirty="0" smtClean="0">
                <a:latin typeface="Arial" charset="0"/>
                <a:ea typeface="Arial" charset="0"/>
                <a:cs typeface="Arial" charset="0"/>
              </a:rPr>
              <a:t>“Nevertheless</a:t>
            </a:r>
            <a:r>
              <a:rPr lang="en-US" sz="2800" i="1" dirty="0">
                <a:latin typeface="Arial" charset="0"/>
                <a:ea typeface="Arial" charset="0"/>
                <a:cs typeface="Arial" charset="0"/>
              </a:rPr>
              <a:t>,</a:t>
            </a:r>
            <a:r>
              <a:rPr lang="en-US" sz="2800" i="1" dirty="0" smtClean="0">
                <a:latin typeface="Arial" charset="0"/>
                <a:ea typeface="Arial" charset="0"/>
                <a:cs typeface="Arial" charset="0"/>
              </a:rPr>
              <a:t> even among the rulers, many believed </a:t>
            </a:r>
            <a:r>
              <a:rPr lang="en-US" sz="2800" i="1" dirty="0">
                <a:latin typeface="Arial" charset="0"/>
                <a:ea typeface="Arial" charset="0"/>
                <a:cs typeface="Arial" charset="0"/>
              </a:rPr>
              <a:t>in</a:t>
            </a:r>
            <a:r>
              <a:rPr lang="en-US" sz="2800" i="1" dirty="0" smtClean="0">
                <a:latin typeface="Arial" charset="0"/>
                <a:ea typeface="Arial" charset="0"/>
                <a:cs typeface="Arial" charset="0"/>
              </a:rPr>
              <a:t> Him</a:t>
            </a:r>
            <a:r>
              <a:rPr lang="en-US" sz="2800" i="1" dirty="0">
                <a:latin typeface="Arial" charset="0"/>
                <a:ea typeface="Arial" charset="0"/>
                <a:cs typeface="Arial" charset="0"/>
              </a:rPr>
              <a:t>, but</a:t>
            </a:r>
            <a:r>
              <a:rPr lang="en-US" sz="2800" i="1" dirty="0" smtClean="0">
                <a:latin typeface="Arial" charset="0"/>
                <a:ea typeface="Arial" charset="0"/>
                <a:cs typeface="Arial" charset="0"/>
              </a:rPr>
              <a:t> because of </a:t>
            </a:r>
            <a:r>
              <a:rPr lang="en-US" sz="2800" i="1" dirty="0">
                <a:latin typeface="Arial" charset="0"/>
                <a:ea typeface="Arial" charset="0"/>
                <a:cs typeface="Arial" charset="0"/>
              </a:rPr>
              <a:t>the Pharisees they did not confess</a:t>
            </a:r>
            <a:r>
              <a:rPr lang="en-US" sz="2800" i="1" dirty="0" smtClean="0">
                <a:latin typeface="Arial" charset="0"/>
                <a:ea typeface="Arial" charset="0"/>
                <a:cs typeface="Arial" charset="0"/>
              </a:rPr>
              <a:t> Him, lest they should </a:t>
            </a:r>
            <a:r>
              <a:rPr lang="en-US" sz="2800" i="1" dirty="0">
                <a:latin typeface="Arial" charset="0"/>
                <a:ea typeface="Arial" charset="0"/>
                <a:cs typeface="Arial" charset="0"/>
              </a:rPr>
              <a:t>be put out of the synagogue;</a:t>
            </a:r>
            <a:r>
              <a:rPr lang="en-US" sz="28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i="1" baseline="30000" dirty="0" smtClean="0"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n-US" sz="2800" i="1" dirty="0">
                <a:latin typeface="Arial" charset="0"/>
                <a:ea typeface="Arial" charset="0"/>
                <a:cs typeface="Arial" charset="0"/>
              </a:rPr>
              <a:t>for they loved the</a:t>
            </a:r>
            <a:r>
              <a:rPr lang="en-US" sz="2800" i="1" dirty="0" smtClean="0">
                <a:latin typeface="Arial" charset="0"/>
                <a:ea typeface="Arial" charset="0"/>
                <a:cs typeface="Arial" charset="0"/>
              </a:rPr>
              <a:t> praise of men </a:t>
            </a:r>
            <a:r>
              <a:rPr lang="en-US" sz="2800" i="1" dirty="0">
                <a:latin typeface="Arial" charset="0"/>
                <a:ea typeface="Arial" charset="0"/>
                <a:cs typeface="Arial" charset="0"/>
              </a:rPr>
              <a:t>more</a:t>
            </a:r>
            <a:r>
              <a:rPr lang="en-US" sz="2800" i="1" dirty="0" smtClean="0">
                <a:latin typeface="Arial" charset="0"/>
                <a:ea typeface="Arial" charset="0"/>
                <a:cs typeface="Arial" charset="0"/>
              </a:rPr>
              <a:t> that the praise of </a:t>
            </a:r>
            <a:r>
              <a:rPr lang="en-US" sz="2800" i="1" dirty="0">
                <a:latin typeface="Arial" charset="0"/>
                <a:ea typeface="Arial" charset="0"/>
                <a:cs typeface="Arial" charset="0"/>
              </a:rPr>
              <a:t>God</a:t>
            </a:r>
            <a:r>
              <a:rPr lang="en-US" sz="2800" i="1" dirty="0" smtClean="0">
                <a:latin typeface="Arial" charset="0"/>
                <a:ea typeface="Arial" charset="0"/>
                <a:cs typeface="Arial" charset="0"/>
              </a:rPr>
              <a:t>.”</a:t>
            </a:r>
          </a:p>
          <a:p>
            <a:pPr eaLnBrk="1" hangingPunct="1"/>
            <a:endParaRPr lang="en-US" b="1" u="sng" dirty="0">
              <a:latin typeface="Bauhaus Lt BT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 dirty="0">
                <a:solidFill>
                  <a:srgbClr val="FFFF00"/>
                </a:solidFill>
                <a:latin typeface="Verdana" charset="0"/>
                <a:ea typeface="Verdana" charset="0"/>
                <a:cs typeface="Verdana" charset="0"/>
              </a:rPr>
              <a:t>MODERN IDOLS</a:t>
            </a:r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4800" b="1" i="1" dirty="0">
                <a:latin typeface="Verdana" charset="0"/>
                <a:ea typeface="Verdana" charset="0"/>
                <a:cs typeface="Verdana" charset="0"/>
              </a:rPr>
              <a:t>WHAT DOES</a:t>
            </a:r>
            <a:r>
              <a:rPr lang="en-US" sz="4800" b="1" i="1" dirty="0" smtClean="0">
                <a:latin typeface="Verdana" charset="0"/>
                <a:ea typeface="Verdana" charset="0"/>
                <a:cs typeface="Verdana" charset="0"/>
              </a:rPr>
              <a:t> YOUR </a:t>
            </a:r>
            <a:r>
              <a:rPr lang="en-US" sz="4800" b="1" i="1" dirty="0">
                <a:latin typeface="Verdana" charset="0"/>
                <a:ea typeface="Verdana" charset="0"/>
                <a:cs typeface="Verdana" charset="0"/>
              </a:rPr>
              <a:t>IDOL LOOK LIKE</a:t>
            </a:r>
            <a:r>
              <a:rPr lang="en-US" sz="4800" b="1" i="1" dirty="0"/>
              <a:t>?</a:t>
            </a:r>
          </a:p>
          <a:p>
            <a:pPr algn="r" eaLnBrk="1" hangingPunct="1">
              <a:spcBef>
                <a:spcPts val="2500"/>
              </a:spcBef>
              <a:buFont typeface="Wingdings" charset="2"/>
              <a:buNone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Money?</a:t>
            </a:r>
          </a:p>
          <a:p>
            <a:pPr algn="r" eaLnBrk="1" hangingPunct="1">
              <a:buFont typeface="Wingdings" charset="2"/>
              <a:buNone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TV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, phone or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computer?</a:t>
            </a:r>
          </a:p>
          <a:p>
            <a:pPr algn="r" eaLnBrk="1" hangingPunct="1">
              <a:buFont typeface="Wingdings" charset="2"/>
              <a:buNone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Another person?</a:t>
            </a:r>
            <a:endParaRPr lang="en-US" sz="3200" dirty="0" smtClean="0">
              <a:latin typeface="Arial" charset="0"/>
              <a:ea typeface="Arial" charset="0"/>
              <a:cs typeface="Arial" charset="0"/>
            </a:endParaRPr>
          </a:p>
          <a:p>
            <a:pPr algn="r" eaLnBrk="1" hangingPunct="1">
              <a:buFont typeface="Wingdings" charset="2"/>
              <a:buNone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Yourself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?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0"/>
            <a:ext cx="2590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MODERN IDOLATRY</a:t>
            </a:r>
            <a:endParaRPr lang="en-US" b="1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b="1" dirty="0">
                <a:latin typeface="Verdana" charset="0"/>
                <a:ea typeface="Verdana" charset="0"/>
                <a:cs typeface="Verdana" charset="0"/>
              </a:rPr>
              <a:t>MATTHEW 4:8-11</a:t>
            </a:r>
            <a:endParaRPr lang="en-US" b="1" dirty="0" smtClean="0">
              <a:latin typeface="Verdana" charset="0"/>
              <a:ea typeface="Verdana" charset="0"/>
              <a:cs typeface="Verdana" charset="0"/>
            </a:endParaRPr>
          </a:p>
          <a:p>
            <a:pPr indent="-14288" eaLnBrk="1" hangingPunct="1">
              <a:lnSpc>
                <a:spcPct val="90000"/>
              </a:lnSpc>
              <a:buFont typeface="Wingdings" charset="2"/>
              <a:buNone/>
            </a:pP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“Again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, the devil took him to a very high mountain, and showed him all the kingdoms of the world in their glory. And he said unto him,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 ‘All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these will I give  you, if you will fall down and worship me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.’ 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Then Jesus said unto him,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 ‘Be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gone, Satan! For it is written, ‘You shall worship the Lord your God, and him only shall you serve.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’”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u="sng" dirty="0">
              <a:latin typeface="Bauhaus Md BT" pitchFamily="82" charset="0"/>
            </a:endParaRPr>
          </a:p>
          <a:p>
            <a:pPr eaLnBrk="1" hangingPunct="1">
              <a:lnSpc>
                <a:spcPct val="90000"/>
              </a:lnSpc>
            </a:pPr>
            <a:endParaRPr lang="en-US" u="sng" dirty="0">
              <a:latin typeface="Bauhaus Md BT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900" b="1" dirty="0">
                <a:latin typeface="Verdana" charset="0"/>
                <a:ea typeface="Verdana" charset="0"/>
                <a:cs typeface="Verdana" charset="0"/>
              </a:rPr>
              <a:t>GOD’S DISPLEASURE WITH IDOLATRY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First of the Ten Commandments</a:t>
            </a: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200"/>
              </a:spcBef>
              <a:buFont typeface="Wingdings" charset="2"/>
              <a:buNone/>
            </a:pPr>
            <a:r>
              <a:rPr lang="en-US" sz="3200" i="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“You shall have </a:t>
            </a:r>
            <a:r>
              <a:rPr lang="en-US" sz="3200" i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no other </a:t>
            </a:r>
            <a:r>
              <a:rPr lang="en-US" sz="3200" i="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gods </a:t>
            </a:r>
            <a:r>
              <a:rPr lang="en-US" sz="3200" i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before</a:t>
            </a:r>
            <a:r>
              <a:rPr lang="en-US" sz="3200" i="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Me</a:t>
            </a:r>
            <a:r>
              <a:rPr lang="en-US" sz="32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” (Exod. 20:3).</a:t>
            </a:r>
          </a:p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Children of Israel were to destroy the inhabitants of the land because they worshipped false Gods –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Deut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7:1-6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Prophets continually pleaded for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Israel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to turn from other gods back to the True God of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all the universe.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Paul preached against the false gods of the Gentiles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in Athens–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Acts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17:22-31</a:t>
            </a:r>
          </a:p>
          <a:p>
            <a:pPr eaLnBrk="1" hangingPunct="1"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 algn="ctr" eaLnBrk="1" hangingPunct="1">
              <a:buFont typeface="Wingdings" charset="2"/>
              <a:buNone/>
            </a:pPr>
            <a:r>
              <a:rPr lang="en-US" sz="4400" i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God has always hated those things that came between us and our service to Him!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900" b="1" dirty="0">
                <a:latin typeface="Verdana" charset="0"/>
                <a:ea typeface="Verdana" charset="0"/>
                <a:cs typeface="Verdana" charset="0"/>
              </a:rPr>
              <a:t>GOD’S DISPLEASURE WITH IDOLATRY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Our idol may not look like this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0" y="1752600"/>
            <a:ext cx="3476625" cy="4297363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MODERN IDOLS</a:t>
            </a:r>
            <a:endParaRPr lang="en-US" b="1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3400" b="1" dirty="0" smtClean="0">
                <a:latin typeface="Verdana" charset="0"/>
                <a:ea typeface="Verdana" charset="0"/>
                <a:cs typeface="Verdana" charset="0"/>
              </a:rPr>
              <a:t>RICHES or WEALTH</a:t>
            </a:r>
            <a:endParaRPr lang="en-US" sz="3400" b="1" dirty="0">
              <a:latin typeface="Verdana" charset="0"/>
              <a:ea typeface="Verdana" charset="0"/>
              <a:cs typeface="Verdana" charset="0"/>
            </a:endParaRPr>
          </a:p>
          <a:p>
            <a:pPr lvl="2" eaLnBrk="1" hangingPunct="1">
              <a:lnSpc>
                <a:spcPct val="80000"/>
              </a:lnSpc>
              <a:buFont typeface="Wingdings 2" charset="2"/>
              <a:buNone/>
            </a:pPr>
            <a:endParaRPr lang="en-US" sz="3100" b="1" dirty="0">
              <a:latin typeface="Arial" charset="0"/>
              <a:ea typeface="Arial" charset="0"/>
              <a:cs typeface="Arial" charset="0"/>
            </a:endParaRPr>
          </a:p>
          <a:p>
            <a:pPr lvl="2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sz="3100" b="1" dirty="0">
                <a:latin typeface="Arial" charset="0"/>
                <a:ea typeface="Arial" charset="0"/>
                <a:cs typeface="Arial" charset="0"/>
              </a:rPr>
              <a:t>Matthew 6:24</a:t>
            </a:r>
          </a:p>
          <a:p>
            <a:pPr lvl="2" eaLnBrk="1" hangingPunct="1">
              <a:lnSpc>
                <a:spcPct val="80000"/>
              </a:lnSpc>
              <a:buFont typeface="Wingdings 2" charset="2"/>
              <a:buNone/>
            </a:pPr>
            <a:endParaRPr lang="en-US" sz="3100" b="1" dirty="0">
              <a:latin typeface="Arial" charset="0"/>
              <a:ea typeface="Arial" charset="0"/>
              <a:cs typeface="Arial" charset="0"/>
            </a:endParaRPr>
          </a:p>
          <a:p>
            <a:pPr lvl="2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sz="3100" b="1" dirty="0">
                <a:latin typeface="Arial" charset="0"/>
                <a:ea typeface="Arial" charset="0"/>
                <a:cs typeface="Arial" charset="0"/>
              </a:rPr>
              <a:t>1 Timothy 6:8-10</a:t>
            </a:r>
          </a:p>
          <a:p>
            <a:pPr lvl="2" eaLnBrk="1" hangingPunct="1">
              <a:lnSpc>
                <a:spcPct val="80000"/>
              </a:lnSpc>
              <a:buFont typeface="Wingdings 2" charset="2"/>
              <a:buNone/>
            </a:pPr>
            <a:endParaRPr lang="en-US" sz="3100" b="1" dirty="0">
              <a:latin typeface="Arial" charset="0"/>
              <a:ea typeface="Arial" charset="0"/>
              <a:cs typeface="Arial" charset="0"/>
            </a:endParaRPr>
          </a:p>
          <a:p>
            <a:pPr lvl="2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sz="3100" b="1" dirty="0">
                <a:latin typeface="Arial" charset="0"/>
                <a:ea typeface="Arial" charset="0"/>
                <a:cs typeface="Arial" charset="0"/>
              </a:rPr>
              <a:t>Mark 10:17-</a:t>
            </a:r>
            <a:r>
              <a:rPr lang="en-US" sz="3100" b="1" dirty="0" smtClean="0">
                <a:latin typeface="Arial" charset="0"/>
                <a:ea typeface="Arial" charset="0"/>
                <a:cs typeface="Arial" charset="0"/>
              </a:rPr>
              <a:t>22</a:t>
            </a:r>
          </a:p>
          <a:p>
            <a:pPr lvl="2" eaLnBrk="1" hangingPunct="1">
              <a:lnSpc>
                <a:spcPct val="80000"/>
              </a:lnSpc>
              <a:buFont typeface="Wingdings 2" charset="2"/>
              <a:buNone/>
            </a:pPr>
            <a:endParaRPr lang="en-US" sz="2600" u="sng" dirty="0" smtClean="0">
              <a:latin typeface="Arial" charset="0"/>
              <a:ea typeface="Arial" charset="0"/>
              <a:cs typeface="Arial" charset="0"/>
            </a:endParaRPr>
          </a:p>
          <a:p>
            <a:pPr lvl="2" eaLnBrk="1" hangingPunct="1">
              <a:lnSpc>
                <a:spcPct val="80000"/>
              </a:lnSpc>
              <a:buFont typeface="Wingdings 2" charset="2"/>
              <a:buNone/>
            </a:pPr>
            <a:endParaRPr lang="en-US" sz="2600" u="sng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566912" y="2590800"/>
            <a:ext cx="2578666" cy="25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dirty="0">
                <a:latin typeface="Verdana" charset="0"/>
                <a:ea typeface="Verdana" charset="0"/>
                <a:cs typeface="Verdana" charset="0"/>
              </a:rPr>
              <a:t>RECREATION</a:t>
            </a:r>
            <a:endParaRPr lang="en-US" sz="4000" dirty="0" smtClean="0">
              <a:latin typeface="Verdana" charset="0"/>
              <a:ea typeface="Verdana" charset="0"/>
              <a:cs typeface="Verdana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Sports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Computer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3400" dirty="0">
                <a:latin typeface="Arial" charset="0"/>
                <a:ea typeface="Arial" charset="0"/>
                <a:cs typeface="Arial" charset="0"/>
              </a:rPr>
              <a:t>Internet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3400" dirty="0">
                <a:latin typeface="Arial" charset="0"/>
                <a:ea typeface="Arial" charset="0"/>
                <a:cs typeface="Arial" charset="0"/>
              </a:rPr>
              <a:t>Games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Television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Other things</a:t>
            </a:r>
          </a:p>
          <a:p>
            <a:pPr eaLnBrk="1" hangingPunct="1">
              <a:lnSpc>
                <a:spcPct val="90000"/>
              </a:lnSpc>
            </a:pPr>
            <a:endParaRPr lang="en-US" sz="4000" u="sng" dirty="0">
              <a:latin typeface="Bauhaus Md BT" pitchFamily="8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 dirty="0">
                <a:solidFill>
                  <a:srgbClr val="FFFF00"/>
                </a:solidFill>
                <a:latin typeface="Verdana" charset="0"/>
                <a:ea typeface="Verdana" charset="0"/>
                <a:cs typeface="Verdana" charset="0"/>
              </a:rPr>
              <a:t>MODERN IDOLS</a:t>
            </a:r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0200" y="1752600"/>
            <a:ext cx="287337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257800" y="4267200"/>
            <a:ext cx="297862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 dirty="0">
                <a:solidFill>
                  <a:srgbClr val="FFFF00"/>
                </a:solidFill>
                <a:latin typeface="Verdana" charset="0"/>
                <a:ea typeface="Verdana" charset="0"/>
                <a:cs typeface="Verdana" charset="0"/>
              </a:rPr>
              <a:t>MODERN IDOLS</a:t>
            </a:r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None of these things are necessarily wrong on their own!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b="1" dirty="0">
                <a:solidFill>
                  <a:srgbClr val="FFFF00"/>
                </a:solidFill>
                <a:latin typeface="Verdana" charset="0"/>
                <a:ea typeface="Verdana" charset="0"/>
                <a:cs typeface="Verdana" charset="0"/>
              </a:rPr>
              <a:t>1 TIMOTHY 4:8</a:t>
            </a:r>
            <a:r>
              <a:rPr lang="en-US" b="1" baseline="30000" dirty="0">
                <a:solidFill>
                  <a:srgbClr val="FFFF00"/>
                </a:solidFill>
                <a:latin typeface="Verdana" charset="0"/>
                <a:ea typeface="Verdana" charset="0"/>
                <a:cs typeface="Verdana" charset="0"/>
              </a:rPr>
              <a:t> </a:t>
            </a:r>
          </a:p>
          <a:p>
            <a:pPr lvl="1" indent="7938" eaLnBrk="1" hangingPunct="1">
              <a:buFont typeface="Wingdings" charset="2"/>
              <a:buNone/>
            </a:pPr>
            <a:r>
              <a:rPr lang="en-US" baseline="30000" dirty="0" smtClean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For bodily exercise profits a little, but godliness is profitable for all things, having promise of the life that now is and of that which is to come.”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 dirty="0">
                <a:solidFill>
                  <a:srgbClr val="FFFF00"/>
                </a:solidFill>
                <a:latin typeface="Verdana" charset="0"/>
                <a:ea typeface="Verdana" charset="0"/>
                <a:cs typeface="Verdana" charset="0"/>
              </a:rPr>
              <a:t>MODERN IDOLS</a:t>
            </a:r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600" b="1" dirty="0">
                <a:latin typeface="Verdana" charset="0"/>
              </a:rPr>
              <a:t>RELATIONSHIPS</a:t>
            </a:r>
            <a:endParaRPr lang="en-US" sz="3600" b="1" dirty="0">
              <a:latin typeface="Bauhaus Md BT" pitchFamily="82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Family Relationship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Friendship</a:t>
            </a:r>
          </a:p>
          <a:p>
            <a:pPr lvl="1" eaLnBrk="1" hangingPunct="1">
              <a:lnSpc>
                <a:spcPct val="80000"/>
              </a:lnSpc>
            </a:pPr>
            <a:endParaRPr lang="en-US" sz="23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200" b="1" dirty="0">
                <a:solidFill>
                  <a:srgbClr val="FFFF00"/>
                </a:solidFill>
                <a:latin typeface="Verdana" charset="0"/>
              </a:rPr>
              <a:t>MATTHEW 10:37-39</a:t>
            </a:r>
            <a:endParaRPr lang="en-US" sz="3200" b="1" dirty="0" smtClean="0">
              <a:solidFill>
                <a:srgbClr val="FFFF00"/>
              </a:solidFill>
              <a:latin typeface="Verdana" charset="0"/>
            </a:endParaRPr>
          </a:p>
          <a:p>
            <a:pPr lvl="1" indent="7938"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300" i="1" dirty="0" smtClean="0">
                <a:latin typeface="Arial" charset="0"/>
                <a:ea typeface="Arial" charset="0"/>
                <a:cs typeface="Arial" charset="0"/>
              </a:rPr>
              <a:t>“Whoever </a:t>
            </a:r>
            <a:r>
              <a:rPr lang="en-US" sz="2300" i="1" dirty="0">
                <a:latin typeface="Arial" charset="0"/>
                <a:ea typeface="Arial" charset="0"/>
                <a:cs typeface="Arial" charset="0"/>
              </a:rPr>
              <a:t>loves father or mother more than</a:t>
            </a:r>
            <a:r>
              <a:rPr lang="en-US" sz="2300" i="1" dirty="0" smtClean="0">
                <a:latin typeface="Arial" charset="0"/>
                <a:ea typeface="Arial" charset="0"/>
                <a:cs typeface="Arial" charset="0"/>
              </a:rPr>
              <a:t> Me </a:t>
            </a:r>
            <a:r>
              <a:rPr lang="en-US" sz="2300" i="1" dirty="0">
                <a:latin typeface="Arial" charset="0"/>
                <a:ea typeface="Arial" charset="0"/>
                <a:cs typeface="Arial" charset="0"/>
              </a:rPr>
              <a:t>is not worthy of</a:t>
            </a:r>
            <a:r>
              <a:rPr lang="en-US" sz="2300" i="1" dirty="0" smtClean="0">
                <a:latin typeface="Arial" charset="0"/>
                <a:ea typeface="Arial" charset="0"/>
                <a:cs typeface="Arial" charset="0"/>
              </a:rPr>
              <a:t> Me</a:t>
            </a:r>
            <a:r>
              <a:rPr lang="en-US" sz="2300" i="1" dirty="0">
                <a:latin typeface="Arial" charset="0"/>
                <a:ea typeface="Arial" charset="0"/>
                <a:cs typeface="Arial" charset="0"/>
              </a:rPr>
              <a:t>, and whoever loves son or daughter more than</a:t>
            </a:r>
            <a:r>
              <a:rPr lang="en-US" sz="2300" i="1" dirty="0" smtClean="0">
                <a:latin typeface="Arial" charset="0"/>
                <a:ea typeface="Arial" charset="0"/>
                <a:cs typeface="Arial" charset="0"/>
              </a:rPr>
              <a:t> Me </a:t>
            </a:r>
            <a:r>
              <a:rPr lang="en-US" sz="2300" i="1" dirty="0">
                <a:latin typeface="Arial" charset="0"/>
                <a:ea typeface="Arial" charset="0"/>
                <a:cs typeface="Arial" charset="0"/>
              </a:rPr>
              <a:t>is not worthy of</a:t>
            </a:r>
            <a:r>
              <a:rPr lang="en-US" sz="2300" i="1" dirty="0" smtClean="0">
                <a:latin typeface="Arial" charset="0"/>
                <a:ea typeface="Arial" charset="0"/>
                <a:cs typeface="Arial" charset="0"/>
              </a:rPr>
              <a:t> Me</a:t>
            </a:r>
            <a:r>
              <a:rPr lang="en-US" sz="2300" i="1" dirty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en-US" sz="2300" i="1" dirty="0" smtClean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2300" i="1" dirty="0">
                <a:latin typeface="Arial" charset="0"/>
                <a:ea typeface="Arial" charset="0"/>
                <a:cs typeface="Arial" charset="0"/>
              </a:rPr>
              <a:t>whoever does not take his cross and follow</a:t>
            </a:r>
            <a:r>
              <a:rPr lang="en-US" sz="2300" i="1" dirty="0" smtClean="0">
                <a:latin typeface="Arial" charset="0"/>
                <a:ea typeface="Arial" charset="0"/>
                <a:cs typeface="Arial" charset="0"/>
              </a:rPr>
              <a:t> Me </a:t>
            </a:r>
            <a:r>
              <a:rPr lang="en-US" sz="2300" i="1" dirty="0">
                <a:latin typeface="Arial" charset="0"/>
                <a:ea typeface="Arial" charset="0"/>
                <a:cs typeface="Arial" charset="0"/>
              </a:rPr>
              <a:t>is not worthy of me.</a:t>
            </a:r>
            <a:r>
              <a:rPr lang="en-US" sz="23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300" i="1" baseline="30000" dirty="0" smtClean="0"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n-US" sz="2300" i="1" dirty="0">
                <a:latin typeface="Arial" charset="0"/>
                <a:ea typeface="Arial" charset="0"/>
                <a:cs typeface="Arial" charset="0"/>
              </a:rPr>
              <a:t>Whoever finds his life will lose it, and whoever loses his life for</a:t>
            </a:r>
            <a:r>
              <a:rPr lang="en-US" sz="2300" i="1" dirty="0" smtClean="0">
                <a:latin typeface="Arial" charset="0"/>
                <a:ea typeface="Arial" charset="0"/>
                <a:cs typeface="Arial" charset="0"/>
              </a:rPr>
              <a:t> My </a:t>
            </a:r>
            <a:r>
              <a:rPr lang="en-US" sz="2300" i="1" dirty="0">
                <a:latin typeface="Arial" charset="0"/>
                <a:ea typeface="Arial" charset="0"/>
                <a:cs typeface="Arial" charset="0"/>
              </a:rPr>
              <a:t>sake will find it</a:t>
            </a:r>
            <a:r>
              <a:rPr lang="en-US" sz="2300" i="1" dirty="0" smtClean="0">
                <a:latin typeface="Arial" charset="0"/>
                <a:ea typeface="Arial" charset="0"/>
                <a:cs typeface="Arial" charset="0"/>
              </a:rPr>
              <a:t>.”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250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200</TotalTime>
  <Words>468</Words>
  <Application>Microsoft Macintosh PowerPoint</Application>
  <PresentationFormat>On-screen Show (4:3)</PresentationFormat>
  <Paragraphs>65</Paragraphs>
  <Slides>11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Metro</vt:lpstr>
      <vt:lpstr>Modern idolatry</vt:lpstr>
      <vt:lpstr>MODERN IDOLATRY</vt:lpstr>
      <vt:lpstr>GOD’S DISPLEASURE WITH IDOLATRY</vt:lpstr>
      <vt:lpstr>GOD’S DISPLEASURE WITH IDOLATRY</vt:lpstr>
      <vt:lpstr>Our idol may not look like this</vt:lpstr>
      <vt:lpstr>MODERN IDOLS</vt:lpstr>
      <vt:lpstr>MODERN IDOLS</vt:lpstr>
      <vt:lpstr>MODERN IDOLS</vt:lpstr>
      <vt:lpstr>MODERN IDOLS</vt:lpstr>
      <vt:lpstr>MODERN IDOLS</vt:lpstr>
      <vt:lpstr>MODERN IDOLS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idolatry</dc:title>
  <dc:creator>Stuart C Goodpaster</dc:creator>
  <cp:lastModifiedBy>Kyle Pope</cp:lastModifiedBy>
  <cp:revision>24</cp:revision>
  <dcterms:created xsi:type="dcterms:W3CDTF">2013-07-01T09:02:46Z</dcterms:created>
  <dcterms:modified xsi:type="dcterms:W3CDTF">2013-07-01T09:03:11Z</dcterms:modified>
</cp:coreProperties>
</file>