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1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5400000" scaled="0"/>
          </a:gradFill>
          <a:ln w="76200">
            <a:gradFill>
              <a:gsLst>
                <a:gs pos="0">
                  <a:schemeClr val="bg2">
                    <a:lumMod val="60000"/>
                    <a:lumOff val="40000"/>
                    <a:alpha val="90000"/>
                  </a:schemeClr>
                </a:gs>
                <a:gs pos="50000">
                  <a:schemeClr val="bg2">
                    <a:lumMod val="60000"/>
                    <a:lumOff val="40000"/>
                    <a:alpha val="80000"/>
                  </a:schemeClr>
                </a:gs>
                <a:gs pos="100000">
                  <a:schemeClr val="bg2">
                    <a:alpha val="70000"/>
                  </a:schemeClr>
                </a:gs>
              </a:gsLst>
              <a:lin ang="5400000" scaled="0"/>
            </a:gradFill>
            <a:miter lim="800000"/>
          </a:ln>
          <a:scene3d>
            <a:camera prst="orthographicFront"/>
            <a:lightRig rig="contrasting" dir="t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Diagonal Stripe 12"/>
          <p:cNvSpPr/>
          <p:nvPr/>
        </p:nvSpPr>
        <p:spPr>
          <a:xfrm rot="21321315" flipH="1">
            <a:off x="710441" y="1330372"/>
            <a:ext cx="8419617" cy="685800"/>
          </a:xfrm>
          <a:prstGeom prst="diagStripe">
            <a:avLst>
              <a:gd name="adj" fmla="val 50001"/>
            </a:avLst>
          </a:prstGeom>
          <a:solidFill>
            <a:schemeClr val="tx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tx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 userDrawn="1">
            <p:ph type="title"/>
          </p:nvPr>
        </p:nvSpPr>
        <p:spPr>
          <a:xfrm>
            <a:off x="320040" y="228600"/>
            <a:ext cx="8503920" cy="1143000"/>
          </a:xfrm>
        </p:spPr>
        <p:txBody>
          <a:bodyPr/>
          <a:lstStyle>
            <a:lvl1pPr algn="r">
              <a:defRPr sz="44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 userDrawn="1">
            <p:ph idx="1"/>
          </p:nvPr>
        </p:nvSpPr>
        <p:spPr>
          <a:xfrm>
            <a:off x="533400" y="2286000"/>
            <a:ext cx="8001000" cy="4114799"/>
          </a:xfrm>
        </p:spPr>
        <p:txBody>
          <a:bodyPr>
            <a:normAutofit/>
          </a:bodyPr>
          <a:lstStyle>
            <a:lvl1pPr>
              <a:buNone/>
              <a:defRPr sz="2400" b="1">
                <a:latin typeface="Franklin Gothic Medium" pitchFamily="34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BF2-905B-4EB1-80E3-83FDFB21FD3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5AFC-73E7-494E-B738-8D5020F73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BF2-905B-4EB1-80E3-83FDFB21FD3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5AFC-73E7-494E-B738-8D5020F73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BF2-905B-4EB1-80E3-83FDFB21FD3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5AFC-73E7-494E-B738-8D5020F73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1676400"/>
            <a:ext cx="7315200" cy="1362075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063" y="3148013"/>
            <a:ext cx="7315200" cy="1119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Wingdings" pitchFamily="2" charset="2"/>
              <a:buNone/>
              <a:defRPr sz="1800" kern="1200">
                <a:ln>
                  <a:noFill/>
                </a:ln>
                <a:gradFill>
                  <a:gsLst>
                    <a:gs pos="1000">
                      <a:schemeClr val="tx2">
                        <a:lumMod val="40000"/>
                        <a:lumOff val="60000"/>
                      </a:schemeClr>
                    </a:gs>
                    <a:gs pos="50000">
                      <a:schemeClr val="tx2"/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BF2-905B-4EB1-80E3-83FDFB21FD3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5AFC-73E7-494E-B738-8D5020F73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228600"/>
            <a:ext cx="850392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062" y="1922463"/>
            <a:ext cx="3429000" cy="3954462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22463"/>
            <a:ext cx="3429000" cy="3954462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BF2-905B-4EB1-80E3-83FDFB21FD3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5AFC-73E7-494E-B738-8D5020F73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76400"/>
            <a:ext cx="3429000" cy="639762"/>
          </a:xfrm>
        </p:spPr>
        <p:txBody>
          <a:bodyPr anchor="ctr" anchorCtr="0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2590800"/>
            <a:ext cx="3429000" cy="32861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76400"/>
            <a:ext cx="3429000" cy="639762"/>
          </a:xfrm>
        </p:spPr>
        <p:txBody>
          <a:bodyPr anchor="ctr" anchorCtr="0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590800"/>
            <a:ext cx="3429000" cy="32861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BF2-905B-4EB1-80E3-83FDFB21FD3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5AFC-73E7-494E-B738-8D5020F73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BF2-905B-4EB1-80E3-83FDFB21FD3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5AFC-73E7-494E-B738-8D5020F73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BF2-905B-4EB1-80E3-83FDFB21FD3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5AFC-73E7-494E-B738-8D5020F73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457200"/>
            <a:ext cx="2834640" cy="1327150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  <a:defRPr sz="32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457200"/>
            <a:ext cx="3751263" cy="54197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062" y="1922463"/>
            <a:ext cx="2834640" cy="196373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BF2-905B-4EB1-80E3-83FDFB21FD3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5AFC-73E7-494E-B738-8D5020F73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457200"/>
            <a:ext cx="2834640" cy="1325880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  <a:defRPr sz="32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5840" y="1920240"/>
            <a:ext cx="2834640" cy="196596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BF2-905B-4EB1-80E3-83FDFB21FD3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5AFC-73E7-494E-B738-8D5020F73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2308" y="413004"/>
            <a:ext cx="3749040" cy="5422392"/>
          </a:xfrm>
          <a:ln w="38100">
            <a:noFill/>
          </a:ln>
          <a:effectLst>
            <a:innerShdw blurRad="381000">
              <a:schemeClr val="bg2">
                <a:lumMod val="75000"/>
              </a:scheme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4468905" y="304800"/>
            <a:ext cx="3975847" cy="56388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6710082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 rot="16200000" flipV="1">
              <a:off x="5641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 rot="5400000" flipH="1" flipV="1">
              <a:off x="-3355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040" y="228600"/>
            <a:ext cx="850392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905001"/>
            <a:ext cx="73152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44235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4A2B5BF2-905B-4EB1-80E3-83FDFB21FD3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4235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4235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30A95AFC-73E7-494E-B738-8D5020F7336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6710082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 rot="16200000" flipV="1">
              <a:off x="5641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 rot="5400000" flipH="1" flipV="1">
              <a:off x="-3355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 spc="250" normalizeH="0" baseline="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100000">
                <a:schemeClr val="tx1"/>
              </a:gs>
            </a:gsLst>
            <a:lin ang="5400000" scaled="0"/>
          </a:gradFill>
          <a:effectLst>
            <a:outerShdw blurRad="50800" dist="101600" dir="30000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200"/>
        </a:spcBef>
        <a:buFont typeface="Wingdings" pitchFamily="2" charset="2"/>
        <a:buChar char=""/>
        <a:defRPr sz="20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"/>
        <a:defRPr sz="18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200"/>
        </a:spcBef>
        <a:buFont typeface="Wingdings" pitchFamily="2" charset="2"/>
        <a:buChar char="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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200"/>
        </a:spcBef>
        <a:buFont typeface="Wingdings" pitchFamily="2" charset="2"/>
        <a:buChar char="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200"/>
        </a:spcBef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200"/>
        </a:spcBef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81000"/>
            <a:ext cx="8442960" cy="990600"/>
          </a:xfrm>
        </p:spPr>
        <p:txBody>
          <a:bodyPr/>
          <a:lstStyle/>
          <a:p>
            <a:r>
              <a:rPr lang="en-US" sz="4800" i="1" dirty="0" smtClean="0"/>
              <a:t>What Simeon Saw</a:t>
            </a:r>
            <a:endParaRPr lang="en-US" sz="4800" i="1" dirty="0"/>
          </a:p>
        </p:txBody>
      </p:sp>
      <p:pic>
        <p:nvPicPr>
          <p:cNvPr id="4" name="Content Placeholder 3" descr="201208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457200"/>
            <a:ext cx="2667001" cy="1994371"/>
          </a:xfrm>
          <a:effectLst>
            <a:outerShdw blurRad="88900" dist="177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09600" y="2743200"/>
            <a:ext cx="8153400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 smtClean="0">
                <a:latin typeface="Franklin Gothic Medium" pitchFamily="34" charset="0"/>
              </a:rPr>
              <a:t>I. Simeon Saw Salvation.</a:t>
            </a:r>
          </a:p>
          <a:p>
            <a:pPr marL="973138" lvl="1" indent="-515938">
              <a:lnSpc>
                <a:spcPct val="120000"/>
              </a:lnSpc>
              <a:buAutoNum type="alphaUcPeriod"/>
            </a:pPr>
            <a:r>
              <a:rPr lang="en-US" sz="3200" b="1" dirty="0" smtClean="0">
                <a:latin typeface="Franklin Gothic Medium" pitchFamily="34" charset="0"/>
              </a:rPr>
              <a:t>“My eyes have seen Your salvation” (Luke 2:30; Matt. 1:20-21).</a:t>
            </a:r>
          </a:p>
          <a:p>
            <a:pPr marL="973138" lvl="1" indent="-515938">
              <a:lnSpc>
                <a:spcPct val="120000"/>
              </a:lnSpc>
              <a:buAutoNum type="alphaUcPeriod"/>
            </a:pPr>
            <a:r>
              <a:rPr lang="en-US" sz="3200" b="1" dirty="0" smtClean="0">
                <a:latin typeface="Franklin Gothic Medium" pitchFamily="34" charset="0"/>
              </a:rPr>
              <a:t>John would “make ready a people for the Lord” (Luke 1:17; 1:67-79;          Matt. 3:1-3).</a:t>
            </a:r>
            <a:endParaRPr lang="en-US" sz="3200" b="1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81000"/>
            <a:ext cx="8442960" cy="990600"/>
          </a:xfrm>
        </p:spPr>
        <p:txBody>
          <a:bodyPr/>
          <a:lstStyle/>
          <a:p>
            <a:r>
              <a:rPr lang="en-US" sz="4800" i="1" dirty="0" smtClean="0"/>
              <a:t>What Simeon Saw</a:t>
            </a:r>
            <a:endParaRPr lang="en-US" sz="4800" i="1" dirty="0"/>
          </a:p>
        </p:txBody>
      </p:sp>
      <p:pic>
        <p:nvPicPr>
          <p:cNvPr id="4" name="Content Placeholder 3" descr="201208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457200"/>
            <a:ext cx="2667001" cy="1994371"/>
          </a:xfrm>
          <a:effectLst>
            <a:outerShdw blurRad="88900" dist="177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09600" y="2743200"/>
            <a:ext cx="8305800" cy="312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 smtClean="0">
                <a:latin typeface="Franklin Gothic Medium" pitchFamily="34" charset="0"/>
              </a:rPr>
              <a:t>II. Simeon Saw Fulfilled Prophecy.</a:t>
            </a:r>
          </a:p>
          <a:p>
            <a:pPr marL="973138" lvl="1" indent="-515938">
              <a:lnSpc>
                <a:spcPct val="120000"/>
              </a:lnSpc>
              <a:buAutoNum type="alphaUcPeriod"/>
            </a:pPr>
            <a:r>
              <a:rPr lang="en-US" sz="3200" b="1" dirty="0" smtClean="0">
                <a:latin typeface="Franklin Gothic Medium" pitchFamily="34" charset="0"/>
              </a:rPr>
              <a:t>“You have prepared before the face of all peoples” (Luke 2:31).</a:t>
            </a:r>
          </a:p>
          <a:p>
            <a:pPr marL="973138" lvl="1" indent="-515938">
              <a:lnSpc>
                <a:spcPct val="120000"/>
              </a:lnSpc>
              <a:buAutoNum type="alphaUcPeriod"/>
            </a:pPr>
            <a:r>
              <a:rPr lang="en-US" sz="3200" b="1" dirty="0" smtClean="0">
                <a:latin typeface="Franklin Gothic Medium" pitchFamily="34" charset="0"/>
              </a:rPr>
              <a:t>Scripture  fulfilled (Luke 24:25-27).</a:t>
            </a:r>
          </a:p>
          <a:p>
            <a:pPr marL="973138" lvl="1" indent="-515938">
              <a:lnSpc>
                <a:spcPct val="120000"/>
              </a:lnSpc>
              <a:buAutoNum type="alphaUcPeriod"/>
            </a:pPr>
            <a:r>
              <a:rPr lang="en-US" sz="3200" b="1" dirty="0" smtClean="0">
                <a:latin typeface="Franklin Gothic Medium" pitchFamily="34" charset="0"/>
              </a:rPr>
              <a:t>NT preaching (Acts 2:23; 3:18; Gal.  4:4).</a:t>
            </a:r>
            <a:endParaRPr lang="en-US" sz="3200" b="1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81000"/>
            <a:ext cx="8442960" cy="990600"/>
          </a:xfrm>
        </p:spPr>
        <p:txBody>
          <a:bodyPr/>
          <a:lstStyle/>
          <a:p>
            <a:r>
              <a:rPr lang="en-US" sz="4800" i="1" dirty="0" smtClean="0"/>
              <a:t>What Simeon Saw</a:t>
            </a:r>
            <a:endParaRPr lang="en-US" sz="4800" i="1" dirty="0"/>
          </a:p>
        </p:txBody>
      </p:sp>
      <p:pic>
        <p:nvPicPr>
          <p:cNvPr id="4" name="Content Placeholder 3" descr="201208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457200"/>
            <a:ext cx="2667001" cy="1994371"/>
          </a:xfrm>
          <a:effectLst>
            <a:outerShdw blurRad="88900" dist="177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09600" y="2743200"/>
            <a:ext cx="8305800" cy="312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 smtClean="0">
                <a:latin typeface="Franklin Gothic Medium" pitchFamily="34" charset="0"/>
              </a:rPr>
              <a:t>III. Simeon Saw Light for the Gentiles.</a:t>
            </a:r>
          </a:p>
          <a:p>
            <a:pPr marL="973138" lvl="1" indent="-515938">
              <a:lnSpc>
                <a:spcPct val="120000"/>
              </a:lnSpc>
              <a:buAutoNum type="alphaUcPeriod"/>
            </a:pPr>
            <a:r>
              <a:rPr lang="en-US" sz="3200" b="1" dirty="0" smtClean="0">
                <a:latin typeface="Franklin Gothic Medium" pitchFamily="34" charset="0"/>
              </a:rPr>
              <a:t>“A light to bring revelation to the Gentiles” (Luke 2:32a; Isa. 49:6; 51:4).</a:t>
            </a:r>
          </a:p>
          <a:p>
            <a:pPr marL="973138" lvl="1" indent="-515938">
              <a:lnSpc>
                <a:spcPct val="120000"/>
              </a:lnSpc>
              <a:buAutoNum type="alphaUcPeriod"/>
            </a:pPr>
            <a:r>
              <a:rPr lang="en-US" sz="3200" b="1" dirty="0" smtClean="0">
                <a:latin typeface="Franklin Gothic Medium" pitchFamily="34" charset="0"/>
              </a:rPr>
              <a:t>Christ revealed light  to  the Gentiles  (Isa. 11:10; Psa. 98:2-3; Isa. 52:10).</a:t>
            </a:r>
            <a:endParaRPr lang="en-US" sz="3200" b="1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81000"/>
            <a:ext cx="8442960" cy="990600"/>
          </a:xfrm>
        </p:spPr>
        <p:txBody>
          <a:bodyPr/>
          <a:lstStyle/>
          <a:p>
            <a:r>
              <a:rPr lang="en-US" sz="4800" i="1" dirty="0" smtClean="0"/>
              <a:t>What Simeon Saw</a:t>
            </a:r>
            <a:endParaRPr lang="en-US" sz="4800" i="1" dirty="0"/>
          </a:p>
        </p:txBody>
      </p:sp>
      <p:pic>
        <p:nvPicPr>
          <p:cNvPr id="4" name="Content Placeholder 3" descr="201208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457200"/>
            <a:ext cx="2667001" cy="1994371"/>
          </a:xfrm>
          <a:effectLst>
            <a:outerShdw blurRad="88900" dist="177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09600" y="2743200"/>
            <a:ext cx="8305800" cy="312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 smtClean="0">
                <a:latin typeface="Franklin Gothic Medium" pitchFamily="34" charset="0"/>
              </a:rPr>
              <a:t>IV. Simeon Saw Glory for Israel.</a:t>
            </a:r>
          </a:p>
          <a:p>
            <a:pPr marL="973138" lvl="1" indent="-515938">
              <a:lnSpc>
                <a:spcPct val="120000"/>
              </a:lnSpc>
              <a:buAutoNum type="alphaUcPeriod"/>
            </a:pPr>
            <a:r>
              <a:rPr lang="en-US" sz="3200" b="1" dirty="0" smtClean="0">
                <a:latin typeface="Franklin Gothic Medium" pitchFamily="34" charset="0"/>
              </a:rPr>
              <a:t>“The glory of Your people Israel” (Luke 2:32b; Rom. 2:28-29; 9:6; Gal. 6:16).</a:t>
            </a:r>
          </a:p>
          <a:p>
            <a:pPr marL="973138" lvl="1" indent="-515938">
              <a:lnSpc>
                <a:spcPct val="120000"/>
              </a:lnSpc>
              <a:buAutoNum type="alphaUcPeriod"/>
            </a:pPr>
            <a:r>
              <a:rPr lang="en-US" sz="3200" b="1" dirty="0" smtClean="0">
                <a:latin typeface="Franklin Gothic Medium" pitchFamily="34" charset="0"/>
              </a:rPr>
              <a:t>Angel to Mary (Luke 1:30-33).</a:t>
            </a:r>
          </a:p>
          <a:p>
            <a:pPr marL="973138" lvl="1" indent="-515938">
              <a:lnSpc>
                <a:spcPct val="120000"/>
              </a:lnSpc>
              <a:buAutoNum type="alphaUcPeriod"/>
            </a:pPr>
            <a:r>
              <a:rPr lang="en-US" sz="3200" b="1" dirty="0" smtClean="0">
                <a:latin typeface="Franklin Gothic Medium" pitchFamily="34" charset="0"/>
              </a:rPr>
              <a:t>Paul at Antioch (</a:t>
            </a:r>
            <a:r>
              <a:rPr lang="en-US" sz="3200" b="1" smtClean="0">
                <a:latin typeface="Franklin Gothic Medium" pitchFamily="34" charset="0"/>
              </a:rPr>
              <a:t>Acts 13:42-47).</a:t>
            </a:r>
            <a:endParaRPr lang="en-US" sz="3200" b="1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433838"/>
      </a:dk2>
      <a:lt2>
        <a:srgbClr val="D8D8DC"/>
      </a:lt2>
      <a:accent1>
        <a:srgbClr val="9AA977"/>
      </a:accent1>
      <a:accent2>
        <a:srgbClr val="7BA8A9"/>
      </a:accent2>
      <a:accent3>
        <a:srgbClr val="907E8C"/>
      </a:accent3>
      <a:accent4>
        <a:srgbClr val="6AA07E"/>
      </a:accent4>
      <a:accent5>
        <a:srgbClr val="A5826D"/>
      </a:accent5>
      <a:accent6>
        <a:srgbClr val="BAB5A6"/>
      </a:accent6>
      <a:hlink>
        <a:srgbClr val="50797A"/>
      </a:hlink>
      <a:folHlink>
        <a:srgbClr val="806268"/>
      </a:folHlink>
    </a:clrScheme>
    <a:fontScheme name="Slate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3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5000"/>
              </a:schemeClr>
              <a:schemeClr val="phClr">
                <a:tint val="80000"/>
                <a:satMod val="115000"/>
              </a:schemeClr>
            </a:duotone>
          </a:blip>
          <a:stretch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>
              <a:srgbClr val="151515">
                <a:alpha val="90000"/>
              </a:srgbClr>
            </a:innerShdw>
          </a:effectLst>
          <a:scene3d>
            <a:camera prst="orthographicFront">
              <a:rot lat="0" lon="0" rev="0"/>
            </a:camera>
            <a:lightRig rig="glow" dir="tl"/>
          </a:scene3d>
          <a:sp3d prstMaterial="softmetal">
            <a:bevelT w="0" h="0"/>
          </a:sp3d>
        </a:effectStyle>
        <a:effectStyle>
          <a:effectLst>
            <a:outerShdw blurRad="63500" dist="101600" dir="3000000" sx="101000" sy="101000" rotWithShape="0">
              <a:srgbClr val="252525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r">
              <a:rot lat="0" lon="0" rev="1500000"/>
            </a:lightRig>
          </a:scene3d>
          <a:sp3d prstMaterial="translucentPowder">
            <a:bevelT w="38100" h="12700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15000"/>
              </a:schemeClr>
              <a:schemeClr val="phClr">
                <a:tint val="70000"/>
                <a:satMod val="135000"/>
              </a:schemeClr>
            </a:duotone>
          </a:blip>
          <a:stretch/>
        </a:blip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70000"/>
                <a:satMod val="135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75000"/>
                <a:satMod val="115000"/>
              </a:schemeClr>
              <a:schemeClr val="phClr">
                <a:tint val="80000"/>
                <a:satMod val="12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683</TotalTime>
  <Words>187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Slate</vt:lpstr>
      <vt:lpstr>What Simeon Saw</vt:lpstr>
      <vt:lpstr>What Simeon Saw</vt:lpstr>
      <vt:lpstr>What Simeon Saw</vt:lpstr>
      <vt:lpstr>What Simeon Saw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Simeon Saw</dc:title>
  <dc:creator>OlsenParkLaptop</dc:creator>
  <cp:lastModifiedBy>OlsenParkLaptop</cp:lastModifiedBy>
  <cp:revision>8</cp:revision>
  <dcterms:created xsi:type="dcterms:W3CDTF">2013-02-10T02:37:56Z</dcterms:created>
  <dcterms:modified xsi:type="dcterms:W3CDTF">2013-02-12T02:10:08Z</dcterms:modified>
</cp:coreProperties>
</file>