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9" r:id="rId1"/>
    <p:sldMasterId id="2147483745" r:id="rId2"/>
  </p:sldMasterIdLst>
  <p:notesMasterIdLst>
    <p:notesMasterId r:id="rId22"/>
  </p:notesMasterIdLst>
  <p:sldIdLst>
    <p:sldId id="286" r:id="rId3"/>
    <p:sldId id="257" r:id="rId4"/>
    <p:sldId id="293" r:id="rId5"/>
    <p:sldId id="259" r:id="rId6"/>
    <p:sldId id="291" r:id="rId7"/>
    <p:sldId id="260" r:id="rId8"/>
    <p:sldId id="292" r:id="rId9"/>
    <p:sldId id="290" r:id="rId10"/>
    <p:sldId id="289" r:id="rId11"/>
    <p:sldId id="298" r:id="rId12"/>
    <p:sldId id="288" r:id="rId13"/>
    <p:sldId id="267" r:id="rId14"/>
    <p:sldId id="262" r:id="rId15"/>
    <p:sldId id="294" r:id="rId16"/>
    <p:sldId id="300" r:id="rId17"/>
    <p:sldId id="304" r:id="rId18"/>
    <p:sldId id="302" r:id="rId19"/>
    <p:sldId id="305" r:id="rId20"/>
    <p:sldId id="306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Zapf Chancery" pitchFamily="2" charset="0"/>
      <p:regular r:id="rId27"/>
    </p:embeddedFont>
    <p:embeddedFont>
      <p:font typeface="Garamond" pitchFamily="18" charset="0"/>
      <p:regular r:id="rId28"/>
      <p:bold r:id="rId29"/>
      <p: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84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C3AD399-748A-8B47-B640-02C4B186F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7F059-8DE0-3344-85F3-1941AE44232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51978-E80B-BA41-98E0-A68600D476AA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977CB-0DF6-644B-91C0-F1F810147CC8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75889-3C3D-A645-8672-30DB7C9ABB4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0DA03-C8EF-4F4D-A0DF-D42375B96A3F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3BA16-5A9E-EB47-8709-B11D51F37357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7588-5589-294F-AA48-7736F3685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8083-7847-8847-A457-213212B1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73E6-BBEC-A04F-9E28-2A7EAA76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73C8-84AB-564F-8707-EA97CF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DF83-E242-5D41-A944-BFCF2A03D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1EBA-6CAC-344D-819E-18345BDA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4396-25BA-7445-9F75-689182E7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04DB0-C8AA-244B-8616-A9822808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B0B0-03E7-2E4E-96B5-6877F84C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F87E-3E51-C64D-B21B-2DF315C0F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DF4D-D588-5D43-96EC-0AA19B26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B276D2-DDC4-BC45-8EA4-31406A827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CD4D-9A3B-7443-9568-8E048CFE4A1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98EE-479A-5E48-91AA-246E35C9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a typeface="+mj-ea"/>
                <a:cs typeface="+mj-cs"/>
              </a:rPr>
              <a:t>FINANCIAL-BUDGET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09600" y="990600"/>
            <a:ext cx="8001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2013-2014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REPORT TO THE CONGREGATION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   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sz="3600" b="1" dirty="0"/>
              <a:t>BUDGET FOR 2014</a:t>
            </a:r>
          </a:p>
          <a:p>
            <a:pPr algn="ctr" eaLnBrk="1" hangingPunct="1">
              <a:spcBef>
                <a:spcPts val="1368"/>
              </a:spcBef>
              <a:buFont typeface="Wingdings" charset="2"/>
              <a:buNone/>
              <a:defRPr/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ts val="1368"/>
              </a:spcBef>
              <a:defRPr/>
            </a:pPr>
            <a:r>
              <a:rPr lang="en-US" dirty="0" smtClean="0"/>
              <a:t>Although this is a $300.00 per week increase, we were just $40.00 short of this in 2012 </a:t>
            </a:r>
            <a:r>
              <a:rPr lang="en-US" sz="2600" dirty="0" smtClean="0"/>
              <a:t>(when membership was close to the numbers we have now restored).</a:t>
            </a:r>
          </a:p>
          <a:p>
            <a:pPr>
              <a:lnSpc>
                <a:spcPct val="90000"/>
              </a:lnSpc>
              <a:spcBef>
                <a:spcPts val="1368"/>
              </a:spcBef>
              <a:defRPr/>
            </a:pPr>
            <a:r>
              <a:rPr lang="en-US" sz="3000" dirty="0" smtClean="0"/>
              <a:t>This increase will cover a full year of the preacher training program…</a:t>
            </a:r>
          </a:p>
          <a:p>
            <a:pPr>
              <a:lnSpc>
                <a:spcPct val="90000"/>
              </a:lnSpc>
              <a:spcBef>
                <a:spcPts val="1368"/>
              </a:spcBef>
              <a:defRPr/>
            </a:pPr>
            <a:r>
              <a:rPr lang="en-US" sz="3000" dirty="0" smtClean="0"/>
              <a:t>An increase in outside support to preachers in the US and abroad…</a:t>
            </a:r>
          </a:p>
          <a:p>
            <a:pPr>
              <a:lnSpc>
                <a:spcPct val="90000"/>
              </a:lnSpc>
              <a:spcBef>
                <a:spcPts val="1368"/>
              </a:spcBef>
              <a:defRPr/>
            </a:pPr>
            <a:r>
              <a:rPr lang="en-US" sz="3000" dirty="0" smtClean="0"/>
              <a:t>Usual inflation for utilities and other expenses.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39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i="1" dirty="0" smtClean="0">
                <a:ea typeface="+mj-ea"/>
                <a:cs typeface="+mj-cs"/>
              </a:rPr>
              <a:t>2013 STATISTICS</a:t>
            </a:r>
            <a:br>
              <a:rPr lang="en-US" sz="4200" b="1" i="1" dirty="0" smtClean="0">
                <a:ea typeface="+mj-ea"/>
                <a:cs typeface="+mj-cs"/>
              </a:rPr>
            </a:br>
            <a:r>
              <a:rPr lang="en-US" sz="4200" b="1" i="1" dirty="0" smtClean="0"/>
              <a:t>REVIEW</a:t>
            </a:r>
            <a:r>
              <a:rPr lang="en-US" sz="4000" b="1" dirty="0" smtClean="0"/>
              <a:t> 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46392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MEMBERSHIP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ATTENDANCE</a:t>
            </a:r>
          </a:p>
          <a:p>
            <a:pPr algn="ctr" eaLnBrk="1" hangingPunct="1">
              <a:buFont typeface="Wingdings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PERSONAL WORK GROUPS</a:t>
            </a:r>
          </a:p>
          <a:p>
            <a:pPr algn="ctr"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MEMBERSHIP STATISTICS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2" indent="0" eaLnBrk="1" hangingPunct="1">
              <a:lnSpc>
                <a:spcPct val="90000"/>
              </a:lnSpc>
              <a:buFont typeface="Wingdings" charset="2"/>
              <a:buNone/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3200" dirty="0" smtClean="0"/>
              <a:t>	2011	2012 	2013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BAPTIZED	0	4	3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RESTORED	2	3	3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MOVED IN	21	6	23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MOVED AWAY	-11	-18	-6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PASSED AWAY	-1	-4	-1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   (</a:t>
            </a:r>
            <a:r>
              <a:rPr lang="en-US" sz="2400" dirty="0" smtClean="0"/>
              <a:t>Steve Weathers)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800" dirty="0" smtClean="0"/>
              <a:t>LEFT THE LORD	-2	-4	-1</a:t>
            </a:r>
          </a:p>
          <a:p>
            <a:pPr lvl="1" eaLnBrk="1" hangingPunct="1">
              <a:lnSpc>
                <a:spcPct val="90000"/>
              </a:lnSpc>
              <a:spcBef>
                <a:spcPts val="2975"/>
              </a:spcBef>
              <a:tabLst>
                <a:tab pos="4460875" algn="ctr"/>
                <a:tab pos="5829300" algn="ctr"/>
                <a:tab pos="7088188" algn="ctr"/>
              </a:tabLst>
              <a:defRPr/>
            </a:pPr>
            <a:r>
              <a:rPr lang="en-US" sz="2400" dirty="0" smtClean="0"/>
              <a:t>TOTAL  NET + OR - 	+9	-18	+20</a:t>
            </a:r>
          </a:p>
          <a:p>
            <a:pPr eaLnBrk="1" hangingPunct="1">
              <a:lnSpc>
                <a:spcPct val="90000"/>
              </a:lnSpc>
              <a:tabLst>
                <a:tab pos="4460875" algn="ctr"/>
                <a:tab pos="5829300" algn="ctr"/>
                <a:tab pos="7088188" algn="ctr"/>
              </a:tabLst>
              <a:defRPr/>
            </a:pPr>
            <a:endParaRPr lang="en-US" sz="2800" dirty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838200" y="55626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ATTENDANCE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2062163" algn="ctr"/>
                <a:tab pos="3375025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		2011	2012	2013	2013 Last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2062163" algn="ctr"/>
                <a:tab pos="3375025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					6 Months</a:t>
            </a:r>
          </a:p>
          <a:p>
            <a:pPr eaLnBrk="1" hangingPunct="1">
              <a:lnSpc>
                <a:spcPct val="90000"/>
              </a:lnSpc>
              <a:spcBef>
                <a:spcPts val="1963"/>
              </a:spcBef>
              <a:tabLst>
                <a:tab pos="2062163" algn="ctr"/>
                <a:tab pos="3427413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Class	127	129	120	126</a:t>
            </a:r>
          </a:p>
          <a:p>
            <a:pPr eaLnBrk="1" hangingPunct="1">
              <a:lnSpc>
                <a:spcPct val="90000"/>
              </a:lnSpc>
              <a:tabLst>
                <a:tab pos="2062163" algn="ctr"/>
                <a:tab pos="3489325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AM     150	146 	139	143</a:t>
            </a:r>
          </a:p>
          <a:p>
            <a:pPr eaLnBrk="1" hangingPunct="1">
              <a:lnSpc>
                <a:spcPct val="90000"/>
              </a:lnSpc>
              <a:tabLst>
                <a:tab pos="2062163" algn="ctr"/>
                <a:tab pos="3541713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PM     119	115  	111	114</a:t>
            </a:r>
          </a:p>
          <a:p>
            <a:pPr eaLnBrk="1" hangingPunct="1">
              <a:lnSpc>
                <a:spcPct val="90000"/>
              </a:lnSpc>
              <a:tabLst>
                <a:tab pos="2062163" algn="ctr"/>
                <a:tab pos="3489325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Wed.	116	117 	110	117</a:t>
            </a:r>
          </a:p>
          <a:p>
            <a:pPr lvl="1" eaLnBrk="1" hangingPunct="1">
              <a:lnSpc>
                <a:spcPct val="90000"/>
              </a:lnSpc>
              <a:spcBef>
                <a:spcPts val="3025"/>
              </a:spcBef>
              <a:tabLst>
                <a:tab pos="2062163" algn="ctr"/>
                <a:tab pos="3375025" algn="ctr"/>
                <a:tab pos="4743450" algn="ctr"/>
                <a:tab pos="6686550" algn="ctr"/>
              </a:tabLst>
              <a:defRPr/>
            </a:pPr>
            <a:r>
              <a:rPr lang="en-US" dirty="0" smtClean="0"/>
              <a:t>We have offset losses in 2012 (-18) with good gains during 2013 (+20)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2062163" algn="ctr"/>
                <a:tab pos="3375025" algn="ctr"/>
                <a:tab pos="4743450" algn="ctr"/>
                <a:tab pos="6686550" algn="ctr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PERSONAL WORK GROUPS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>
                <a:ea typeface="+mn-ea"/>
                <a:cs typeface="+mn-cs"/>
              </a:rPr>
              <a:t>In 2013 we began three personal work groups meeting once a month in members’ homes.</a:t>
            </a:r>
          </a:p>
          <a:p>
            <a:pPr eaLnBrk="1" hangingPunct="1">
              <a:lnSpc>
                <a:spcPct val="90000"/>
              </a:lnSpc>
              <a:spcBef>
                <a:spcPts val="1968"/>
              </a:spcBef>
              <a:defRPr/>
            </a:pPr>
            <a:r>
              <a:rPr lang="en-US" sz="3000" dirty="0" smtClean="0">
                <a:ea typeface="+mn-ea"/>
                <a:cs typeface="+mn-cs"/>
              </a:rPr>
              <a:t>We have had good participation and grown in God’s word and our love for each other.</a:t>
            </a:r>
          </a:p>
          <a:p>
            <a:pPr eaLnBrk="1" hangingPunct="1">
              <a:lnSpc>
                <a:spcPct val="90000"/>
              </a:lnSpc>
              <a:spcBef>
                <a:spcPts val="1968"/>
              </a:spcBef>
              <a:defRPr/>
            </a:pPr>
            <a:r>
              <a:rPr lang="en-US" sz="3000" dirty="0" smtClean="0">
                <a:ea typeface="+mn-ea"/>
                <a:cs typeface="+mn-cs"/>
              </a:rPr>
              <a:t>We will keep the current groups through August, and then begin assigning new groups in September with each new school year.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773" y="1778865"/>
            <a:ext cx="6381083" cy="60067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“Whom shall I send?”</a:t>
            </a:r>
            <a:endParaRPr lang="en-US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47" y="928027"/>
            <a:ext cx="6954953" cy="850838"/>
          </a:xfrm>
        </p:spPr>
        <p:txBody>
          <a:bodyPr anchor="t">
            <a:noAutofit/>
          </a:bodyPr>
          <a:lstStyle/>
          <a:p>
            <a:pPr algn="r"/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Isaiah 6:1-8</a:t>
            </a:r>
            <a:endParaRPr lang="en-US" sz="55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28" name="Picture 27" descr="Open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0382" cy="26149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  <a:softEdge rad="12700"/>
          </a:effectLst>
        </p:spPr>
      </p:pic>
      <p:grpSp>
        <p:nvGrpSpPr>
          <p:cNvPr id="16" name="Group 15"/>
          <p:cNvGrpSpPr/>
          <p:nvPr/>
        </p:nvGrpSpPr>
        <p:grpSpPr>
          <a:xfrm>
            <a:off x="2107136" y="2219711"/>
            <a:ext cx="5893864" cy="3868694"/>
            <a:chOff x="2107136" y="2219711"/>
            <a:chExt cx="5893864" cy="3868694"/>
          </a:xfrm>
        </p:grpSpPr>
        <p:pic>
          <p:nvPicPr>
            <p:cNvPr id="7" name="Picture 6" descr="people-silhouett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lumMod val="75000"/>
                </a:schemeClr>
                <a:srgbClr val="FFF1C1"/>
              </a:duotone>
            </a:blip>
            <a:srcRect l="56453" r="29836" b="49210"/>
            <a:stretch>
              <a:fillRect/>
            </a:stretch>
          </p:blipFill>
          <p:spPr>
            <a:xfrm>
              <a:off x="2243902" y="2686040"/>
              <a:ext cx="1115332" cy="2919533"/>
            </a:xfrm>
            <a:prstGeom prst="rect">
              <a:avLst/>
            </a:prstGeom>
          </p:spPr>
        </p:pic>
        <p:pic>
          <p:nvPicPr>
            <p:cNvPr id="5" name="Picture 4" descr="people-silhouett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lumMod val="75000"/>
                </a:schemeClr>
                <a:srgbClr val="FFF1C1"/>
              </a:duotone>
            </a:blip>
            <a:srcRect l="84241" t="48979"/>
            <a:stretch>
              <a:fillRect/>
            </a:stretch>
          </p:blipFill>
          <p:spPr>
            <a:xfrm>
              <a:off x="2931708" y="2676534"/>
              <a:ext cx="1280289" cy="2929039"/>
            </a:xfrm>
            <a:prstGeom prst="rect">
              <a:avLst/>
            </a:prstGeom>
          </p:spPr>
        </p:pic>
        <p:pic>
          <p:nvPicPr>
            <p:cNvPr id="4" name="Picture 3" descr="family-people-silhouettes-silhouettes-veectors-6603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lumMod val="75000"/>
                </a:schemeClr>
                <a:srgbClr val="FFF1C1"/>
              </a:duotone>
            </a:blip>
            <a:stretch>
              <a:fillRect/>
            </a:stretch>
          </p:blipFill>
          <p:spPr>
            <a:xfrm>
              <a:off x="3065932" y="2376712"/>
              <a:ext cx="4637830" cy="347466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994668" y="4930957"/>
              <a:ext cx="908592" cy="40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64419" y="3248104"/>
              <a:ext cx="76200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>
              <a:off x="5048250" y="3987800"/>
              <a:ext cx="438149" cy="533400"/>
            </a:xfrm>
            <a:prstGeom prst="chord">
              <a:avLst/>
            </a:prstGeom>
            <a:solidFill>
              <a:schemeClr val="accent1">
                <a:lumMod val="75000"/>
              </a:schemeClr>
            </a:solidFill>
            <a:ln w="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40619" y="4210050"/>
              <a:ext cx="196531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people-silhouett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lumMod val="50000"/>
                </a:schemeClr>
                <a:srgbClr val="FFF1C1"/>
              </a:duotone>
            </a:blip>
            <a:srcRect l="82778" r="2597" b="47469"/>
            <a:stretch>
              <a:fillRect/>
            </a:stretch>
          </p:blipFill>
          <p:spPr>
            <a:xfrm>
              <a:off x="6379053" y="2219711"/>
              <a:ext cx="1524207" cy="386869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107136" y="2362200"/>
              <a:ext cx="5893864" cy="3429000"/>
            </a:xfrm>
            <a:prstGeom prst="rect">
              <a:avLst/>
            </a:prstGeom>
            <a:gradFill>
              <a:gsLst>
                <a:gs pos="0">
                  <a:schemeClr val="bg1">
                    <a:alpha val="84000"/>
                  </a:schemeClr>
                </a:gs>
                <a:gs pos="99000">
                  <a:schemeClr val="bg1">
                    <a:alpha val="16000"/>
                  </a:schemeClr>
                </a:gs>
              </a:gsLst>
              <a:lin ang="1536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2667000"/>
            <a:ext cx="8001000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There are Tasks the Lord Wants Done.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</a:t>
            </a:r>
            <a:r>
              <a:rPr lang="en-US" b="1" i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But who will step up and do them?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“I can’t speak well” (Exodus 4:10).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“I am too weak” (Luke 5:4-8).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“I don’t have time” (Luke 9:57-62).</a:t>
            </a:r>
          </a:p>
          <a:p>
            <a:pPr marL="688975" lvl="1" indent="-231775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“What can you do for me?” (Mark </a:t>
            </a: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10:35-41; Matt. </a:t>
            </a:r>
            <a:r>
              <a:rPr lang="en-US" b="1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19:23-27).</a:t>
            </a:r>
            <a:endParaRPr lang="en-US" b="1" dirty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rcRect l="56453" r="29836" b="49210"/>
          <a:stretch>
            <a:fillRect/>
          </a:stretch>
        </p:blipFill>
        <p:spPr>
          <a:xfrm>
            <a:off x="2243902" y="2686040"/>
            <a:ext cx="1115332" cy="2919533"/>
          </a:xfrm>
          <a:prstGeom prst="rect">
            <a:avLst/>
          </a:prstGeom>
        </p:spPr>
      </p:pic>
      <p:pic>
        <p:nvPicPr>
          <p:cNvPr id="17" name="Picture 16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rcRect l="84241" t="48979"/>
          <a:stretch>
            <a:fillRect/>
          </a:stretch>
        </p:blipFill>
        <p:spPr>
          <a:xfrm>
            <a:off x="2931708" y="2676534"/>
            <a:ext cx="1280289" cy="2929039"/>
          </a:xfrm>
          <a:prstGeom prst="rect">
            <a:avLst/>
          </a:prstGeom>
        </p:spPr>
      </p:pic>
      <p:pic>
        <p:nvPicPr>
          <p:cNvPr id="18" name="Picture 17" descr="family-people-silhouettes-silhouettes-veectors-6603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tretch>
            <a:fillRect/>
          </a:stretch>
        </p:blipFill>
        <p:spPr>
          <a:xfrm>
            <a:off x="3065932" y="2376712"/>
            <a:ext cx="4637830" cy="34746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94668" y="4930957"/>
            <a:ext cx="908592" cy="4026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64419" y="3248104"/>
            <a:ext cx="76200" cy="1397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>
            <a:off x="5048250" y="3987800"/>
            <a:ext cx="438149" cy="533400"/>
          </a:xfrm>
          <a:prstGeom prst="chord">
            <a:avLst/>
          </a:prstGeom>
          <a:solidFill>
            <a:schemeClr val="accent1">
              <a:lumMod val="75000"/>
            </a:schemeClr>
          </a:solidFill>
          <a:ln w="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40619" y="4210050"/>
            <a:ext cx="196531" cy="114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50000"/>
              </a:schemeClr>
              <a:srgbClr val="FFF1C1"/>
            </a:duotone>
          </a:blip>
          <a:srcRect l="82778" r="2597" b="47469"/>
          <a:stretch>
            <a:fillRect/>
          </a:stretch>
        </p:blipFill>
        <p:spPr>
          <a:xfrm>
            <a:off x="6379053" y="2219711"/>
            <a:ext cx="1524207" cy="38686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07136" y="2362200"/>
            <a:ext cx="5893864" cy="3429000"/>
          </a:xfrm>
          <a:prstGeom prst="rect">
            <a:avLst/>
          </a:prstGeom>
          <a:gradFill>
            <a:gsLst>
              <a:gs pos="0">
                <a:schemeClr val="bg1">
                  <a:alpha val="84000"/>
                </a:schemeClr>
              </a:gs>
              <a:gs pos="99000">
                <a:schemeClr val="bg1">
                  <a:alpha val="16000"/>
                </a:schemeClr>
              </a:gs>
            </a:gsLst>
            <a:lin ang="153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773" y="1778865"/>
            <a:ext cx="6381083" cy="600677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 “Whom shall I send?”</a:t>
            </a:r>
            <a:endParaRPr lang="en-US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47" y="928027"/>
            <a:ext cx="6954953" cy="850838"/>
          </a:xfrm>
        </p:spPr>
        <p:txBody>
          <a:bodyPr anchor="t">
            <a:noAutofit/>
          </a:bodyPr>
          <a:lstStyle/>
          <a:p>
            <a:pPr algn="r"/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Isaiah 6:1-8</a:t>
            </a:r>
            <a:endParaRPr lang="en-US" sz="55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549" y="5605573"/>
            <a:ext cx="8553290" cy="132343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Zapf Chancery"/>
                <a:ea typeface="Zapf Chancery"/>
                <a:cs typeface="Zapf Chancery"/>
              </a:rPr>
              <a:t>What Can I Do To Serve the Lord?</a:t>
            </a:r>
          </a:p>
          <a:p>
            <a:endParaRPr lang="en-US" sz="4000" b="1" dirty="0">
              <a:solidFill>
                <a:srgbClr val="800000"/>
              </a:solidFill>
              <a:latin typeface="Zapf Chancery"/>
              <a:ea typeface="Zapf Chancery"/>
              <a:cs typeface="Zapf Chancery"/>
            </a:endParaRPr>
          </a:p>
        </p:txBody>
      </p:sp>
      <p:pic>
        <p:nvPicPr>
          <p:cNvPr id="28" name="Picture 27" descr="OpenBi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40382" cy="26149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  <a:softEdge rad="12700"/>
          </a:effectLst>
        </p:spPr>
      </p:pic>
      <p:pic>
        <p:nvPicPr>
          <p:cNvPr id="6" name="Picture 5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50000"/>
              </a:schemeClr>
              <a:srgbClr val="FFF1C1"/>
            </a:duotone>
          </a:blip>
          <a:srcRect l="82778" r="2597" b="47469"/>
          <a:stretch>
            <a:fillRect/>
          </a:stretch>
        </p:blipFill>
        <p:spPr>
          <a:xfrm>
            <a:off x="6379053" y="2219711"/>
            <a:ext cx="1524207" cy="3868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3352800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“Here am I, send me.”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rcRect l="56453" r="29836" b="49210"/>
          <a:stretch>
            <a:fillRect/>
          </a:stretch>
        </p:blipFill>
        <p:spPr>
          <a:xfrm>
            <a:off x="2243902" y="2686040"/>
            <a:ext cx="1115332" cy="2919533"/>
          </a:xfrm>
          <a:prstGeom prst="rect">
            <a:avLst/>
          </a:prstGeom>
        </p:spPr>
      </p:pic>
      <p:pic>
        <p:nvPicPr>
          <p:cNvPr id="5" name="Picture 4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rcRect l="84241" t="48979"/>
          <a:stretch>
            <a:fillRect/>
          </a:stretch>
        </p:blipFill>
        <p:spPr>
          <a:xfrm>
            <a:off x="2931708" y="2676534"/>
            <a:ext cx="1280289" cy="2929039"/>
          </a:xfrm>
          <a:prstGeom prst="rect">
            <a:avLst/>
          </a:prstGeom>
        </p:spPr>
      </p:pic>
      <p:pic>
        <p:nvPicPr>
          <p:cNvPr id="4" name="Picture 3" descr="family-people-silhouettes-silhouettes-veectors-6603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75000"/>
              </a:schemeClr>
              <a:srgbClr val="FFF1C1"/>
            </a:duotone>
          </a:blip>
          <a:stretch>
            <a:fillRect/>
          </a:stretch>
        </p:blipFill>
        <p:spPr>
          <a:xfrm>
            <a:off x="3065932" y="2376712"/>
            <a:ext cx="4637830" cy="34746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773" y="1778865"/>
            <a:ext cx="6381083" cy="600677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>
                <a:solidFill>
                  <a:schemeClr val="tx1"/>
                </a:solidFill>
                <a:latin typeface="Garamond"/>
                <a:cs typeface="Garamond"/>
              </a:rPr>
              <a:t>What Can I Do For the Church?</a:t>
            </a:r>
            <a:endParaRPr lang="en-US" sz="3000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4668" y="4930957"/>
            <a:ext cx="908592" cy="4026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47" y="928027"/>
            <a:ext cx="7402791" cy="850838"/>
          </a:xfrm>
        </p:spPr>
        <p:txBody>
          <a:bodyPr anchor="t">
            <a:noAutofit/>
          </a:bodyPr>
          <a:lstStyle/>
          <a:p>
            <a:pPr algn="r"/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Personal</a:t>
            </a:r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Service</a:t>
            </a:r>
            <a:endParaRPr lang="en-US" sz="55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549" y="5605573"/>
            <a:ext cx="8553290" cy="132343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Zapf Chancery"/>
                <a:ea typeface="Zapf Chancery"/>
                <a:cs typeface="Zapf Chancery"/>
              </a:rPr>
              <a:t>Olsen Park Church of Christ 2014</a:t>
            </a:r>
          </a:p>
          <a:p>
            <a:endParaRPr lang="en-US" sz="4000" b="1" dirty="0">
              <a:solidFill>
                <a:srgbClr val="800000"/>
              </a:solidFill>
              <a:latin typeface="Zapf Chancery"/>
              <a:ea typeface="Zapf Chancery"/>
              <a:cs typeface="Zapf Chancery"/>
            </a:endParaRPr>
          </a:p>
        </p:txBody>
      </p:sp>
      <p:pic>
        <p:nvPicPr>
          <p:cNvPr id="28" name="Picture 27" descr="OpenBi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40382" cy="26149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29" name="Oval 28"/>
          <p:cNvSpPr/>
          <p:nvPr/>
        </p:nvSpPr>
        <p:spPr>
          <a:xfrm>
            <a:off x="4864419" y="3248104"/>
            <a:ext cx="76200" cy="1397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>
            <a:off x="5048250" y="3987800"/>
            <a:ext cx="438149" cy="533400"/>
          </a:xfrm>
          <a:prstGeom prst="chord">
            <a:avLst/>
          </a:prstGeom>
          <a:solidFill>
            <a:schemeClr val="accent1">
              <a:lumMod val="75000"/>
            </a:schemeClr>
          </a:solidFill>
          <a:ln w="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40619" y="4210050"/>
            <a:ext cx="196531" cy="114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2590800"/>
            <a:ext cx="4887532" cy="2939674"/>
          </a:xfrm>
          <a:prstGeom prst="rect">
            <a:avLst/>
          </a:prstGeom>
          <a:gradFill>
            <a:gsLst>
              <a:gs pos="0">
                <a:schemeClr val="bg1">
                  <a:alpha val="84000"/>
                </a:schemeClr>
              </a:gs>
              <a:gs pos="99000">
                <a:schemeClr val="bg1">
                  <a:alpha val="16000"/>
                </a:schemeClr>
              </a:gs>
            </a:gsLst>
            <a:lin ang="153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ople-silhouett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lumMod val="50000"/>
              </a:schemeClr>
              <a:srgbClr val="FFF1C1"/>
            </a:duotone>
          </a:blip>
          <a:srcRect l="82778" r="2597" b="47469"/>
          <a:stretch>
            <a:fillRect/>
          </a:stretch>
        </p:blipFill>
        <p:spPr>
          <a:xfrm>
            <a:off x="6379053" y="2219711"/>
            <a:ext cx="1524207" cy="3868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2743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8188" lvl="1" indent="-280988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Lessons on Personal Service.</a:t>
            </a:r>
          </a:p>
          <a:p>
            <a:pPr marL="738188" lvl="1" indent="-280988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Encourage Personal Involvement.</a:t>
            </a:r>
          </a:p>
          <a:p>
            <a:pPr marL="738188" lvl="1" indent="-280988">
              <a:buFont typeface="Arial"/>
              <a:buChar char="•"/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Summer Bible Study.</a:t>
            </a:r>
            <a:endParaRPr lang="en-US" b="1" dirty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773" y="1778865"/>
            <a:ext cx="6381083" cy="600677"/>
          </a:xfrm>
        </p:spPr>
        <p:txBody>
          <a:bodyPr>
            <a:noAutofit/>
          </a:bodyPr>
          <a:lstStyle/>
          <a:p>
            <a:pPr algn="r"/>
            <a:r>
              <a:rPr lang="en-US" sz="3700" b="1" i="1" dirty="0" smtClean="0">
                <a:solidFill>
                  <a:schemeClr val="tx1"/>
                </a:solidFill>
                <a:latin typeface="Garamond"/>
                <a:cs typeface="Garamond"/>
              </a:rPr>
              <a:t> The Lord’s Army </a:t>
            </a:r>
            <a:endParaRPr lang="en-US" sz="3700" b="1" i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928027"/>
            <a:ext cx="6019800" cy="850838"/>
          </a:xfrm>
        </p:spPr>
        <p:txBody>
          <a:bodyPr anchor="t">
            <a:noAutofit/>
          </a:bodyPr>
          <a:lstStyle/>
          <a:p>
            <a:pPr algn="r"/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Summer Bible Study</a:t>
            </a:r>
            <a:endParaRPr lang="en-US" sz="45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28" name="Picture 27" descr="Open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0382" cy="26149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16" name="TextBox 15"/>
          <p:cNvSpPr txBox="1"/>
          <p:nvPr/>
        </p:nvSpPr>
        <p:spPr>
          <a:xfrm>
            <a:off x="685800" y="2667000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June 26, 27, 28 </a:t>
            </a:r>
            <a:r>
              <a:rPr lang="en-US" sz="28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(Thurs. Fri. Sat.)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Adults and Children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7:00-8:30 </a:t>
            </a:r>
            <a:r>
              <a:rPr lang="en-US" sz="28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(5min/60min/25min)</a:t>
            </a:r>
            <a:endParaRPr lang="en-US" b="1" dirty="0" smtClean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6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Thursday: The Armor of the Lord (Eph. 6:13).</a:t>
            </a:r>
          </a:p>
          <a:p>
            <a:pPr lvl="1">
              <a:buFont typeface="Arial"/>
              <a:buChar char="•"/>
            </a:pPr>
            <a:r>
              <a:rPr lang="en-US" sz="26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Friday: Fighting the Enemy (Eph. 6:11-12).</a:t>
            </a:r>
          </a:p>
          <a:p>
            <a:pPr lvl="1">
              <a:buFont typeface="Arial"/>
              <a:buChar char="•"/>
            </a:pPr>
            <a:r>
              <a:rPr lang="en-US" sz="2600" b="1" dirty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</a:t>
            </a:r>
            <a:r>
              <a:rPr lang="en-US" sz="26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Saturday: Jesus is the Victor (1 Cor. 15:57).</a:t>
            </a:r>
          </a:p>
          <a:p>
            <a:pPr marL="688975" lvl="1" indent="-231775">
              <a:buFont typeface="Arial"/>
              <a:buChar char="•"/>
            </a:pPr>
            <a:endParaRPr lang="en-US" sz="2600" b="1" dirty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773" y="1778865"/>
            <a:ext cx="6381083" cy="600677"/>
          </a:xfrm>
        </p:spPr>
        <p:txBody>
          <a:bodyPr>
            <a:noAutofit/>
          </a:bodyPr>
          <a:lstStyle/>
          <a:p>
            <a:pPr algn="r"/>
            <a:r>
              <a:rPr lang="en-US" sz="3700" b="1" i="1" dirty="0" smtClean="0">
                <a:solidFill>
                  <a:schemeClr val="tx1"/>
                </a:solidFill>
                <a:latin typeface="Garamond"/>
                <a:cs typeface="Garamond"/>
              </a:rPr>
              <a:t> The Lord’s Army </a:t>
            </a:r>
            <a:endParaRPr lang="en-US" sz="3700" b="1" i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928027"/>
            <a:ext cx="6019800" cy="850838"/>
          </a:xfrm>
        </p:spPr>
        <p:txBody>
          <a:bodyPr anchor="t">
            <a:noAutofit/>
          </a:bodyPr>
          <a:lstStyle/>
          <a:p>
            <a:pPr algn="r"/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Summer Bible Study</a:t>
            </a:r>
            <a:endParaRPr lang="en-US" sz="45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28" name="Picture 27" descr="Open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0382" cy="2614920"/>
          </a:xfrm>
          <a:prstGeom prst="rect">
            <a:avLst/>
          </a:prstGeom>
          <a:effectLst>
            <a:outerShdw blurRad="50800" dist="50800" dir="270000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16" name="TextBox 15"/>
          <p:cNvSpPr txBox="1"/>
          <p:nvPr/>
        </p:nvSpPr>
        <p:spPr>
          <a:xfrm>
            <a:off x="685800" y="2514600"/>
            <a:ext cx="8001000" cy="417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Six teachers have agreed to teach and write material for children’s studies.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Area preachers will lead the adult studies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Sunday night February 23</a:t>
            </a:r>
            <a:r>
              <a:rPr lang="en-US" sz="2400" b="1" baseline="30000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rd</a:t>
            </a:r>
            <a:r>
              <a:rPr lang="en-US" sz="24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 we will have a volunteer meeting for any willing to help in the planning, preparation, and presentation of this effort.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Teens • </a:t>
            </a:r>
            <a:r>
              <a:rPr lang="en-US" sz="2400" b="1" smtClean="0">
                <a:effectLst>
                  <a:glow rad="266700">
                    <a:schemeClr val="tx2">
                      <a:lumMod val="20000"/>
                      <a:lumOff val="80000"/>
                      <a:alpha val="75000"/>
                    </a:schemeClr>
                  </a:glow>
                </a:effectLst>
                <a:latin typeface="Cambria"/>
                <a:cs typeface="Cambria"/>
              </a:rPr>
              <a:t>Older Members • Helpers • Etc. </a:t>
            </a:r>
            <a:endParaRPr lang="en-US" sz="2400" b="1" dirty="0" smtClean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pPr marL="688975" lvl="1" indent="-231775">
              <a:buFont typeface="Arial"/>
              <a:buChar char="•"/>
            </a:pPr>
            <a:endParaRPr lang="en-US" sz="2600" b="1" dirty="0">
              <a:effectLst>
                <a:glow rad="266700">
                  <a:schemeClr val="tx2">
                    <a:lumMod val="20000"/>
                    <a:lumOff val="80000"/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549" y="5867400"/>
            <a:ext cx="8553290" cy="132343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Zapf Chancery"/>
                <a:ea typeface="Zapf Chancery"/>
                <a:cs typeface="Zapf Chancery"/>
              </a:rPr>
              <a:t>What Can You Do To Serve the Lord?</a:t>
            </a:r>
          </a:p>
          <a:p>
            <a:endParaRPr lang="en-US" sz="4000" b="1" dirty="0">
              <a:solidFill>
                <a:srgbClr val="800000"/>
              </a:solidFill>
              <a:latin typeface="Zapf Chancery"/>
              <a:ea typeface="Zapf Chancery"/>
              <a:cs typeface="Zapf Chancery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CONTRIBUTIONS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WEEKLY AVG – 2011 - $4007.35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WEEKLY AVG – 2012 - $4162.06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WEEKLY AVG – 2013 - $3915.89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000"/>
              <a:t>		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000"/>
          </a:p>
          <a:p>
            <a:pPr algn="ctr" eaLnBrk="1" hangingPunct="1">
              <a:lnSpc>
                <a:spcPct val="80000"/>
              </a:lnSpc>
              <a:defRPr/>
            </a:pPr>
            <a:endParaRPr lang="en-US" sz="2000"/>
          </a:p>
          <a:p>
            <a:pPr lvl="4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SUMMARY OF YEAR 2013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sz="3100"/>
              <a:t>TOTAL CONTRIBUTION – $203,626.53</a:t>
            </a:r>
          </a:p>
          <a:p>
            <a:pPr eaLnBrk="1" hangingPunct="1">
              <a:defRPr/>
            </a:pPr>
            <a:endParaRPr lang="en-US" sz="3100"/>
          </a:p>
          <a:p>
            <a:pPr eaLnBrk="1" hangingPunct="1">
              <a:defRPr/>
            </a:pPr>
            <a:r>
              <a:rPr lang="en-US" sz="3100"/>
              <a:t>TOTAL EXPENSES – $202,667.98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BANK 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BEGAN YEAR 2013  	    $67,423.11</a:t>
            </a:r>
          </a:p>
          <a:p>
            <a:pPr eaLnBrk="1" hangingPunct="1">
              <a:buFont typeface="Wingdings" charset="2"/>
              <a:buNone/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ENDED YEAR 2013       $68,381.66</a:t>
            </a:r>
          </a:p>
          <a:p>
            <a:pPr eaLnBrk="1" hangingPunct="1">
              <a:buFont typeface="Wingdings" charset="2"/>
              <a:buNone/>
              <a:defRPr/>
            </a:pPr>
            <a:endParaRPr lang="en-US"/>
          </a:p>
          <a:p>
            <a:pPr lvl="1" eaLnBrk="1" hangingPunct="1">
              <a:defRPr/>
            </a:pPr>
            <a:r>
              <a:rPr lang="en-US" sz="3200"/>
              <a:t>NET GAIN			$958.55</a:t>
            </a:r>
          </a:p>
          <a:p>
            <a:pPr lvl="1" eaLnBrk="1" hangingPunct="1">
              <a:defRPr/>
            </a:pPr>
            <a:endParaRPr lang="en-US" sz="3200"/>
          </a:p>
          <a:p>
            <a:pPr lvl="1" eaLnBrk="1" hangingPunct="1">
              <a:buFontTx/>
              <a:buNone/>
              <a:defRPr/>
            </a:pPr>
            <a:endParaRPr lang="en-US" sz="3200"/>
          </a:p>
          <a:p>
            <a:pPr lvl="1" eaLnBrk="1" hangingPunct="1">
              <a:buFontTx/>
              <a:buNone/>
              <a:defRPr/>
            </a:pPr>
            <a:endParaRPr lang="en-US" sz="3600"/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buFontTx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3434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2013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spcBef>
                <a:spcPts val="2563"/>
              </a:spcBef>
              <a:defRPr/>
            </a:pPr>
            <a:r>
              <a:rPr lang="en-US"/>
              <a:t>KYLE POPE </a:t>
            </a:r>
          </a:p>
          <a:p>
            <a:pPr eaLnBrk="1" hangingPunct="1">
              <a:spcBef>
                <a:spcPts val="2563"/>
              </a:spcBef>
              <a:defRPr/>
            </a:pPr>
            <a:r>
              <a:rPr lang="en-US"/>
              <a:t>ANDREW DOW (Began in June)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charset="2"/>
              <a:buNone/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2013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800" b="1" i="1"/>
              <a:t>MEN WE HELP SUPPORT</a:t>
            </a:r>
          </a:p>
          <a:p>
            <a:pPr eaLnBrk="1" hangingPunct="1">
              <a:lnSpc>
                <a:spcPct val="90000"/>
              </a:lnSpc>
              <a:spcBef>
                <a:spcPts val="2375"/>
              </a:spcBef>
              <a:defRPr/>
            </a:pPr>
            <a:r>
              <a:rPr lang="en-US" sz="2400"/>
              <a:t>JAVIER PALOMARES – DUMAS &amp; AMA, TX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JIM BLACKMON – HEREFORD, TX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JERRY VINSON – GREENWOOD VILLAGE, COLORADO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JESSE LARUE – GERMANY (Ended in 2013)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THOMAS MORRIS – SPRINGFIELD, MO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RICHARD THETFORD – DENVER, 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WARREN SCHOLTZ – SOUTH AFRICA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DERRICK CHAMBERS – ALBUQUERQUE, NM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TIM STEVENS – (Began in latter part of 2013)</a:t>
            </a:r>
          </a:p>
          <a:p>
            <a:pPr lvl="4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2013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  <a:p>
            <a:pPr algn="ctr" eaLnBrk="1" hangingPunct="1">
              <a:defRPr/>
            </a:pPr>
            <a:r>
              <a:rPr lang="en-US"/>
              <a:t>SUPPORT TOTAL FOR 2013  $29,700.00</a:t>
            </a:r>
          </a:p>
          <a:p>
            <a:pPr eaLnBrk="1" hangingPunct="1">
              <a:defRPr/>
            </a:pPr>
            <a:endParaRPr lang="en-US"/>
          </a:p>
          <a:p>
            <a:pPr algn="ctr" eaLnBrk="1" hangingPunct="1">
              <a:defRPr/>
            </a:pPr>
            <a:r>
              <a:rPr lang="en-US"/>
              <a:t>COMMITTED FOR 2014</a:t>
            </a:r>
          </a:p>
          <a:p>
            <a:pPr algn="ctr" eaLnBrk="1" hangingPunct="1">
              <a:buFont typeface="Wingdings" charset="2"/>
              <a:buNone/>
              <a:defRPr/>
            </a:pPr>
            <a:r>
              <a:rPr lang="en-US"/>
              <a:t>$31,200.00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a typeface="+mj-ea"/>
                <a:cs typeface="+mj-cs"/>
              </a:rPr>
              <a:t>FUNDS USED TO PREACH THE GOSPEL IN 2013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b="1" i="1" dirty="0"/>
              <a:t>GOSPEL MEETINGS</a:t>
            </a:r>
            <a:endParaRPr lang="en-US" b="1" i="1" dirty="0" smtClean="0"/>
          </a:p>
          <a:p>
            <a:pPr algn="ctr" eaLnBrk="1" hangingPunct="1">
              <a:spcBef>
                <a:spcPts val="1968"/>
              </a:spcBef>
              <a:buFont typeface="Wingdings" charset="2"/>
              <a:buNone/>
              <a:defRPr/>
            </a:pPr>
            <a:r>
              <a:rPr lang="en-US" dirty="0" smtClean="0"/>
              <a:t>2013 </a:t>
            </a:r>
            <a:r>
              <a:rPr lang="en-US" dirty="0"/>
              <a:t>MEETINGS</a:t>
            </a:r>
          </a:p>
          <a:p>
            <a:pPr marL="681038" indent="-341313" eaLnBrk="1" hangingPunct="1">
              <a:buClr>
                <a:schemeClr val="tx1"/>
              </a:buClr>
              <a:defRPr/>
            </a:pPr>
            <a:r>
              <a:rPr lang="en-US" sz="3000" dirty="0"/>
              <a:t>SPRING – DANE SHEPARD – OKC</a:t>
            </a:r>
          </a:p>
          <a:p>
            <a:pPr marL="681038" indent="-341313" eaLnBrk="1" hangingPunct="1">
              <a:buClr>
                <a:schemeClr val="tx1"/>
              </a:buClr>
              <a:defRPr/>
            </a:pPr>
            <a:r>
              <a:rPr lang="en-US" sz="3000" dirty="0"/>
              <a:t>FALL – NORMAN SEWELL – ARK</a:t>
            </a:r>
            <a:endParaRPr lang="en-US" sz="3000" dirty="0" smtClean="0"/>
          </a:p>
          <a:p>
            <a:pPr algn="ctr" eaLnBrk="1" hangingPunct="1">
              <a:spcBef>
                <a:spcPts val="3025"/>
              </a:spcBef>
              <a:buFont typeface="Wingdings" charset="2"/>
              <a:buNone/>
              <a:defRPr/>
            </a:pPr>
            <a:r>
              <a:rPr lang="en-US" dirty="0" smtClean="0"/>
              <a:t>2014 </a:t>
            </a:r>
            <a:r>
              <a:rPr lang="en-US" dirty="0"/>
              <a:t>SCHEDULE</a:t>
            </a:r>
          </a:p>
          <a:p>
            <a:pPr marL="682625" eaLnBrk="1" hangingPunct="1">
              <a:buClr>
                <a:schemeClr val="tx1"/>
              </a:buClr>
              <a:buSzPct val="120000"/>
              <a:buFont typeface="Wingdings" charset="2"/>
              <a:buChar char="§"/>
              <a:defRPr/>
            </a:pPr>
            <a:r>
              <a:rPr lang="en-US" sz="3000" dirty="0"/>
              <a:t>SPRING – MELVIN CURRY –FLA</a:t>
            </a:r>
          </a:p>
          <a:p>
            <a:pPr marL="682625" eaLnBrk="1" hangingPunct="1">
              <a:buClr>
                <a:schemeClr val="tx1"/>
              </a:buClr>
              <a:buSzPct val="120000"/>
              <a:buFont typeface="Wingdings" charset="2"/>
              <a:buChar char="§"/>
              <a:defRPr/>
            </a:pPr>
            <a:r>
              <a:rPr lang="en-US" sz="3000" dirty="0"/>
              <a:t>FALL – BRIAN HAYNES - ORE</a:t>
            </a:r>
          </a:p>
          <a:p>
            <a:pPr algn="ctr" eaLnBrk="1" hangingPunct="1">
              <a:buFont typeface="Wingdings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   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4384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sz="3600" b="1"/>
              <a:t>BUDGET FOR 2014</a:t>
            </a:r>
          </a:p>
          <a:p>
            <a:pPr algn="ctr" eaLnBrk="1" hangingPunct="1">
              <a:buFont typeface="Wingdings" charset="2"/>
              <a:buNone/>
              <a:defRPr/>
            </a:pPr>
            <a:endParaRPr lang="en-US"/>
          </a:p>
          <a:p>
            <a:pPr algn="ctr" eaLnBrk="1" hangingPunct="1">
              <a:buFont typeface="Wingdings" charset="2"/>
              <a:buNone/>
              <a:defRPr/>
            </a:pPr>
            <a:r>
              <a:rPr lang="en-US"/>
              <a:t>$4200.00 PER WEEK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1653</TotalTime>
  <Words>620</Words>
  <Application>Microsoft Office PowerPoint</Application>
  <PresentationFormat>On-screen Show (4:3)</PresentationFormat>
  <Paragraphs>143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Zapf Chancery</vt:lpstr>
      <vt:lpstr>Garamond</vt:lpstr>
      <vt:lpstr>Wingdings</vt:lpstr>
      <vt:lpstr>ＭＳ Ｐゴシック</vt:lpstr>
      <vt:lpstr>Cambria</vt:lpstr>
      <vt:lpstr>Verdana</vt:lpstr>
      <vt:lpstr>Globe</vt:lpstr>
      <vt:lpstr>Office Theme</vt:lpstr>
      <vt:lpstr>FINANCIAL-BUDGET</vt:lpstr>
      <vt:lpstr>CONTRIBUTIONS</vt:lpstr>
      <vt:lpstr>SUMMARY OF YEAR 2013</vt:lpstr>
      <vt:lpstr>BANK BALANCE</vt:lpstr>
      <vt:lpstr>FUNDS USED TO PREACH THE GOSPEL IN 2013</vt:lpstr>
      <vt:lpstr>FUNDS USED TO PREACH THE GOSPEL IN 2013</vt:lpstr>
      <vt:lpstr>FUNDS USED TO PREACH THE GOSPEL IN 2013</vt:lpstr>
      <vt:lpstr>FUNDS USED TO PREACH THE GOSPEL IN 2013</vt:lpstr>
      <vt:lpstr>    </vt:lpstr>
      <vt:lpstr>    </vt:lpstr>
      <vt:lpstr>2013 STATISTICS REVIEW </vt:lpstr>
      <vt:lpstr>MEMBERSHIP STATISTICS  </vt:lpstr>
      <vt:lpstr>ATTENDANCE</vt:lpstr>
      <vt:lpstr>PERSONAL WORK GROUPS</vt:lpstr>
      <vt:lpstr>Isaiah 6:1-8</vt:lpstr>
      <vt:lpstr>Isaiah 6:1-8</vt:lpstr>
      <vt:lpstr>Personal Service</vt:lpstr>
      <vt:lpstr>Summer Bible Study</vt:lpstr>
      <vt:lpstr>Summer Bible Study</vt:lpstr>
    </vt:vector>
  </TitlesOfParts>
  <Company> OLSEN PARK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FINANCIAL-BUDGET-STATISTICS</dc:title>
  <dc:creator>ELDERS</dc:creator>
  <cp:lastModifiedBy>Kyle Pope</cp:lastModifiedBy>
  <cp:revision>60</cp:revision>
  <dcterms:created xsi:type="dcterms:W3CDTF">2014-02-14T21:09:34Z</dcterms:created>
  <dcterms:modified xsi:type="dcterms:W3CDTF">2014-02-16T21:54:41Z</dcterms:modified>
</cp:coreProperties>
</file>