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notesSlides/notesSlide24.xml" ContentType="application/vnd.openxmlformats-officedocument.presentationml.notes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notesSlides/notesSlide26.xml" ContentType="application/vnd.openxmlformats-officedocument.presentationml.notes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Default Extension="wmf" ContentType="image/x-wmf"/>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8"/>
  </p:notesMasterIdLst>
  <p:sldIdLst>
    <p:sldId id="266" r:id="rId2"/>
    <p:sldId id="358" r:id="rId3"/>
    <p:sldId id="329" r:id="rId4"/>
    <p:sldId id="365" r:id="rId5"/>
    <p:sldId id="350" r:id="rId6"/>
    <p:sldId id="366" r:id="rId7"/>
    <p:sldId id="387" r:id="rId8"/>
    <p:sldId id="388" r:id="rId9"/>
    <p:sldId id="389" r:id="rId10"/>
    <p:sldId id="359" r:id="rId11"/>
    <p:sldId id="360" r:id="rId12"/>
    <p:sldId id="371" r:id="rId13"/>
    <p:sldId id="372" r:id="rId14"/>
    <p:sldId id="374" r:id="rId15"/>
    <p:sldId id="375" r:id="rId16"/>
    <p:sldId id="377" r:id="rId17"/>
    <p:sldId id="378" r:id="rId18"/>
    <p:sldId id="380" r:id="rId19"/>
    <p:sldId id="381" r:id="rId20"/>
    <p:sldId id="382" r:id="rId21"/>
    <p:sldId id="383" r:id="rId22"/>
    <p:sldId id="379" r:id="rId23"/>
    <p:sldId id="376" r:id="rId24"/>
    <p:sldId id="384" r:id="rId25"/>
    <p:sldId id="362" r:id="rId26"/>
    <p:sldId id="3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20103"/>
    <a:srgbClr val="000000"/>
    <a:srgbClr val="011419"/>
    <a:srgbClr val="060309"/>
    <a:srgbClr val="070101"/>
    <a:srgbClr val="000608"/>
    <a:srgbClr val="01121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24402" autoAdjust="0"/>
    <p:restoredTop sz="92600" autoAdjust="0"/>
  </p:normalViewPr>
  <p:slideViewPr>
    <p:cSldViewPr>
      <p:cViewPr varScale="1">
        <p:scale>
          <a:sx n="100" d="100"/>
          <a:sy n="100" d="100"/>
        </p:scale>
        <p:origin x="-112" y="-208"/>
      </p:cViewPr>
      <p:guideLst>
        <p:guide orient="horz" pos="2160"/>
        <p:guide pos="2880"/>
      </p:guideLst>
    </p:cSldViewPr>
  </p:slideViewPr>
  <p:outlineViewPr>
    <p:cViewPr>
      <p:scale>
        <a:sx n="33" d="100"/>
        <a:sy n="33" d="100"/>
      </p:scale>
      <p:origin x="0" y="331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72D8B9-2050-41B3-AA6D-10BB2A1694C4}" type="datetimeFigureOut">
              <a:rPr lang="en-US" smtClean="0"/>
              <a:pPr/>
              <a:t>11/11/14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EC1EC7-32FE-4EF4-88AD-F27754DD22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F1715F-C276-4809-9E5E-2CEB06564E21}" type="datetimeFigureOut">
              <a:rPr lang="en-US" smtClean="0"/>
              <a:pPr/>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F1715F-C276-4809-9E5E-2CEB06564E21}" type="datetimeFigureOut">
              <a:rPr lang="en-US" smtClean="0"/>
              <a:pPr/>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F1715F-C276-4809-9E5E-2CEB06564E21}" type="datetimeFigureOut">
              <a:rPr lang="en-US" smtClean="0"/>
              <a:pPr/>
              <a:t>11/11/14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F1715F-C276-4809-9E5E-2CEB06564E21}" type="datetimeFigureOut">
              <a:rPr lang="en-US" smtClean="0"/>
              <a:pPr/>
              <a:t>11/11/14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1715F-C276-4809-9E5E-2CEB06564E21}" type="datetimeFigureOut">
              <a:rPr lang="en-US" smtClean="0"/>
              <a:pPr/>
              <a:t>11/11/14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1715F-C276-4809-9E5E-2CEB06564E21}" type="datetimeFigureOut">
              <a:rPr lang="en-US" smtClean="0"/>
              <a:pPr/>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1715F-C276-4809-9E5E-2CEB06564E21}" type="datetimeFigureOut">
              <a:rPr lang="en-US" smtClean="0"/>
              <a:pPr/>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1715F-C276-4809-9E5E-2CEB06564E21}" type="datetimeFigureOut">
              <a:rPr lang="en-US" smtClean="0"/>
              <a:pPr/>
              <a:t>11/11/14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E6339-6B54-4C14-BF9E-97D6DE1F12A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bible 22.jpg"/>
          <p:cNvPicPr>
            <a:picLocks noChangeAspect="1"/>
          </p:cNvPicPr>
          <p:nvPr/>
        </p:nvPicPr>
        <p:blipFill>
          <a:blip r:embed="rId3" cstate="print"/>
          <a:stretch>
            <a:fillRect/>
          </a:stretch>
        </p:blipFill>
        <p:spPr>
          <a:xfrm>
            <a:off x="2133600" y="3429000"/>
            <a:ext cx="4858512" cy="3197352"/>
          </a:xfrm>
          <a:prstGeom prst="rect">
            <a:avLst/>
          </a:prstGeom>
        </p:spPr>
      </p:pic>
      <p:sp>
        <p:nvSpPr>
          <p:cNvPr id="2" name="Title 1"/>
          <p:cNvSpPr>
            <a:spLocks noGrp="1"/>
          </p:cNvSpPr>
          <p:nvPr>
            <p:ph type="ctrTitle"/>
          </p:nvPr>
        </p:nvSpPr>
        <p:spPr>
          <a:xfrm>
            <a:off x="381000" y="381000"/>
            <a:ext cx="8382000" cy="3733800"/>
          </a:xfrm>
        </p:spPr>
        <p:txBody>
          <a:bodyPr>
            <a:normAutofit/>
          </a:bodyPr>
          <a:lstStyle/>
          <a:p>
            <a:r>
              <a:rPr lang="en-US" sz="6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latin typeface="Arial" pitchFamily="34" charset="0"/>
                <a:ea typeface="Batang" pitchFamily="18" charset="-127"/>
                <a:cs typeface="Arial" pitchFamily="34" charset="0"/>
              </a:rPr>
              <a:t>The Gospel </a:t>
            </a:r>
            <a:br>
              <a:rPr lang="en-US" sz="6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latin typeface="Arial" pitchFamily="34" charset="0"/>
                <a:ea typeface="Batang" pitchFamily="18" charset="-127"/>
                <a:cs typeface="Arial" pitchFamily="34" charset="0"/>
              </a:rPr>
            </a:br>
            <a:r>
              <a:rPr lang="en-US" sz="6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latin typeface="Arial" pitchFamily="34" charset="0"/>
                <a:ea typeface="Batang" pitchFamily="18" charset="-127"/>
                <a:cs typeface="Arial" pitchFamily="34" charset="0"/>
              </a:rPr>
              <a:t>According to Barabbas</a:t>
            </a:r>
            <a:endParaRPr lang="en-US" sz="6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latin typeface="Arial" pitchFamily="34" charset="0"/>
              <a:ea typeface="Batang" pitchFamily="18" charset="-127"/>
              <a:cs typeface="Arial"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Record of the Event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8915400" cy="5410200"/>
          </a:xfrm>
        </p:spPr>
        <p:txBody>
          <a:bodyPr>
            <a:normAutofit/>
          </a:bodyPr>
          <a:lstStyle/>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Common to all:  The Freeing of Barabbas</a:t>
            </a:r>
          </a:p>
          <a:p>
            <a:pPr>
              <a:buNone/>
            </a:pPr>
            <a:r>
              <a:rPr lang="en-US" sz="4000" dirty="0" smtClean="0"/>
              <a:t>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Matthew 27:15-26</a:t>
            </a:r>
          </a:p>
          <a:p>
            <a:pPr>
              <a:buNone/>
            </a:pP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Mark 15:6-14</a:t>
            </a:r>
          </a:p>
          <a:p>
            <a:pPr>
              <a:buNone/>
            </a:pP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Luke 23:17-22</a:t>
            </a:r>
          </a:p>
          <a:p>
            <a:pPr>
              <a:buNone/>
            </a:pP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John 18:39-40</a:t>
            </a:r>
          </a:p>
          <a:p>
            <a:pPr>
              <a:buNone/>
            </a:pPr>
            <a:endPar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Who is this Barabbas?</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6629400" cy="5410200"/>
          </a:xfrm>
        </p:spPr>
        <p:txBody>
          <a:bodyPr>
            <a:normAutofit/>
          </a:bodyPr>
          <a:lstStyle/>
          <a:p>
            <a:pPr algn="ct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Mark – a rebel and a murderer</a:t>
            </a:r>
          </a:p>
          <a:p>
            <a:pPr algn="ct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Luke – a rebel and a murderer </a:t>
            </a:r>
          </a:p>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John – a robber</a:t>
            </a: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r>
              <a:rPr lang="en-US" sz="55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“notorious” </a:t>
            </a: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pic>
        <p:nvPicPr>
          <p:cNvPr id="1026" name="Picture 2" descr="C:\Documents and Settings\HP_Administrator\Local Settings\Temporary Internet Files\Content.IE5\6JKO1119\MC900203124[1].wmf"/>
          <p:cNvPicPr>
            <a:picLocks noChangeAspect="1" noChangeArrowheads="1"/>
          </p:cNvPicPr>
          <p:nvPr/>
        </p:nvPicPr>
        <p:blipFill>
          <a:blip r:embed="rId3" cstate="print"/>
          <a:srcRect/>
          <a:stretch>
            <a:fillRect/>
          </a:stretch>
        </p:blipFill>
        <p:spPr bwMode="auto">
          <a:xfrm>
            <a:off x="6268933" y="0"/>
            <a:ext cx="2875067" cy="68580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Who is this Barabbas?</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8915400" cy="5410200"/>
          </a:xfrm>
        </p:spPr>
        <p:txBody>
          <a:bodyPr>
            <a:normAutofit/>
          </a:bodyPr>
          <a:lstStyle/>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Pilate offers a choice:</a:t>
            </a: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A man with no guilt</a:t>
            </a:r>
          </a:p>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OR</a:t>
            </a:r>
          </a:p>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A man with complete guilt</a:t>
            </a: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pic>
        <p:nvPicPr>
          <p:cNvPr id="1026" name="Picture 2" descr="C:\Documents and Settings\HP_Administrator\Local Settings\Temporary Internet Files\Content.IE5\6JKO1119\MC900203124[1].wmf"/>
          <p:cNvPicPr>
            <a:picLocks noChangeAspect="1" noChangeArrowheads="1"/>
          </p:cNvPicPr>
          <p:nvPr/>
        </p:nvPicPr>
        <p:blipFill>
          <a:blip r:embed="rId3" cstate="print"/>
          <a:srcRect/>
          <a:stretch>
            <a:fillRect/>
          </a:stretch>
        </p:blipFill>
        <p:spPr bwMode="auto">
          <a:xfrm>
            <a:off x="6268933" y="0"/>
            <a:ext cx="2875067" cy="68580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Who is this Barabbas </a:t>
            </a:r>
            <a:r>
              <a:rPr lang="en-US" sz="5400" i="1"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to us</a:t>
            </a:r>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8915400" cy="5410200"/>
          </a:xfrm>
        </p:spPr>
        <p:txBody>
          <a:bodyPr>
            <a:normAutofit/>
          </a:bodyPr>
          <a:lstStyle/>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Barabbas is a man AND an allegory:</a:t>
            </a:r>
          </a:p>
          <a:p>
            <a:pPr>
              <a:buNone/>
            </a:pPr>
            <a:r>
              <a:rPr lang="en-US" sz="4000" dirty="0" smtClean="0"/>
              <a:t>He represents those who are rightfully condemned to die (Luke 23:41) </a:t>
            </a:r>
          </a:p>
          <a:p>
            <a:pPr>
              <a:buNone/>
            </a:pPr>
            <a:r>
              <a:rPr lang="en-US" sz="4000" b="1" i="1" dirty="0" smtClean="0"/>
              <a:t>Romans 3:23</a:t>
            </a:r>
            <a:r>
              <a:rPr lang="en-US" sz="4000" i="1" dirty="0" smtClean="0"/>
              <a:t> for all have sinned and fall short of the glory of God</a:t>
            </a:r>
            <a:endParaRPr lang="en-US" sz="4000" dirty="0" smtClean="0"/>
          </a:p>
          <a:p>
            <a:pPr>
              <a:buNone/>
            </a:pPr>
            <a:r>
              <a:rPr lang="en-US" sz="4000" b="1" i="1" dirty="0" smtClean="0"/>
              <a:t>Romans 6:23</a:t>
            </a:r>
            <a:r>
              <a:rPr lang="en-US" sz="4000" i="1" dirty="0" smtClean="0"/>
              <a:t> For the wages of sin is death</a:t>
            </a:r>
            <a:endParaRPr lang="en-US" sz="4000" dirty="0" smtClean="0"/>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Who is this Barabbas </a:t>
            </a:r>
            <a:r>
              <a:rPr lang="en-US" sz="5400" i="1"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to us</a:t>
            </a:r>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8915400" cy="5410200"/>
          </a:xfrm>
        </p:spPr>
        <p:txBody>
          <a:bodyPr>
            <a:normAutofit/>
          </a:bodyPr>
          <a:lstStyle/>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Barabbas is a man AND an allegory:</a:t>
            </a:r>
          </a:p>
          <a:p>
            <a:pPr>
              <a:buNone/>
            </a:pPr>
            <a:r>
              <a:rPr lang="en-US" sz="4000" dirty="0" smtClean="0"/>
              <a:t>He represents one whose penalty has been commuted in the death of another</a:t>
            </a:r>
          </a:p>
          <a:p>
            <a:pPr>
              <a:buNone/>
            </a:pPr>
            <a:r>
              <a:rPr lang="en-US" sz="4000" b="1" i="1" dirty="0" smtClean="0"/>
              <a:t>1 Peter 2:24</a:t>
            </a:r>
            <a:r>
              <a:rPr lang="en-US" sz="4000" i="1" dirty="0" smtClean="0"/>
              <a:t> who Himself bore our sins in His own body on the tree</a:t>
            </a:r>
            <a:endParaRPr lang="en-US" sz="4000" dirty="0" smtClean="0"/>
          </a:p>
          <a:p>
            <a:pPr>
              <a:buNone/>
            </a:pPr>
            <a:r>
              <a:rPr lang="en-US" sz="4000" b="1" i="1" dirty="0" smtClean="0"/>
              <a:t>1 Peter 3:18</a:t>
            </a:r>
            <a:r>
              <a:rPr lang="en-US" sz="4000" i="1" dirty="0" smtClean="0"/>
              <a:t> For Christ also suffered once for sins, the just for the unjust</a:t>
            </a: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Who is this Barabbas </a:t>
            </a:r>
            <a:r>
              <a:rPr lang="en-US" sz="5400" i="1"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to us</a:t>
            </a:r>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8229600" cy="5410200"/>
          </a:xfrm>
        </p:spPr>
        <p:txBody>
          <a:bodyPr>
            <a:normAutofit/>
          </a:bodyPr>
          <a:lstStyle/>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Barabbas is a man AND an allegory:</a:t>
            </a:r>
          </a:p>
          <a:p>
            <a:pPr>
              <a:buNone/>
            </a:pPr>
            <a:r>
              <a:rPr lang="en-US" sz="4000" dirty="0" smtClean="0"/>
              <a:t>He represents one whose “</a:t>
            </a:r>
            <a:r>
              <a:rPr lang="en-US" sz="4000" i="1" dirty="0" smtClean="0"/>
              <a:t>debt to society</a:t>
            </a:r>
            <a:r>
              <a:rPr lang="en-US" sz="4000" dirty="0" smtClean="0"/>
              <a:t>” has been paid and is free </a:t>
            </a:r>
          </a:p>
          <a:p>
            <a:pPr>
              <a:buNone/>
            </a:pPr>
            <a:r>
              <a:rPr lang="en-US" sz="4000" b="1" i="1" dirty="0" smtClean="0"/>
              <a:t>John 19:30</a:t>
            </a:r>
            <a:r>
              <a:rPr lang="en-US" sz="4000" i="1" dirty="0" smtClean="0"/>
              <a:t> So when Jesus had   received the sour wine, He said,       "It is finished!" And bowing His    head, He gave up His spirit.</a:t>
            </a:r>
            <a:r>
              <a:rPr lang="en-US" sz="4000" dirty="0" smtClean="0"/>
              <a:t> </a:t>
            </a: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
        <p:nvSpPr>
          <p:cNvPr id="4" name="Rounded Rectangle 3"/>
          <p:cNvSpPr/>
          <p:nvPr/>
        </p:nvSpPr>
        <p:spPr>
          <a:xfrm>
            <a:off x="838200" y="3886200"/>
            <a:ext cx="6781800" cy="2286000"/>
          </a:xfrm>
          <a:prstGeom prst="roundRect">
            <a:avLst/>
          </a:prstGeom>
          <a:solidFill>
            <a:schemeClr val="bg1">
              <a:lumMod val="85000"/>
              <a:lumOff val="15000"/>
            </a:schemeClr>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dirty="0" smtClean="0">
                <a:solidFill>
                  <a:prstClr val="white"/>
                </a:solidFill>
              </a:rPr>
              <a:t>“it is finished” = </a:t>
            </a:r>
            <a:r>
              <a:rPr lang="en-US" sz="4000" i="1" dirty="0" err="1" smtClean="0">
                <a:solidFill>
                  <a:prstClr val="white"/>
                </a:solidFill>
              </a:rPr>
              <a:t>Tetelesti</a:t>
            </a:r>
            <a:endParaRPr lang="en-US" sz="4000" dirty="0" smtClean="0">
              <a:solidFill>
                <a:prstClr val="white"/>
              </a:solidFill>
            </a:endParaRPr>
          </a:p>
          <a:p>
            <a:pPr algn="ctr"/>
            <a:r>
              <a:rPr lang="en-US" sz="4000" dirty="0" smtClean="0">
                <a:solidFill>
                  <a:prstClr val="white"/>
                </a:solidFill>
              </a:rPr>
              <a:t>Similar to “paid in full”</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Who is this Barabbas </a:t>
            </a:r>
            <a:r>
              <a:rPr lang="en-US" sz="5400" i="1"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to us</a:t>
            </a:r>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524000"/>
            <a:ext cx="8686800" cy="5562600"/>
          </a:xfrm>
        </p:spPr>
        <p:txBody>
          <a:bodyPr>
            <a:normAutofit/>
          </a:bodyPr>
          <a:lstStyle/>
          <a:p>
            <a:pPr algn="ctr">
              <a:buNone/>
            </a:pPr>
            <a:r>
              <a:rPr lang="en-US" sz="6400" dirty="0" smtClean="0"/>
              <a:t>Barabbas </a:t>
            </a:r>
          </a:p>
          <a:p>
            <a:pPr algn="ctr">
              <a:buNone/>
            </a:pPr>
            <a:endParaRPr lang="en-US" sz="4000" dirty="0" smtClean="0"/>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Who is this Barabbas </a:t>
            </a:r>
            <a:r>
              <a:rPr lang="en-US" sz="5400" i="1"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to us</a:t>
            </a:r>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524000"/>
            <a:ext cx="8686800" cy="5562600"/>
          </a:xfrm>
        </p:spPr>
        <p:txBody>
          <a:bodyPr>
            <a:normAutofit/>
          </a:bodyPr>
          <a:lstStyle/>
          <a:p>
            <a:pPr algn="ctr">
              <a:buNone/>
            </a:pPr>
            <a:r>
              <a:rPr lang="en-US" sz="6400" dirty="0" smtClean="0"/>
              <a:t>Bar-</a:t>
            </a:r>
            <a:r>
              <a:rPr lang="en-US" sz="6400" dirty="0" err="1" smtClean="0"/>
              <a:t>Abbas</a:t>
            </a:r>
            <a:r>
              <a:rPr lang="en-US" sz="6400" dirty="0" smtClean="0"/>
              <a:t> </a:t>
            </a: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Who is this Barabbas </a:t>
            </a:r>
            <a:r>
              <a:rPr lang="en-US" sz="5400" i="1"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to us</a:t>
            </a:r>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524000"/>
            <a:ext cx="8686800" cy="5562600"/>
          </a:xfrm>
        </p:spPr>
        <p:txBody>
          <a:bodyPr>
            <a:normAutofit/>
          </a:bodyPr>
          <a:lstStyle/>
          <a:p>
            <a:pPr algn="ctr">
              <a:buNone/>
            </a:pPr>
            <a:r>
              <a:rPr lang="en-US" sz="6400" dirty="0" smtClean="0"/>
              <a:t>Bar-</a:t>
            </a:r>
            <a:r>
              <a:rPr lang="en-US" sz="6400" dirty="0" err="1" smtClean="0"/>
              <a:t>Abbas</a:t>
            </a:r>
            <a:r>
              <a:rPr lang="en-US" sz="6400" dirty="0" smtClean="0"/>
              <a:t> </a:t>
            </a:r>
          </a:p>
          <a:p>
            <a:pPr algn="ctr">
              <a:buNone/>
            </a:pPr>
            <a:endParaRPr lang="en-US" sz="2400" dirty="0" smtClean="0"/>
          </a:p>
          <a:p>
            <a:pPr algn="ctr">
              <a:buNone/>
            </a:pPr>
            <a:r>
              <a:rPr lang="en-US" sz="6400" dirty="0" smtClean="0"/>
              <a:t>Son </a:t>
            </a:r>
            <a:r>
              <a:rPr lang="en-US" sz="4800" dirty="0" smtClean="0"/>
              <a:t>(of the) </a:t>
            </a:r>
            <a:r>
              <a:rPr lang="en-US" sz="6400" dirty="0" smtClean="0"/>
              <a:t>Father</a:t>
            </a:r>
          </a:p>
          <a:p>
            <a:pPr algn="ctr">
              <a:buNone/>
            </a:pPr>
            <a:endParaRPr lang="en-US" sz="4000" dirty="0" smtClean="0"/>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
        <p:nvSpPr>
          <p:cNvPr id="4" name="Down Arrow 3"/>
          <p:cNvSpPr/>
          <p:nvPr/>
        </p:nvSpPr>
        <p:spPr>
          <a:xfrm rot="1839452">
            <a:off x="2586983" y="2383803"/>
            <a:ext cx="352921"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19607415">
            <a:off x="6031271" y="2378081"/>
            <a:ext cx="341250"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Who is this Barabbas </a:t>
            </a:r>
            <a:r>
              <a:rPr lang="en-US" sz="5400" i="1"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to us</a:t>
            </a:r>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524000"/>
            <a:ext cx="8686800" cy="5562600"/>
          </a:xfrm>
        </p:spPr>
        <p:txBody>
          <a:bodyPr>
            <a:normAutofit/>
          </a:bodyPr>
          <a:lstStyle/>
          <a:p>
            <a:pPr algn="ctr">
              <a:buNone/>
            </a:pPr>
            <a:r>
              <a:rPr lang="en-US" sz="6400" dirty="0" smtClean="0"/>
              <a:t>Bar-</a:t>
            </a:r>
            <a:r>
              <a:rPr lang="en-US" sz="6400" dirty="0" err="1" smtClean="0"/>
              <a:t>Abbas</a:t>
            </a:r>
            <a:r>
              <a:rPr lang="en-US" sz="6400" dirty="0" smtClean="0"/>
              <a:t> </a:t>
            </a:r>
          </a:p>
          <a:p>
            <a:pPr algn="ctr">
              <a:buNone/>
            </a:pPr>
            <a:endParaRPr lang="en-US" sz="2400" dirty="0" smtClean="0"/>
          </a:p>
          <a:p>
            <a:pPr algn="ctr">
              <a:buNone/>
            </a:pPr>
            <a:r>
              <a:rPr lang="en-US" sz="6400" dirty="0" smtClean="0"/>
              <a:t>Son </a:t>
            </a:r>
            <a:r>
              <a:rPr lang="en-US" sz="4800" dirty="0" smtClean="0"/>
              <a:t>(of the) </a:t>
            </a:r>
            <a:r>
              <a:rPr lang="en-US" sz="6400" dirty="0" smtClean="0"/>
              <a:t>Father</a:t>
            </a:r>
          </a:p>
          <a:p>
            <a:pPr algn="ctr">
              <a:buNone/>
            </a:pPr>
            <a:r>
              <a:rPr lang="en-US" sz="4000" b="1" i="1" dirty="0" smtClean="0"/>
              <a:t>	Romans 8:15</a:t>
            </a:r>
            <a:r>
              <a:rPr lang="en-US" sz="4000" i="1" dirty="0" smtClean="0"/>
              <a:t> For you did not receive the spirit of bondage again to fear, but you received the Spirit of adoption by whom we cry out, "Abba, Father.“</a:t>
            </a:r>
            <a:endParaRPr lang="en-US" sz="4000" dirty="0" smtClean="0"/>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
        <p:nvSpPr>
          <p:cNvPr id="4" name="Down Arrow 3"/>
          <p:cNvSpPr/>
          <p:nvPr/>
        </p:nvSpPr>
        <p:spPr>
          <a:xfrm rot="1839452">
            <a:off x="2586983" y="2383803"/>
            <a:ext cx="352921"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19607415">
            <a:off x="6031271" y="2378081"/>
            <a:ext cx="341250"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610600" cy="5181600"/>
          </a:xfrm>
        </p:spPr>
        <p:txBody>
          <a:bodyPr>
            <a:normAutofit/>
          </a:bodyPr>
          <a:lstStyle/>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For Christ did not send me to baptize, but to preach </a:t>
            </a:r>
            <a:r>
              <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the gospel</a:t>
            </a: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not with wisdom of words, lest the cross of Christ should be made of no effect.</a:t>
            </a:r>
            <a:r>
              <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a:t>
            </a:r>
            <a:r>
              <a:rPr lang="en-US" sz="36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1 Corinthians 1:17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Who is this Barabbas </a:t>
            </a:r>
            <a:r>
              <a:rPr lang="en-US" sz="5400" i="1"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to us</a:t>
            </a:r>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524000"/>
            <a:ext cx="8686800" cy="5562600"/>
          </a:xfrm>
        </p:spPr>
        <p:txBody>
          <a:bodyPr>
            <a:normAutofit/>
          </a:bodyPr>
          <a:lstStyle/>
          <a:p>
            <a:pPr algn="ctr">
              <a:buNone/>
            </a:pPr>
            <a:r>
              <a:rPr lang="en-US" sz="6400" dirty="0" smtClean="0"/>
              <a:t>Bar-</a:t>
            </a:r>
            <a:r>
              <a:rPr lang="en-US" sz="6400" dirty="0" err="1" smtClean="0"/>
              <a:t>Abbas</a:t>
            </a:r>
            <a:r>
              <a:rPr lang="en-US" sz="6400" dirty="0" smtClean="0"/>
              <a:t> </a:t>
            </a:r>
          </a:p>
          <a:p>
            <a:pPr algn="ctr">
              <a:buNone/>
            </a:pPr>
            <a:endParaRPr lang="en-US" sz="2400" dirty="0" smtClean="0"/>
          </a:p>
          <a:p>
            <a:pPr algn="ctr">
              <a:buNone/>
            </a:pPr>
            <a:r>
              <a:rPr lang="en-US" sz="6400" dirty="0" smtClean="0"/>
              <a:t>Son </a:t>
            </a:r>
            <a:r>
              <a:rPr lang="en-US" sz="4800" dirty="0" smtClean="0"/>
              <a:t>(of the) </a:t>
            </a:r>
            <a:r>
              <a:rPr lang="en-US" sz="6400" dirty="0" smtClean="0"/>
              <a:t>Father</a:t>
            </a:r>
          </a:p>
          <a:p>
            <a:pPr algn="ctr">
              <a:buNone/>
            </a:pPr>
            <a:r>
              <a:rPr lang="en-US" sz="4000" b="1" i="1" dirty="0" smtClean="0"/>
              <a:t>	Galatians 4:6</a:t>
            </a:r>
            <a:r>
              <a:rPr lang="en-US" sz="4000" i="1" dirty="0" smtClean="0"/>
              <a:t> And because you are sons, God has sent forth the Spirit of His Son into your hearts, crying out, "Abba, Father!"</a:t>
            </a:r>
            <a:endParaRPr lang="en-US" sz="4000" dirty="0" smtClean="0"/>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
        <p:nvSpPr>
          <p:cNvPr id="4" name="Down Arrow 3"/>
          <p:cNvSpPr/>
          <p:nvPr/>
        </p:nvSpPr>
        <p:spPr>
          <a:xfrm rot="1839452">
            <a:off x="2586983" y="2383803"/>
            <a:ext cx="352921"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19607415">
            <a:off x="6031271" y="2378081"/>
            <a:ext cx="341250"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Who is this Barabbas </a:t>
            </a:r>
            <a:r>
              <a:rPr lang="en-US" sz="5400" i="1"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to us</a:t>
            </a:r>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524000"/>
            <a:ext cx="8686800" cy="5562600"/>
          </a:xfrm>
        </p:spPr>
        <p:txBody>
          <a:bodyPr>
            <a:normAutofit/>
          </a:bodyPr>
          <a:lstStyle/>
          <a:p>
            <a:pPr algn="ctr">
              <a:buNone/>
            </a:pPr>
            <a:r>
              <a:rPr lang="en-US" sz="6400" dirty="0" smtClean="0"/>
              <a:t>Bar-</a:t>
            </a:r>
            <a:r>
              <a:rPr lang="en-US" sz="6400" dirty="0" err="1" smtClean="0"/>
              <a:t>Abbas</a:t>
            </a:r>
            <a:r>
              <a:rPr lang="en-US" sz="6400" dirty="0" smtClean="0"/>
              <a:t> </a:t>
            </a:r>
          </a:p>
          <a:p>
            <a:pPr algn="ctr">
              <a:buNone/>
            </a:pPr>
            <a:endParaRPr lang="en-US" sz="2400" dirty="0" smtClean="0"/>
          </a:p>
          <a:p>
            <a:pPr algn="ctr">
              <a:buNone/>
            </a:pPr>
            <a:r>
              <a:rPr lang="en-US" sz="6400" dirty="0" smtClean="0"/>
              <a:t>Son </a:t>
            </a:r>
            <a:r>
              <a:rPr lang="en-US" sz="4800" dirty="0" smtClean="0"/>
              <a:t>(of the) </a:t>
            </a:r>
            <a:r>
              <a:rPr lang="en-US" sz="6400" dirty="0" smtClean="0"/>
              <a:t>Father</a:t>
            </a:r>
          </a:p>
          <a:p>
            <a:pPr algn="ctr">
              <a:buNone/>
            </a:pPr>
            <a:r>
              <a:rPr lang="en-US" sz="4000" b="1" i="1" dirty="0" smtClean="0"/>
              <a:t>	2 Corinthians 6:18</a:t>
            </a:r>
            <a:r>
              <a:rPr lang="en-US" sz="4000" i="1" dirty="0" smtClean="0"/>
              <a:t> "I will be a Father to you, and you shall be My sons and daughters” says the LORD Almighty.</a:t>
            </a:r>
            <a:endParaRPr lang="en-US" sz="4000" dirty="0" smtClean="0"/>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
        <p:nvSpPr>
          <p:cNvPr id="4" name="Down Arrow 3"/>
          <p:cNvSpPr/>
          <p:nvPr/>
        </p:nvSpPr>
        <p:spPr>
          <a:xfrm rot="1839452">
            <a:off x="2586983" y="2383803"/>
            <a:ext cx="352921"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19607415">
            <a:off x="6031271" y="2378081"/>
            <a:ext cx="341250"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Who is this Barabbas </a:t>
            </a:r>
            <a:r>
              <a:rPr lang="en-US" sz="5400" i="1"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to us</a:t>
            </a:r>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1524000"/>
            <a:ext cx="8686800" cy="5334000"/>
          </a:xfrm>
        </p:spPr>
        <p:txBody>
          <a:bodyPr>
            <a:normAutofit/>
          </a:bodyPr>
          <a:lstStyle/>
          <a:p>
            <a:pPr algn="ctr">
              <a:buNone/>
            </a:pPr>
            <a:r>
              <a:rPr lang="en-US" sz="5600" dirty="0" smtClean="0"/>
              <a:t>Bar-</a:t>
            </a:r>
            <a:r>
              <a:rPr lang="en-US" sz="5600" dirty="0" err="1" smtClean="0"/>
              <a:t>Abbas</a:t>
            </a:r>
            <a:r>
              <a:rPr lang="en-US" sz="5600" dirty="0" smtClean="0"/>
              <a:t> </a:t>
            </a:r>
          </a:p>
          <a:p>
            <a:pPr algn="ctr">
              <a:buNone/>
            </a:pPr>
            <a:r>
              <a:rPr lang="en-US" sz="5600" dirty="0" smtClean="0"/>
              <a:t>Son of the Father</a:t>
            </a:r>
          </a:p>
          <a:p>
            <a:pPr algn="ctr">
              <a:buNone/>
            </a:pPr>
            <a:endParaRPr lang="en-US" sz="4000" dirty="0" smtClean="0"/>
          </a:p>
          <a:p>
            <a:pPr algn="ctr">
              <a:buNone/>
            </a:pPr>
            <a:r>
              <a:rPr lang="en-US" sz="4000" dirty="0" smtClean="0"/>
              <a:t>	Barabbas’ Gospel is the story of anyone who has been saved by the Gospel</a:t>
            </a:r>
          </a:p>
          <a:p>
            <a:pPr algn="ct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4" name="Picture 6" descr="C:\Documents and Settings\HP_Administrator\Local Settings\Temporary Internet Files\Content.IE5\30LCUNG8\MC900012892[1].wmf"/>
          <p:cNvPicPr>
            <a:picLocks noChangeAspect="1" noChangeArrowheads="1"/>
          </p:cNvPicPr>
          <p:nvPr/>
        </p:nvPicPr>
        <p:blipFill>
          <a:blip r:embed="rId3" cstate="print"/>
          <a:srcRect/>
          <a:stretch>
            <a:fillRect/>
          </a:stretch>
        </p:blipFill>
        <p:spPr bwMode="auto">
          <a:xfrm>
            <a:off x="4724400" y="914400"/>
            <a:ext cx="4169969" cy="5680418"/>
          </a:xfrm>
          <a:prstGeom prst="rect">
            <a:avLst/>
          </a:prstGeom>
          <a:noFill/>
        </p:spPr>
      </p:pic>
      <p:sp>
        <p:nvSpPr>
          <p:cNvPr id="2" name="Title 1"/>
          <p:cNvSpPr>
            <a:spLocks noGrp="1"/>
          </p:cNvSpPr>
          <p:nvPr>
            <p:ph type="title"/>
          </p:nvPr>
        </p:nvSpPr>
        <p:spPr>
          <a:xfrm>
            <a:off x="457200" y="0"/>
            <a:ext cx="8458200" cy="1417638"/>
          </a:xfrm>
        </p:spPr>
        <p:txBody>
          <a:bodyPr>
            <a:normAutofit fontScale="90000"/>
          </a:bodyPr>
          <a:lstStyle/>
          <a:p>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Gospel According Barabbas</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524000"/>
            <a:ext cx="8915400" cy="4953000"/>
          </a:xfrm>
        </p:spPr>
        <p:txBody>
          <a:bodyPr>
            <a:normAutofit/>
          </a:bodyPr>
          <a:lstStyle/>
          <a:p>
            <a:pPr>
              <a:buNone/>
            </a:pPr>
            <a:r>
              <a:rPr lang="en-US" sz="4000" dirty="0" smtClean="0">
                <a:effectLst>
                  <a:glow rad="228600">
                    <a:srgbClr val="020103"/>
                  </a:glow>
                </a:effectLst>
              </a:rPr>
              <a:t>The vileness of our sins to God</a:t>
            </a:r>
          </a:p>
          <a:p>
            <a:pPr>
              <a:buNone/>
            </a:pPr>
            <a:endParaRPr lang="en-US" sz="4000" dirty="0" smtClean="0">
              <a:effectLst>
                <a:glow rad="228600">
                  <a:srgbClr val="020103"/>
                </a:glow>
              </a:effectLst>
            </a:endParaRPr>
          </a:p>
          <a:p>
            <a:pPr>
              <a:buNone/>
            </a:pPr>
            <a:r>
              <a:rPr lang="en-US" sz="4000" dirty="0" smtClean="0">
                <a:effectLst>
                  <a:glow rad="228600">
                    <a:srgbClr val="020103"/>
                  </a:glow>
                </a:effectLst>
              </a:rPr>
              <a:t>The innocence of Christ to deliver us</a:t>
            </a:r>
          </a:p>
          <a:p>
            <a:pPr>
              <a:buNone/>
            </a:pPr>
            <a:endParaRPr lang="en-US" sz="4000" dirty="0" smtClean="0">
              <a:effectLst>
                <a:glow rad="228600">
                  <a:srgbClr val="020103"/>
                </a:glow>
              </a:effectLst>
            </a:endParaRPr>
          </a:p>
          <a:p>
            <a:pPr>
              <a:buNone/>
            </a:pPr>
            <a:r>
              <a:rPr lang="en-US" sz="4000" dirty="0" smtClean="0">
                <a:effectLst>
                  <a:glow rad="228600">
                    <a:srgbClr val="020103"/>
                  </a:glow>
                </a:effectLst>
              </a:rPr>
              <a:t>The question becomes: will we receive it?</a:t>
            </a: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Obeying the Gospel</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676400"/>
            <a:ext cx="8839200" cy="5410200"/>
          </a:xfrm>
        </p:spPr>
        <p:txBody>
          <a:bodyPr>
            <a:normAutofit fontScale="85000" lnSpcReduction="10000"/>
          </a:bodyPr>
          <a:lstStyle/>
          <a:p>
            <a:pPr>
              <a:buNone/>
            </a:pPr>
            <a:r>
              <a:rPr lang="en-US" sz="4000" dirty="0" smtClean="0"/>
              <a:t>	(Jesus will one day come) </a:t>
            </a:r>
            <a:r>
              <a:rPr lang="en-US" sz="4000" i="1" dirty="0" smtClean="0"/>
              <a:t>in flaming fire taking vengeance on those who do not know God, and on those who do not </a:t>
            </a:r>
            <a:r>
              <a:rPr lang="en-US" sz="4000" i="1" u="sng" dirty="0" smtClean="0"/>
              <a:t>obey the gospel</a:t>
            </a:r>
            <a:r>
              <a:rPr lang="en-US" sz="4000" i="1" dirty="0" smtClean="0"/>
              <a:t> of our Lord Jesus Christ.</a:t>
            </a:r>
            <a:r>
              <a:rPr lang="en-US" sz="4000" b="1" i="1" dirty="0" smtClean="0"/>
              <a:t> 	</a:t>
            </a:r>
            <a:r>
              <a:rPr lang="en-US" sz="3900" b="1" i="1" dirty="0" smtClean="0"/>
              <a:t>						</a:t>
            </a:r>
            <a:r>
              <a:rPr lang="en-US" sz="3900" b="1" dirty="0" smtClean="0"/>
              <a:t>2 Thessalonians 1:8</a:t>
            </a:r>
            <a:r>
              <a:rPr lang="en-US" sz="3900" dirty="0" smtClean="0"/>
              <a:t> </a:t>
            </a:r>
          </a:p>
          <a:p>
            <a:pPr>
              <a:buNone/>
            </a:pPr>
            <a:r>
              <a:rPr lang="en-US" sz="4000" i="1" dirty="0" smtClean="0"/>
              <a:t>	For the time has come for judgment to begin at the house of God; and if it begins with us first, what will be the end of those who do not </a:t>
            </a:r>
            <a:r>
              <a:rPr lang="en-US" sz="4000" i="1" u="sng" dirty="0" smtClean="0"/>
              <a:t>obey the gospel</a:t>
            </a:r>
            <a:r>
              <a:rPr lang="en-US" sz="4000" i="1" dirty="0" smtClean="0"/>
              <a:t> of God?</a:t>
            </a:r>
            <a:r>
              <a:rPr lang="en-US" sz="4000" b="1" i="1" dirty="0" smtClean="0"/>
              <a:t> 	</a:t>
            </a:r>
            <a:r>
              <a:rPr lang="en-US" sz="3900" b="1" i="1" dirty="0" smtClean="0"/>
              <a:t>						</a:t>
            </a:r>
            <a:r>
              <a:rPr lang="en-US" sz="3900" b="1" dirty="0" smtClean="0"/>
              <a:t>1 Peter 4:17</a:t>
            </a:r>
            <a:endParaRPr lang="en-US" sz="3900" dirty="0" smtClean="0"/>
          </a:p>
          <a:p>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Obeying the Gospel</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8534400" cy="5410200"/>
          </a:xfrm>
        </p:spPr>
        <p:txBody>
          <a:bodyPr>
            <a:normAutofit/>
          </a:bodyPr>
          <a:lstStyle/>
          <a:p>
            <a:pPr>
              <a:buNone/>
            </a:pPr>
            <a:r>
              <a:rPr lang="en-US" sz="4000" dirty="0" smtClean="0"/>
              <a:t>How does one “obey” the Gospel?</a:t>
            </a:r>
          </a:p>
          <a:p>
            <a:pPr>
              <a:buNone/>
            </a:pPr>
            <a:endParaRPr lang="en-US" sz="4000" dirty="0" smtClean="0"/>
          </a:p>
          <a:p>
            <a:pPr>
              <a:buNone/>
            </a:pPr>
            <a:r>
              <a:rPr lang="en-US" sz="4000" dirty="0" smtClean="0"/>
              <a:t>How does one “obey” Christ’s death, burial, and resurrection?</a:t>
            </a:r>
          </a:p>
          <a:p>
            <a:pPr>
              <a:buNone/>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Obeying the Gospel</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1676400"/>
            <a:ext cx="8686800" cy="5410200"/>
          </a:xfrm>
        </p:spPr>
        <p:txBody>
          <a:bodyPr>
            <a:normAutofit fontScale="92500" lnSpcReduction="20000"/>
          </a:bodyPr>
          <a:lstStyle/>
          <a:p>
            <a:pPr algn="just">
              <a:buNone/>
            </a:pPr>
            <a:r>
              <a:rPr lang="en-US" sz="4000" i="1" dirty="0" smtClean="0"/>
              <a:t>	Or do you not know that as many of us as were baptized into Christ Jesus were baptized into His death? Therefore we were buried with Him through baptism into death, that just as Christ was raised from the dead by the glory of the Father, even so we also should walk in newness of life. For if we have been united together in the likeness of His death, certainly we also shall be in the likeness of His resurrection,</a:t>
            </a:r>
            <a:r>
              <a:rPr lang="en-US" sz="4000" b="1" i="1" dirty="0" smtClean="0"/>
              <a:t> 						</a:t>
            </a:r>
            <a:r>
              <a:rPr lang="en-US" sz="4000" b="1" dirty="0" smtClean="0"/>
              <a:t>Romans 6:3-5</a:t>
            </a:r>
            <a:r>
              <a:rPr lang="en-US" sz="4000" dirty="0" smtClean="0"/>
              <a:t> </a:t>
            </a:r>
          </a:p>
          <a:p>
            <a:pPr>
              <a:buNone/>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6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Gospel Is……</a:t>
            </a:r>
            <a:endParaRPr lang="en-US" sz="66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8610600" cy="5181600"/>
          </a:xfrm>
        </p:spPr>
        <p:txBody>
          <a:bodyPr>
            <a:normAutofit/>
          </a:bodyPr>
          <a:lstStyle/>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Literally: </a:t>
            </a:r>
          </a:p>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The “</a:t>
            </a:r>
            <a:r>
              <a:rPr lang="en-US" sz="4000" i="1"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Good Message</a:t>
            </a: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 Mark 1:1</a:t>
            </a:r>
          </a:p>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Generally:</a:t>
            </a:r>
          </a:p>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Justification – Galatians 3:8</a:t>
            </a:r>
          </a:p>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Specifically:</a:t>
            </a:r>
          </a:p>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An event - I </a:t>
            </a:r>
            <a:r>
              <a:rPr lang="en-US" sz="400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Corinthians 15:1-4</a:t>
            </a: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6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Gospel Is……</a:t>
            </a:r>
            <a:endParaRPr lang="en-US" sz="66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8610600" cy="5181600"/>
          </a:xfrm>
        </p:spPr>
        <p:txBody>
          <a:bodyPr>
            <a:normAutofit/>
          </a:bodyPr>
          <a:lstStyle/>
          <a:p>
            <a:pPr>
              <a:buNone/>
            </a:pPr>
            <a:r>
              <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I Corinthians 15:1-4</a:t>
            </a:r>
          </a:p>
          <a:p>
            <a:pPr>
              <a:buNone/>
            </a:pPr>
            <a:endParaRPr lang="en-US" sz="4000" dirty="0" smtClean="0"/>
          </a:p>
          <a:p>
            <a:pPr>
              <a:buNone/>
            </a:pPr>
            <a:r>
              <a:rPr lang="en-US" sz="4000" dirty="0" smtClean="0"/>
              <a:t>Jesus DIED for our sins</a:t>
            </a:r>
          </a:p>
          <a:p>
            <a:pPr>
              <a:buNone/>
            </a:pPr>
            <a:r>
              <a:rPr lang="en-US" sz="4000" dirty="0" smtClean="0"/>
              <a:t>He was BURIED</a:t>
            </a:r>
          </a:p>
          <a:p>
            <a:pPr>
              <a:buNone/>
            </a:pPr>
            <a:r>
              <a:rPr lang="en-US" sz="4000" dirty="0" smtClean="0"/>
              <a:t>He ROSE FROM THE DEAD on the 3</a:t>
            </a:r>
            <a:r>
              <a:rPr lang="en-US" sz="4000" baseline="30000" dirty="0" smtClean="0"/>
              <a:t>rd</a:t>
            </a:r>
            <a:r>
              <a:rPr lang="en-US" sz="4000" dirty="0" smtClean="0"/>
              <a:t> day </a:t>
            </a:r>
          </a:p>
          <a:p>
            <a:pPr>
              <a:buNone/>
            </a:pPr>
            <a:r>
              <a:rPr lang="en-US" sz="4000" dirty="0" smtClean="0"/>
              <a:t>			……….according to Scripture</a:t>
            </a:r>
            <a:endParaRPr lang="en-US" sz="40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Record of the Event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2514600" cy="3962400"/>
          </a:xfrm>
        </p:spPr>
        <p:txBody>
          <a:bodyPr>
            <a:normAutofit/>
          </a:bodyPr>
          <a:lstStyle/>
          <a:p>
            <a:pPr algn="ctr">
              <a:buNone/>
            </a:pPr>
            <a:r>
              <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Matthew</a:t>
            </a:r>
          </a:p>
          <a:p>
            <a:pPr algn="ctr">
              <a:buNone/>
            </a:pPr>
            <a:endPar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
        <p:nvSpPr>
          <p:cNvPr id="5" name="Content Placeholder 2"/>
          <p:cNvSpPr txBox="1">
            <a:spLocks/>
          </p:cNvSpPr>
          <p:nvPr/>
        </p:nvSpPr>
        <p:spPr>
          <a:xfrm>
            <a:off x="1981200" y="2590800"/>
            <a:ext cx="2514600" cy="4267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Mark</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endParaRPr>
          </a:p>
        </p:txBody>
      </p:sp>
      <p:sp>
        <p:nvSpPr>
          <p:cNvPr id="6" name="Content Placeholder 2"/>
          <p:cNvSpPr txBox="1">
            <a:spLocks/>
          </p:cNvSpPr>
          <p:nvPr/>
        </p:nvSpPr>
        <p:spPr>
          <a:xfrm>
            <a:off x="4495800" y="2590800"/>
            <a:ext cx="2514600" cy="3886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Luke</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endPar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endParaRPr>
          </a:p>
        </p:txBody>
      </p:sp>
      <p:sp>
        <p:nvSpPr>
          <p:cNvPr id="7" name="Content Placeholder 2"/>
          <p:cNvSpPr txBox="1">
            <a:spLocks/>
          </p:cNvSpPr>
          <p:nvPr/>
        </p:nvSpPr>
        <p:spPr>
          <a:xfrm>
            <a:off x="6400800" y="1752600"/>
            <a:ext cx="2514600" cy="4800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John</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Record of the Event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2514600" cy="4419600"/>
          </a:xfrm>
        </p:spPr>
        <p:txBody>
          <a:bodyPr>
            <a:normAutofit/>
          </a:bodyPr>
          <a:lstStyle/>
          <a:p>
            <a:pPr algn="ctr">
              <a:buNone/>
            </a:pPr>
            <a:r>
              <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Matthew</a:t>
            </a:r>
          </a:p>
          <a:p>
            <a:pPr algn="ctr">
              <a:buNone/>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An eye </a:t>
            </a: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witness</a:t>
            </a:r>
          </a:p>
          <a:p>
            <a:pPr algn="ctr">
              <a:buNone/>
            </a:pPr>
            <a:endPar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An Apostle</a:t>
            </a:r>
          </a:p>
        </p:txBody>
      </p:sp>
      <p:sp>
        <p:nvSpPr>
          <p:cNvPr id="5" name="Content Placeholder 2"/>
          <p:cNvSpPr txBox="1">
            <a:spLocks/>
          </p:cNvSpPr>
          <p:nvPr/>
        </p:nvSpPr>
        <p:spPr>
          <a:xfrm>
            <a:off x="1981200" y="2590800"/>
            <a:ext cx="2514600" cy="4267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Mark</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endParaRPr>
          </a:p>
        </p:txBody>
      </p:sp>
      <p:sp>
        <p:nvSpPr>
          <p:cNvPr id="6" name="Content Placeholder 2"/>
          <p:cNvSpPr txBox="1">
            <a:spLocks/>
          </p:cNvSpPr>
          <p:nvPr/>
        </p:nvSpPr>
        <p:spPr>
          <a:xfrm>
            <a:off x="4495800" y="2590800"/>
            <a:ext cx="2514600" cy="2743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Luke</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
        <p:nvSpPr>
          <p:cNvPr id="7" name="Content Placeholder 2"/>
          <p:cNvSpPr txBox="1">
            <a:spLocks/>
          </p:cNvSpPr>
          <p:nvPr/>
        </p:nvSpPr>
        <p:spPr>
          <a:xfrm>
            <a:off x="6400800" y="1752600"/>
            <a:ext cx="2514600" cy="4800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John</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
        <p:nvSpPr>
          <p:cNvPr id="8" name="Down Arrow 7"/>
          <p:cNvSpPr/>
          <p:nvPr/>
        </p:nvSpPr>
        <p:spPr>
          <a:xfrm>
            <a:off x="1219200" y="2514600"/>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Record of the Event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2514600" cy="4419600"/>
          </a:xfrm>
        </p:spPr>
        <p:txBody>
          <a:bodyPr>
            <a:normAutofit/>
          </a:bodyPr>
          <a:lstStyle/>
          <a:p>
            <a:pPr algn="ctr">
              <a:buNone/>
            </a:pPr>
            <a:r>
              <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Matthew</a:t>
            </a:r>
          </a:p>
          <a:p>
            <a:pPr algn="ctr">
              <a:buNone/>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An eye </a:t>
            </a: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witness</a:t>
            </a:r>
          </a:p>
          <a:p>
            <a:pPr algn="ctr">
              <a:buNone/>
            </a:pPr>
            <a:endPar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An Apostle</a:t>
            </a:r>
          </a:p>
        </p:txBody>
      </p:sp>
      <p:sp>
        <p:nvSpPr>
          <p:cNvPr id="5" name="Content Placeholder 2"/>
          <p:cNvSpPr txBox="1">
            <a:spLocks/>
          </p:cNvSpPr>
          <p:nvPr/>
        </p:nvSpPr>
        <p:spPr>
          <a:xfrm>
            <a:off x="1981200" y="2590800"/>
            <a:ext cx="2514600" cy="4267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Mark</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An eye </a:t>
            </a: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witness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endParaRPr>
          </a:p>
        </p:txBody>
      </p:sp>
      <p:sp>
        <p:nvSpPr>
          <p:cNvPr id="6" name="Content Placeholder 2"/>
          <p:cNvSpPr txBox="1">
            <a:spLocks/>
          </p:cNvSpPr>
          <p:nvPr/>
        </p:nvSpPr>
        <p:spPr>
          <a:xfrm>
            <a:off x="4495800" y="2590800"/>
            <a:ext cx="2514600" cy="2743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Luke</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endParaRPr>
          </a:p>
        </p:txBody>
      </p:sp>
      <p:sp>
        <p:nvSpPr>
          <p:cNvPr id="7" name="Content Placeholder 2"/>
          <p:cNvSpPr txBox="1">
            <a:spLocks/>
          </p:cNvSpPr>
          <p:nvPr/>
        </p:nvSpPr>
        <p:spPr>
          <a:xfrm>
            <a:off x="6400800" y="1752600"/>
            <a:ext cx="2514600" cy="4800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John</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
        <p:nvSpPr>
          <p:cNvPr id="8" name="Down Arrow 7"/>
          <p:cNvSpPr/>
          <p:nvPr/>
        </p:nvSpPr>
        <p:spPr>
          <a:xfrm>
            <a:off x="1219200" y="2514600"/>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3048000" y="3429000"/>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Record of the Event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2514600" cy="4419600"/>
          </a:xfrm>
        </p:spPr>
        <p:txBody>
          <a:bodyPr>
            <a:normAutofit/>
          </a:bodyPr>
          <a:lstStyle/>
          <a:p>
            <a:pPr algn="ctr">
              <a:buNone/>
            </a:pPr>
            <a:r>
              <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Matthew</a:t>
            </a:r>
          </a:p>
          <a:p>
            <a:pPr algn="ctr">
              <a:buNone/>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An eye </a:t>
            </a: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witness</a:t>
            </a:r>
          </a:p>
          <a:p>
            <a:pPr algn="ctr">
              <a:buNone/>
            </a:pPr>
            <a:endPar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An Apostle</a:t>
            </a:r>
          </a:p>
        </p:txBody>
      </p:sp>
      <p:sp>
        <p:nvSpPr>
          <p:cNvPr id="5" name="Content Placeholder 2"/>
          <p:cNvSpPr txBox="1">
            <a:spLocks/>
          </p:cNvSpPr>
          <p:nvPr/>
        </p:nvSpPr>
        <p:spPr>
          <a:xfrm>
            <a:off x="1981200" y="2590800"/>
            <a:ext cx="2514600" cy="4267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Mark</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An eye </a:t>
            </a: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witness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endParaRPr>
          </a:p>
        </p:txBody>
      </p:sp>
      <p:sp>
        <p:nvSpPr>
          <p:cNvPr id="6" name="Content Placeholder 2"/>
          <p:cNvSpPr txBox="1">
            <a:spLocks/>
          </p:cNvSpPr>
          <p:nvPr/>
        </p:nvSpPr>
        <p:spPr>
          <a:xfrm>
            <a:off x="4495800" y="2590800"/>
            <a:ext cx="2514600" cy="2743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Luke</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Not an eye </a:t>
            </a: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witness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endParaRPr>
          </a:p>
        </p:txBody>
      </p:sp>
      <p:sp>
        <p:nvSpPr>
          <p:cNvPr id="7" name="Content Placeholder 2"/>
          <p:cNvSpPr txBox="1">
            <a:spLocks/>
          </p:cNvSpPr>
          <p:nvPr/>
        </p:nvSpPr>
        <p:spPr>
          <a:xfrm>
            <a:off x="6400800" y="1752600"/>
            <a:ext cx="2514600" cy="4800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John</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p:txBody>
      </p:sp>
      <p:sp>
        <p:nvSpPr>
          <p:cNvPr id="8" name="Down Arrow 7"/>
          <p:cNvSpPr/>
          <p:nvPr/>
        </p:nvSpPr>
        <p:spPr>
          <a:xfrm>
            <a:off x="1219200" y="2514600"/>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3048000" y="3429000"/>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5486400" y="3429000"/>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Record of the Event</a:t>
            </a:r>
            <a:endParaRPr lang="en-US" sz="54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676400"/>
            <a:ext cx="2514600" cy="4419600"/>
          </a:xfrm>
        </p:spPr>
        <p:txBody>
          <a:bodyPr>
            <a:normAutofit/>
          </a:bodyPr>
          <a:lstStyle/>
          <a:p>
            <a:pPr algn="ctr">
              <a:buNone/>
            </a:pPr>
            <a:r>
              <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Matthew</a:t>
            </a:r>
          </a:p>
          <a:p>
            <a:pPr algn="ctr">
              <a:buNone/>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An eye </a:t>
            </a: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witness</a:t>
            </a:r>
          </a:p>
          <a:p>
            <a:pPr algn="ctr">
              <a:buNone/>
            </a:pPr>
            <a:endPar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An Apostle</a:t>
            </a:r>
          </a:p>
        </p:txBody>
      </p:sp>
      <p:sp>
        <p:nvSpPr>
          <p:cNvPr id="5" name="Content Placeholder 2"/>
          <p:cNvSpPr txBox="1">
            <a:spLocks/>
          </p:cNvSpPr>
          <p:nvPr/>
        </p:nvSpPr>
        <p:spPr>
          <a:xfrm>
            <a:off x="1981200" y="2590800"/>
            <a:ext cx="2514600" cy="4267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Mark</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An eye </a:t>
            </a: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witness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endParaRPr>
          </a:p>
        </p:txBody>
      </p:sp>
      <p:sp>
        <p:nvSpPr>
          <p:cNvPr id="6" name="Content Placeholder 2"/>
          <p:cNvSpPr txBox="1">
            <a:spLocks/>
          </p:cNvSpPr>
          <p:nvPr/>
        </p:nvSpPr>
        <p:spPr>
          <a:xfrm>
            <a:off x="4495800" y="2590800"/>
            <a:ext cx="2514600" cy="2743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Luke</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48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Not an eye </a:t>
            </a: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witness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endParaRPr>
          </a:p>
        </p:txBody>
      </p:sp>
      <p:sp>
        <p:nvSpPr>
          <p:cNvPr id="7" name="Content Placeholder 2"/>
          <p:cNvSpPr txBox="1">
            <a:spLocks/>
          </p:cNvSpPr>
          <p:nvPr/>
        </p:nvSpPr>
        <p:spPr>
          <a:xfrm>
            <a:off x="6400800" y="1752600"/>
            <a:ext cx="2514600" cy="4800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rPr>
              <a:t>John</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49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An eye</a:t>
            </a: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witness</a:t>
            </a:r>
          </a:p>
          <a:p>
            <a:pPr algn="ctr">
              <a:buNone/>
            </a:pPr>
            <a:endParaRPr lang="en-US" sz="46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lgn="ctr">
              <a:buNone/>
            </a:pPr>
            <a:r>
              <a:rPr lang="en-US" sz="34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An Apostle</a:t>
            </a:r>
            <a:endParaRPr kumimoji="0" lang="en-US" sz="3400" b="0" i="0" u="none" strike="noStrike" kern="1200" cap="none" spc="0" normalizeH="0" baseline="0" noProof="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uLnTx/>
              <a:uFillTx/>
              <a:latin typeface="+mn-lt"/>
              <a:ea typeface="+mn-ea"/>
              <a:cs typeface="+mn-cs"/>
            </a:endParaRPr>
          </a:p>
        </p:txBody>
      </p:sp>
      <p:sp>
        <p:nvSpPr>
          <p:cNvPr id="8" name="Down Arrow 7"/>
          <p:cNvSpPr/>
          <p:nvPr/>
        </p:nvSpPr>
        <p:spPr>
          <a:xfrm>
            <a:off x="1219200" y="2514600"/>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3048000" y="3429000"/>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5486400" y="3429000"/>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7391400" y="2590800"/>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32843</TotalTime>
  <Words>1014</Words>
  <Application>Microsoft Macintosh PowerPoint</Application>
  <PresentationFormat>On-screen Show (4:3)</PresentationFormat>
  <Paragraphs>206</Paragraphs>
  <Slides>26</Slides>
  <Notes>26</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Office Theme</vt:lpstr>
      <vt:lpstr>The Gospel  According to Barabbas</vt:lpstr>
      <vt:lpstr>Slide 2</vt:lpstr>
      <vt:lpstr>The Gospel Is……</vt:lpstr>
      <vt:lpstr>The Gospel Is……</vt:lpstr>
      <vt:lpstr>The Record of the Event</vt:lpstr>
      <vt:lpstr>The Record of the Event</vt:lpstr>
      <vt:lpstr>The Record of the Event</vt:lpstr>
      <vt:lpstr>The Record of the Event</vt:lpstr>
      <vt:lpstr>The Record of the Event</vt:lpstr>
      <vt:lpstr>The Record of the Event</vt:lpstr>
      <vt:lpstr>Who is this Barabbas?</vt:lpstr>
      <vt:lpstr>Who is this Barabbas?</vt:lpstr>
      <vt:lpstr>Who is this Barabbas to us?</vt:lpstr>
      <vt:lpstr>Who is this Barabbas to us?</vt:lpstr>
      <vt:lpstr>Who is this Barabbas to us?</vt:lpstr>
      <vt:lpstr>Who is this Barabbas to us?</vt:lpstr>
      <vt:lpstr>Who is this Barabbas to us?</vt:lpstr>
      <vt:lpstr>Who is this Barabbas to us?</vt:lpstr>
      <vt:lpstr>Who is this Barabbas to us?</vt:lpstr>
      <vt:lpstr>Who is this Barabbas to us?</vt:lpstr>
      <vt:lpstr>Who is this Barabbas to us?</vt:lpstr>
      <vt:lpstr>Who is this Barabbas to us?</vt:lpstr>
      <vt:lpstr>The Gospel According Barabbas</vt:lpstr>
      <vt:lpstr>Obeying the Gospel</vt:lpstr>
      <vt:lpstr>Obeying the Gospel</vt:lpstr>
      <vt:lpstr>Obeying the Gospel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Love of God</dc:title>
  <dc:creator>Brian Haines</dc:creator>
  <cp:lastModifiedBy>Kyle Pope</cp:lastModifiedBy>
  <cp:revision>610</cp:revision>
  <dcterms:created xsi:type="dcterms:W3CDTF">2014-11-11T23:41:07Z</dcterms:created>
  <dcterms:modified xsi:type="dcterms:W3CDTF">2014-11-11T23:43:21Z</dcterms:modified>
</cp:coreProperties>
</file>