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68" r:id="rId1"/>
  </p:sldMasterIdLst>
  <p:notesMasterIdLst>
    <p:notesMasterId r:id="rId19"/>
  </p:notesMasterIdLst>
  <p:sldIdLst>
    <p:sldId id="413" r:id="rId2"/>
    <p:sldId id="494" r:id="rId3"/>
    <p:sldId id="538" r:id="rId4"/>
    <p:sldId id="543" r:id="rId5"/>
    <p:sldId id="544" r:id="rId6"/>
    <p:sldId id="545" r:id="rId7"/>
    <p:sldId id="549" r:id="rId8"/>
    <p:sldId id="546" r:id="rId9"/>
    <p:sldId id="547" r:id="rId10"/>
    <p:sldId id="548" r:id="rId11"/>
    <p:sldId id="551" r:id="rId12"/>
    <p:sldId id="552" r:id="rId13"/>
    <p:sldId id="553" r:id="rId14"/>
    <p:sldId id="554" r:id="rId15"/>
    <p:sldId id="555" r:id="rId16"/>
    <p:sldId id="523" r:id="rId17"/>
    <p:sldId id="55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050303"/>
    <a:srgbClr val="010004"/>
    <a:srgbClr val="020103"/>
    <a:srgbClr val="050206"/>
    <a:srgbClr val="FFFEFB"/>
    <a:srgbClr val="060606"/>
    <a:srgbClr val="0A0A0A"/>
    <a:srgbClr val="020202"/>
    <a:srgbClr val="0404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26169" autoAdjust="0"/>
    <p:restoredTop sz="94007" autoAdjust="0"/>
  </p:normalViewPr>
  <p:slideViewPr>
    <p:cSldViewPr>
      <p:cViewPr>
        <p:scale>
          <a:sx n="90" d="100"/>
          <a:sy n="90" d="100"/>
        </p:scale>
        <p:origin x="-328" y="-424"/>
      </p:cViewPr>
      <p:guideLst>
        <p:guide orient="horz" pos="2160"/>
        <p:guide pos="2880"/>
      </p:guideLst>
    </p:cSldViewPr>
  </p:slideViewPr>
  <p:outlineViewPr>
    <p:cViewPr>
      <p:scale>
        <a:sx n="33" d="100"/>
        <a:sy n="33" d="100"/>
      </p:scale>
      <p:origin x="0" y="1273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0D15A-35CD-42A7-B6EC-D2A935C77D59}" type="datetimeFigureOut">
              <a:rPr lang="en-US" smtClean="0"/>
              <a:pPr/>
              <a:t>11/11/14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B43FE-3AC0-40D7-A786-088B6D11CE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C3182579-F58F-479F-940D-7F0423B5905A}" type="datetimeFigureOut">
              <a:rPr lang="en-US" smtClean="0"/>
              <a:pPr/>
              <a:t>11/11/14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lstStyle>
          <a:p>
            <a:fld id="{2AA957AF-53C0-420B-9C2D-77DB1416566C}" type="slidenum">
              <a:rPr kumimoji="0" lang="en-US" smtClean="0"/>
              <a:pPr/>
              <a:t>‹#›</a:t>
            </a:fld>
            <a:endParaRPr kumimoji="0"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82579-F58F-479F-940D-7F0423B5905A}"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9010D-8FC0-4462-90BC-C540762C6DB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lvl1pPr algn="l">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82579-F58F-479F-940D-7F0423B5905A}"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9010D-8FC0-4462-90BC-C540762C6DB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82579-F58F-479F-940D-7F0423B5905A}"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9010D-8FC0-4462-90BC-C540762C6DB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C3182579-F58F-479F-940D-7F0423B5905A}" type="datetimeFigureOut">
              <a:rPr lang="en-US" smtClean="0"/>
              <a:pPr/>
              <a:t>11/11/14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lstStyle>
          <a:p>
            <a:fld id="{44B9010D-8FC0-4462-90BC-C540762C6DB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82579-F58F-479F-940D-7F0423B5905A}"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44B9010D-8FC0-4462-90BC-C540762C6DB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4"/>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1535114"/>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4"/>
          </a:xfrm>
        </p:spPr>
        <p:txBody>
          <a:bodyPr lIns="9144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2362200"/>
            <a:ext cx="4041775" cy="3941764"/>
          </a:xfrm>
        </p:spPr>
        <p:txBody>
          <a:bodyPr/>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82579-F58F-479F-940D-7F0423B5905A}" type="datetimeFigureOut">
              <a:rPr lang="en-US" smtClean="0"/>
              <a:pPr/>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44B9010D-8FC0-4462-90BC-C540762C6DB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82579-F58F-479F-940D-7F0423B5905A}" type="datetimeFigureOut">
              <a:rPr lang="en-US" smtClean="0"/>
              <a:pPr/>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9010D-8FC0-4462-90BC-C540762C6DB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82579-F58F-479F-940D-7F0423B5905A}" type="datetimeFigureOut">
              <a:rPr lang="en-US" smtClean="0"/>
              <a:pPr/>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9010D-8FC0-4462-90BC-C540762C6DB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C3182579-F58F-479F-940D-7F0423B5905A}" type="datetimeFigureOut">
              <a:rPr lang="en-US" smtClean="0"/>
              <a:pPr/>
              <a:t>11/11/14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lstStyle>
          <a:p>
            <a:fld id="{44B9010D-8FC0-4462-90BC-C540762C6DB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6"/>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C3182579-F58F-479F-940D-7F0423B5905A}" type="datetimeFigureOut">
              <a:rPr lang="en-US" smtClean="0"/>
              <a:pPr/>
              <a:t>11/11/14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lstStyle>
          <a:p>
            <a:fld id="{44B9010D-8FC0-4462-90BC-C540762C6DB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lstStyle>
          <a:p>
            <a:fld id="{C3182579-F58F-479F-940D-7F0423B5905A}" type="datetimeFigureOut">
              <a:rPr lang="en-US" smtClean="0"/>
              <a:pPr/>
              <a:t>11/11/14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lstStyle>
          <a:p>
            <a:fld id="{44B9010D-8FC0-4462-90BC-C540762C6DB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fade/>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biblenews1.com/satan/satan2.htm&amp;ei=-OdGVM7hC4ecygTQkoCIAQ&amp;psig=AFQjCNFNx8bXPRE1UeHByQK2A52xHCU_5A&amp;ust=1414019398756283" TargetMode="External"/><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1"/>
        </a:solidFill>
        <a:effectLst/>
      </p:bgPr>
    </p:bg>
    <p:spTree>
      <p:nvGrpSpPr>
        <p:cNvPr id="1" name=""/>
        <p:cNvGrpSpPr/>
        <p:nvPr/>
      </p:nvGrpSpPr>
      <p:grpSpPr>
        <a:xfrm>
          <a:off x="0" y="0"/>
          <a:ext cx="0" cy="0"/>
          <a:chOff x="0" y="0"/>
          <a:chExt cx="0" cy="0"/>
        </a:xfrm>
      </p:grpSpPr>
      <p:pic>
        <p:nvPicPr>
          <p:cNvPr id="1036" name="Picture 12" descr="https://encrypted-tbn2.gstatic.com/images?q=tbn:ANd9GcRV6DGbV_eNtdvt41gDprwyE2jLKaLhMrXfog4DamLPOnD_O3CUPQ">
            <a:hlinkClick r:id="rId3"/>
          </p:cNvPr>
          <p:cNvPicPr>
            <a:picLocks noChangeAspect="1" noChangeArrowheads="1"/>
          </p:cNvPicPr>
          <p:nvPr/>
        </p:nvPicPr>
        <p:blipFill>
          <a:blip r:embed="rId4" cstate="print"/>
          <a:srcRect/>
          <a:stretch>
            <a:fillRect/>
          </a:stretch>
        </p:blipFill>
        <p:spPr bwMode="auto">
          <a:xfrm>
            <a:off x="0" y="-1190506"/>
            <a:ext cx="9144000" cy="10486906"/>
          </a:xfrm>
          <a:prstGeom prst="rect">
            <a:avLst/>
          </a:prstGeom>
          <a:noFill/>
        </p:spPr>
      </p:pic>
      <p:sp>
        <p:nvSpPr>
          <p:cNvPr id="2" name="Title 1"/>
          <p:cNvSpPr>
            <a:spLocks noGrp="1"/>
          </p:cNvSpPr>
          <p:nvPr>
            <p:ph type="ctrTitle"/>
          </p:nvPr>
        </p:nvSpPr>
        <p:spPr>
          <a:xfrm>
            <a:off x="0" y="3657600"/>
            <a:ext cx="8229600" cy="3352800"/>
          </a:xfrm>
        </p:spPr>
        <p:txBody>
          <a:bodyPr anchor="t">
            <a:noAutofit/>
          </a:bodyPr>
          <a:lstStyle/>
          <a:p>
            <a:pPr algn="ctr"/>
            <a:r>
              <a:rPr lang="en-US" sz="7000" dirty="0" smtClean="0">
                <a:solidFill>
                  <a:schemeClr val="tx1"/>
                </a:solidFill>
                <a:effectLst>
                  <a:glow rad="228600">
                    <a:srgbClr val="060606"/>
                  </a:glow>
                </a:effectLst>
              </a:rPr>
              <a:t>How Moses Entered</a:t>
            </a:r>
            <a:br>
              <a:rPr lang="en-US" sz="7000" dirty="0" smtClean="0">
                <a:solidFill>
                  <a:schemeClr val="tx1"/>
                </a:solidFill>
                <a:effectLst>
                  <a:glow rad="228600">
                    <a:srgbClr val="060606"/>
                  </a:glow>
                </a:effectLst>
              </a:rPr>
            </a:br>
            <a:r>
              <a:rPr lang="en-US" sz="7000" dirty="0" smtClean="0">
                <a:solidFill>
                  <a:schemeClr val="tx1"/>
                </a:solidFill>
                <a:effectLst>
                  <a:glow rad="228600">
                    <a:srgbClr val="060606"/>
                  </a:glow>
                </a:effectLst>
              </a:rPr>
              <a:t>The Promised Land</a:t>
            </a:r>
            <a:endParaRPr lang="en-US" sz="7000" dirty="0">
              <a:solidFill>
                <a:schemeClr val="tx1"/>
              </a:solidFill>
              <a:effectLst>
                <a:glow rad="228600">
                  <a:srgbClr val="060606"/>
                </a:glo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0"/>
            <a:ext cx="9144000" cy="1575264"/>
          </a:xfrm>
        </p:spPr>
        <p:txBody>
          <a:bodyPr>
            <a:noAutofit/>
          </a:bodyPr>
          <a:lstStyle/>
          <a:p>
            <a:pPr algn="ctr"/>
            <a:r>
              <a:rPr lang="en-US" sz="7600" dirty="0" smtClean="0">
                <a:effectLst>
                  <a:glow rad="228600">
                    <a:srgbClr val="060606"/>
                  </a:glow>
                </a:effectLst>
              </a:rPr>
              <a:t>Moses Didn’t Make It!</a:t>
            </a:r>
            <a:endParaRPr lang="en-US" sz="76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i="1" dirty="0" smtClean="0">
                <a:effectLst>
                  <a:glow rad="228600">
                    <a:srgbClr val="020103"/>
                  </a:glow>
                </a:effectLst>
              </a:rPr>
              <a:t>	'Let me, I pray, cross over and see the fair land that is beyond the Jordan, that good hill country and Lebanon.’ "But   the LORD was angry with me on your account, and would not listen to me;  and the LORD said to me, 'Enough! Speak to Me no more of this matter. </a:t>
            </a:r>
            <a:r>
              <a:rPr lang="en-US" sz="4000" dirty="0" smtClean="0">
                <a:effectLst>
                  <a:glow rad="228600">
                    <a:srgbClr val="020103"/>
                  </a:glow>
                </a:effectLst>
              </a:rPr>
              <a:t>				Deuteronomy 3:25-26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137160"/>
            <a:ext cx="9144000" cy="1438104"/>
          </a:xfrm>
        </p:spPr>
        <p:txBody>
          <a:bodyPr>
            <a:noAutofit/>
          </a:bodyPr>
          <a:lstStyle/>
          <a:p>
            <a:pPr algn="ctr"/>
            <a:r>
              <a:rPr lang="en-US" sz="6300" dirty="0" smtClean="0">
                <a:effectLst>
                  <a:glow rad="228600">
                    <a:srgbClr val="060606"/>
                  </a:glow>
                </a:effectLst>
              </a:rPr>
              <a:t>He Didn’t Make It Because:</a:t>
            </a:r>
            <a:endParaRPr lang="en-US" sz="63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Just a few sins DO matter</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
        <p:nvSpPr>
          <p:cNvPr id="4" name="Rounded Rectangle 3"/>
          <p:cNvSpPr/>
          <p:nvPr/>
        </p:nvSpPr>
        <p:spPr>
          <a:xfrm>
            <a:off x="457200" y="2788920"/>
            <a:ext cx="8229600" cy="347472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r>
              <a:rPr lang="en-US" sz="4400" dirty="0" smtClean="0"/>
              <a:t>For whoever keeps the whole law and yet stumbles in one point, he has become guilty of all. 							James 2:10 </a:t>
            </a:r>
            <a:endParaRPr lang="en-US" sz="4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137160"/>
            <a:ext cx="9144000" cy="1438104"/>
          </a:xfrm>
        </p:spPr>
        <p:txBody>
          <a:bodyPr>
            <a:noAutofit/>
          </a:bodyPr>
          <a:lstStyle/>
          <a:p>
            <a:pPr algn="ctr"/>
            <a:r>
              <a:rPr lang="en-US" sz="6300" dirty="0" smtClean="0">
                <a:effectLst>
                  <a:glow rad="228600">
                    <a:srgbClr val="060606"/>
                  </a:glow>
                </a:effectLst>
              </a:rPr>
              <a:t>He Didn’t Make It Because:</a:t>
            </a:r>
            <a:endParaRPr lang="en-US" sz="63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Just a few sins DO matter</a:t>
            </a:r>
          </a:p>
          <a:p>
            <a:pPr>
              <a:buNone/>
            </a:pPr>
            <a:r>
              <a:rPr lang="en-US" sz="4000" dirty="0" smtClean="0">
                <a:effectLst>
                  <a:glow rad="228600">
                    <a:srgbClr val="020103"/>
                  </a:glow>
                </a:effectLst>
              </a:rPr>
              <a:t>There are NO other ways to obey God</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
        <p:nvSpPr>
          <p:cNvPr id="4" name="Rounded Rectangle 3"/>
          <p:cNvSpPr/>
          <p:nvPr/>
        </p:nvSpPr>
        <p:spPr>
          <a:xfrm>
            <a:off x="304800" y="3154680"/>
            <a:ext cx="8610600" cy="347472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r>
              <a:rPr lang="en-US" sz="4400" i="1" dirty="0" smtClean="0"/>
              <a:t>"Strive to enter through the narrow door; for many, I tell you, will seek to enter and will not be able.” </a:t>
            </a:r>
            <a:r>
              <a:rPr lang="en-US" sz="4400" dirty="0" smtClean="0"/>
              <a:t>						Luke 13:24 </a:t>
            </a:r>
            <a:endParaRPr lang="en-US" sz="4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137160"/>
            <a:ext cx="9144000" cy="1438104"/>
          </a:xfrm>
        </p:spPr>
        <p:txBody>
          <a:bodyPr>
            <a:noAutofit/>
          </a:bodyPr>
          <a:lstStyle/>
          <a:p>
            <a:pPr algn="ctr"/>
            <a:r>
              <a:rPr lang="en-US" sz="6300" dirty="0" smtClean="0">
                <a:effectLst>
                  <a:glow rad="228600">
                    <a:srgbClr val="060606"/>
                  </a:glow>
                </a:effectLst>
              </a:rPr>
              <a:t>He Didn’t Make It Because:</a:t>
            </a:r>
            <a:endParaRPr lang="en-US" sz="63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Just a few sins DO matter</a:t>
            </a:r>
          </a:p>
          <a:p>
            <a:pPr>
              <a:buNone/>
            </a:pPr>
            <a:r>
              <a:rPr lang="en-US" sz="4000" dirty="0" smtClean="0">
                <a:effectLst>
                  <a:glow rad="228600">
                    <a:srgbClr val="020103"/>
                  </a:glow>
                </a:effectLst>
              </a:rPr>
              <a:t>There are NO other ways to obey God</a:t>
            </a:r>
          </a:p>
          <a:p>
            <a:pPr>
              <a:buNone/>
            </a:pPr>
            <a:r>
              <a:rPr lang="en-US" sz="4000" dirty="0" smtClean="0">
                <a:effectLst>
                  <a:glow rad="228600">
                    <a:srgbClr val="020103"/>
                  </a:glow>
                </a:effectLst>
              </a:rPr>
              <a:t>Results DO NOT matter</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
        <p:nvSpPr>
          <p:cNvPr id="4" name="Rounded Rectangle 3"/>
          <p:cNvSpPr/>
          <p:nvPr/>
        </p:nvSpPr>
        <p:spPr>
          <a:xfrm>
            <a:off x="152400" y="228600"/>
            <a:ext cx="8991600" cy="64008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r>
              <a:rPr lang="en-US" sz="4000" i="1" dirty="0" smtClean="0"/>
              <a:t>"Many will say to Me on that day, 'Lord, Lord, did we not prophesy in Your name, and in Your name cast out demons, and in Your name perform many miracles?’ "And then I will declare to them, 'I never knew you; DEPART FROM ME, YOU WHO PRACTICE LAWLESSNESS.'" 						</a:t>
            </a:r>
            <a:r>
              <a:rPr lang="en-US" sz="4000" dirty="0" smtClean="0"/>
              <a:t>Matthew 7:22-23</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137160"/>
            <a:ext cx="9144000" cy="1438104"/>
          </a:xfrm>
        </p:spPr>
        <p:txBody>
          <a:bodyPr>
            <a:noAutofit/>
          </a:bodyPr>
          <a:lstStyle/>
          <a:p>
            <a:pPr algn="ctr"/>
            <a:r>
              <a:rPr lang="en-US" sz="6300" dirty="0" smtClean="0">
                <a:effectLst>
                  <a:glow rad="228600">
                    <a:srgbClr val="060606"/>
                  </a:glow>
                </a:effectLst>
              </a:rPr>
              <a:t>He Didn’t Make It Because:</a:t>
            </a:r>
            <a:endParaRPr lang="en-US" sz="63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Just a few sins DO matter</a:t>
            </a:r>
          </a:p>
          <a:p>
            <a:pPr>
              <a:buNone/>
            </a:pPr>
            <a:r>
              <a:rPr lang="en-US" sz="4000" dirty="0" smtClean="0">
                <a:effectLst>
                  <a:glow rad="228600">
                    <a:srgbClr val="020103"/>
                  </a:glow>
                </a:effectLst>
              </a:rPr>
              <a:t>There are NO other ways to obey God</a:t>
            </a:r>
          </a:p>
          <a:p>
            <a:pPr>
              <a:buNone/>
            </a:pPr>
            <a:r>
              <a:rPr lang="en-US" sz="4000" dirty="0" smtClean="0">
                <a:effectLst>
                  <a:glow rad="228600">
                    <a:srgbClr val="020103"/>
                  </a:glow>
                </a:effectLst>
              </a:rPr>
              <a:t>Results DO NOT matter</a:t>
            </a:r>
          </a:p>
          <a:p>
            <a:pPr>
              <a:buNone/>
            </a:pPr>
            <a:r>
              <a:rPr lang="en-US" sz="4000" dirty="0" smtClean="0">
                <a:effectLst>
                  <a:glow rad="228600">
                    <a:srgbClr val="020103"/>
                  </a:glow>
                </a:effectLst>
              </a:rPr>
              <a:t>God is concerned with ALL law</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
        <p:nvSpPr>
          <p:cNvPr id="4" name="Rounded Rectangle 3"/>
          <p:cNvSpPr/>
          <p:nvPr/>
        </p:nvSpPr>
        <p:spPr>
          <a:xfrm>
            <a:off x="152400" y="1447800"/>
            <a:ext cx="8991600" cy="51816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r>
              <a:rPr lang="en-US" sz="4000" i="1" dirty="0" smtClean="0"/>
              <a:t>"Woe to you, scribes and Pharisees, hypocrites! For you tithe mint and dill and </a:t>
            </a:r>
            <a:r>
              <a:rPr lang="en-US" sz="4000" i="1" dirty="0" err="1" smtClean="0"/>
              <a:t>cummin</a:t>
            </a:r>
            <a:r>
              <a:rPr lang="en-US" sz="4000" i="1" dirty="0" smtClean="0"/>
              <a:t>, and have neglected the weightier provisions of the law: justice and mercy and faithfulness; but these are the things you should have done without neglecting the others.</a:t>
            </a:r>
            <a:r>
              <a:rPr lang="en-US" sz="4000" dirty="0" smtClean="0"/>
              <a:t> 							Matthew 23:23</a:t>
            </a:r>
            <a:r>
              <a:rPr lang="en-US" sz="4000" i="1" dirty="0" smtClean="0"/>
              <a:t> </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137160"/>
            <a:ext cx="9144000" cy="1438104"/>
          </a:xfrm>
        </p:spPr>
        <p:txBody>
          <a:bodyPr>
            <a:noAutofit/>
          </a:bodyPr>
          <a:lstStyle/>
          <a:p>
            <a:pPr algn="ctr"/>
            <a:r>
              <a:rPr lang="en-US" sz="6300" dirty="0" smtClean="0">
                <a:effectLst>
                  <a:glow rad="228600">
                    <a:srgbClr val="060606"/>
                  </a:glow>
                </a:effectLst>
              </a:rPr>
              <a:t>He Didn’t Make It Because:</a:t>
            </a:r>
            <a:endParaRPr lang="en-US" sz="63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Just a few sins DO matter</a:t>
            </a:r>
          </a:p>
          <a:p>
            <a:pPr>
              <a:buNone/>
            </a:pPr>
            <a:r>
              <a:rPr lang="en-US" sz="4000" dirty="0" smtClean="0">
                <a:effectLst>
                  <a:glow rad="228600">
                    <a:srgbClr val="020103"/>
                  </a:glow>
                </a:effectLst>
              </a:rPr>
              <a:t>There are NO other ways to obey God</a:t>
            </a:r>
          </a:p>
          <a:p>
            <a:pPr>
              <a:buNone/>
            </a:pPr>
            <a:r>
              <a:rPr lang="en-US" sz="4000" dirty="0" smtClean="0">
                <a:effectLst>
                  <a:glow rad="228600">
                    <a:srgbClr val="020103"/>
                  </a:glow>
                </a:effectLst>
              </a:rPr>
              <a:t>Results DO NOT matter</a:t>
            </a:r>
          </a:p>
          <a:p>
            <a:pPr>
              <a:buNone/>
            </a:pPr>
            <a:r>
              <a:rPr lang="en-US" sz="4000" dirty="0" smtClean="0">
                <a:effectLst>
                  <a:glow rad="228600">
                    <a:srgbClr val="020103"/>
                  </a:glow>
                </a:effectLst>
              </a:rPr>
              <a:t>God is concerned with ALL law</a:t>
            </a:r>
          </a:p>
          <a:p>
            <a:pPr>
              <a:buNone/>
            </a:pPr>
            <a:r>
              <a:rPr lang="en-US" sz="4000" dirty="0" smtClean="0">
                <a:effectLst>
                  <a:glow rad="228600">
                    <a:srgbClr val="020103"/>
                  </a:glow>
                </a:effectLst>
              </a:rPr>
              <a:t>Sins CANNOT be blamed on others</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
        <p:nvSpPr>
          <p:cNvPr id="4" name="Rounded Rectangle 3"/>
          <p:cNvSpPr/>
          <p:nvPr/>
        </p:nvSpPr>
        <p:spPr>
          <a:xfrm>
            <a:off x="0" y="502920"/>
            <a:ext cx="9144000" cy="612648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r>
              <a:rPr lang="en-US" sz="4000" i="1" dirty="0" smtClean="0"/>
              <a:t>"The person who sins will die. The son will not bear the punishment for the father's iniquity, nor will the father bear the punishment for the son's iniquity; the righteousness of the righteous will be upon himself, and the wickedness of the wicked will be upon himself.” 								</a:t>
            </a:r>
            <a:r>
              <a:rPr lang="en-US" sz="4000" dirty="0" smtClean="0"/>
              <a:t>Ezekiel 18:20 </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0"/>
            <a:ext cx="8229600" cy="1508760"/>
          </a:xfrm>
        </p:spPr>
        <p:txBody>
          <a:bodyPr>
            <a:noAutofit/>
          </a:bodyPr>
          <a:lstStyle/>
          <a:p>
            <a:pPr algn="ctr"/>
            <a:r>
              <a:rPr lang="en-US" sz="8000" dirty="0" smtClean="0">
                <a:effectLst>
                  <a:glow rad="228600">
                    <a:srgbClr val="060606"/>
                  </a:glow>
                </a:effectLst>
              </a:rPr>
              <a:t>Moses’ Example</a:t>
            </a:r>
            <a:endParaRPr lang="en-US" sz="8000" dirty="0">
              <a:effectLst>
                <a:glow rad="228600">
                  <a:srgbClr val="060606"/>
                </a:glow>
              </a:effectLst>
            </a:endParaRPr>
          </a:p>
        </p:txBody>
      </p:sp>
      <p:sp>
        <p:nvSpPr>
          <p:cNvPr id="3" name="Content Placeholder 2"/>
          <p:cNvSpPr>
            <a:spLocks noGrp="1"/>
          </p:cNvSpPr>
          <p:nvPr>
            <p:ph idx="1"/>
          </p:nvPr>
        </p:nvSpPr>
        <p:spPr>
          <a:xfrm>
            <a:off x="304800" y="1417320"/>
            <a:ext cx="8534400" cy="5852160"/>
          </a:xfrm>
        </p:spPr>
        <p:txBody>
          <a:bodyPr>
            <a:normAutofit/>
          </a:bodyPr>
          <a:lstStyle/>
          <a:p>
            <a:pPr>
              <a:buNone/>
            </a:pPr>
            <a:r>
              <a:rPr lang="en-US" sz="4000" dirty="0" smtClean="0">
                <a:effectLst>
                  <a:glow rad="228600">
                    <a:srgbClr val="020103"/>
                  </a:glow>
                </a:effectLst>
              </a:rPr>
              <a:t>The Promised Land anti-types Heaven</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Moses is a lesson to us:</a:t>
            </a:r>
          </a:p>
          <a:p>
            <a:pPr>
              <a:buNone/>
            </a:pPr>
            <a:endParaRPr lang="en-US" sz="4000" dirty="0" smtClean="0">
              <a:effectLst>
                <a:glow rad="228600">
                  <a:srgbClr val="020103"/>
                </a:glow>
              </a:effectLst>
            </a:endParaRPr>
          </a:p>
          <a:p>
            <a:pPr>
              <a:buNone/>
            </a:pPr>
            <a:r>
              <a:rPr lang="en-US" sz="4600" dirty="0" smtClean="0">
                <a:effectLst>
                  <a:glow rad="228600">
                    <a:srgbClr val="020103"/>
                  </a:glow>
                </a:effectLst>
              </a:rPr>
              <a:t>Don’t lose your entrance within it</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6082" name="Picture 2" descr="http://upload.wikimedia.org/wikipedia/commons/thumb/a/a7/KriatYamSoof.jpg/1280px-KriatYamSoof.jpg"/>
          <p:cNvPicPr>
            <a:picLocks noChangeAspect="1" noChangeArrowheads="1"/>
          </p:cNvPicPr>
          <p:nvPr/>
        </p:nvPicPr>
        <p:blipFill>
          <a:blip r:embed="rId3" cstate="print"/>
          <a:srcRect/>
          <a:stretch>
            <a:fillRect/>
          </a:stretch>
        </p:blipFill>
        <p:spPr bwMode="auto">
          <a:xfrm>
            <a:off x="-533400" y="-960120"/>
            <a:ext cx="10502900" cy="8869116"/>
          </a:xfrm>
          <a:prstGeom prst="rect">
            <a:avLst/>
          </a:prstGeom>
          <a:noFill/>
        </p:spPr>
      </p:pic>
      <p:pic>
        <p:nvPicPr>
          <p:cNvPr id="5" name="Picture 4" descr="Baptism soldier.jpg"/>
          <p:cNvPicPr>
            <a:picLocks noChangeAspect="1"/>
          </p:cNvPicPr>
          <p:nvPr/>
        </p:nvPicPr>
        <p:blipFill>
          <a:blip r:embed="rId4" cstate="print"/>
          <a:stretch>
            <a:fillRect/>
          </a:stretch>
        </p:blipFill>
        <p:spPr>
          <a:xfrm>
            <a:off x="3276600" y="2011680"/>
            <a:ext cx="2884714" cy="4846320"/>
          </a:xfrm>
          <a:prstGeom prst="rect">
            <a:avLst/>
          </a:prstGeom>
          <a:ln w="88900" cap="sq" cmpd="thickThin">
            <a:solidFill>
              <a:srgbClr val="000000"/>
            </a:solidFill>
            <a:prstDash val="solid"/>
            <a:miter lim="800000"/>
          </a:ln>
          <a:effectLst>
            <a:innerShdw blurRad="76200">
              <a:srgbClr val="000000"/>
            </a:innerShdw>
          </a:effectLst>
        </p:spPr>
      </p:pic>
      <p:sp>
        <p:nvSpPr>
          <p:cNvPr id="9" name="Title 1"/>
          <p:cNvSpPr>
            <a:spLocks noGrp="1"/>
          </p:cNvSpPr>
          <p:nvPr>
            <p:ph type="title"/>
          </p:nvPr>
        </p:nvSpPr>
        <p:spPr>
          <a:xfrm>
            <a:off x="457200" y="0"/>
            <a:ext cx="8229600" cy="1508760"/>
          </a:xfrm>
        </p:spPr>
        <p:txBody>
          <a:bodyPr>
            <a:noAutofit/>
          </a:bodyPr>
          <a:lstStyle/>
          <a:p>
            <a:pPr algn="ctr"/>
            <a:r>
              <a:rPr lang="en-US" sz="8000" dirty="0" smtClean="0">
                <a:effectLst>
                  <a:glow rad="228600">
                    <a:srgbClr val="060606"/>
                  </a:glow>
                </a:effectLst>
              </a:rPr>
              <a:t>Moses’ Example</a:t>
            </a:r>
            <a:endParaRPr lang="en-US" sz="8000" dirty="0">
              <a:effectLst>
                <a:glow rad="228600">
                  <a:srgbClr val="060606"/>
                </a:glow>
              </a:effectLst>
            </a:endParaRPr>
          </a:p>
        </p:txBody>
      </p:sp>
      <p:sp>
        <p:nvSpPr>
          <p:cNvPr id="3" name="Content Placeholder 2"/>
          <p:cNvSpPr>
            <a:spLocks noGrp="1"/>
          </p:cNvSpPr>
          <p:nvPr>
            <p:ph idx="1"/>
          </p:nvPr>
        </p:nvSpPr>
        <p:spPr>
          <a:xfrm>
            <a:off x="152400" y="1417320"/>
            <a:ext cx="8839200" cy="5852160"/>
          </a:xfrm>
        </p:spPr>
        <p:txBody>
          <a:bodyPr>
            <a:normAutofit/>
          </a:bodyPr>
          <a:lstStyle/>
          <a:p>
            <a:pPr>
              <a:buNone/>
            </a:pPr>
            <a:r>
              <a:rPr lang="en-US" sz="4000" dirty="0" smtClean="0">
                <a:effectLst>
                  <a:glow rad="228600">
                    <a:srgbClr val="020103"/>
                  </a:glow>
                </a:effectLst>
              </a:rPr>
              <a:t>1 Corinthians 10:2 and all were baptized into Moses in the cloud and in the sea;</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a:p>
            <a:pPr>
              <a:buNone/>
            </a:pPr>
            <a:r>
              <a:rPr lang="en-US" sz="3800" dirty="0" smtClean="0">
                <a:effectLst>
                  <a:glow rad="228600">
                    <a:srgbClr val="020103"/>
                  </a:glow>
                </a:effectLst>
              </a:rPr>
              <a:t>Acts 22:16 …. Get up and be baptized, and wash away your sins, calling on His name.'</a:t>
            </a:r>
          </a:p>
          <a:p>
            <a:pPr>
              <a:buNone/>
            </a:pPr>
            <a:endParaRPr lang="en-US" sz="4000" dirty="0" smtClean="0">
              <a:effectLst>
                <a:glow rad="228600">
                  <a:srgbClr val="020103"/>
                </a:glow>
              </a:effectLst>
            </a:endParaRPr>
          </a:p>
          <a:p>
            <a:pPr>
              <a:buNone/>
            </a:pPr>
            <a:endParaRPr lang="en-US" sz="4000" dirty="0" smtClean="0">
              <a:effectLst>
                <a:glow rad="228600">
                  <a:srgbClr val="020103"/>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53536"/>
            <a:ext cx="8229600" cy="1346664"/>
          </a:xfrm>
        </p:spPr>
        <p:txBody>
          <a:bodyPr>
            <a:noAutofit/>
          </a:bodyPr>
          <a:lstStyle/>
          <a:p>
            <a:r>
              <a:rPr lang="en-US" sz="8000" dirty="0" smtClean="0">
                <a:effectLst>
                  <a:glow rad="228600">
                    <a:srgbClr val="060606"/>
                  </a:glow>
                </a:effectLst>
              </a:rPr>
              <a:t>The Promised Land</a:t>
            </a:r>
            <a:endParaRPr lang="en-US" sz="8000" dirty="0">
              <a:effectLst>
                <a:glow rad="228600">
                  <a:srgbClr val="060606"/>
                </a:glow>
              </a:effectLst>
            </a:endParaRPr>
          </a:p>
        </p:txBody>
      </p:sp>
      <p:sp>
        <p:nvSpPr>
          <p:cNvPr id="3" name="Content Placeholder 2"/>
          <p:cNvSpPr>
            <a:spLocks noGrp="1"/>
          </p:cNvSpPr>
          <p:nvPr>
            <p:ph idx="1"/>
          </p:nvPr>
        </p:nvSpPr>
        <p:spPr>
          <a:xfrm>
            <a:off x="152400" y="1417320"/>
            <a:ext cx="8839200" cy="5440680"/>
          </a:xfrm>
        </p:spPr>
        <p:txBody>
          <a:bodyPr>
            <a:normAutofit/>
          </a:bodyPr>
          <a:lstStyle/>
          <a:p>
            <a:pPr algn="ctr">
              <a:buNone/>
            </a:pPr>
            <a:r>
              <a:rPr lang="en-US" sz="4000" dirty="0" smtClean="0">
                <a:effectLst>
                  <a:glow rad="228600">
                    <a:srgbClr val="020103"/>
                  </a:glow>
                </a:effectLst>
              </a:rPr>
              <a:t>1 Corinthians 10:1-11	</a:t>
            </a:r>
          </a:p>
          <a:p>
            <a:pPr>
              <a:buNone/>
            </a:pPr>
            <a:r>
              <a:rPr lang="en-US" sz="4000" dirty="0" smtClean="0">
                <a:effectLst>
                  <a:glow rad="228600">
                    <a:srgbClr val="020103"/>
                  </a:glow>
                </a:effectLst>
              </a:rPr>
              <a:t>Canaan was a fore-shadow of heaven</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The Israelites lost their entrance</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Could Moses lose it as well?</a:t>
            </a:r>
          </a:p>
          <a:p>
            <a:pPr algn="ctr">
              <a:buNone/>
            </a:pPr>
            <a:r>
              <a:rPr lang="en-US" sz="4000" dirty="0" smtClean="0">
                <a:effectLst>
                  <a:glow rad="228600">
                    <a:srgbClr val="020103"/>
                  </a:glow>
                </a:effectLst>
              </a:rPr>
              <a:t>Numbers 20:1-11</a:t>
            </a:r>
          </a:p>
        </p:txBody>
      </p:sp>
      <p:sp>
        <p:nvSpPr>
          <p:cNvPr id="8" name="Rounded Rectangle 7"/>
          <p:cNvSpPr/>
          <p:nvPr/>
        </p:nvSpPr>
        <p:spPr>
          <a:xfrm>
            <a:off x="228600" y="1600200"/>
            <a:ext cx="8763000" cy="489204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5600" dirty="0" smtClean="0"/>
              <a:t>Let us see all the reasons why Moses </a:t>
            </a:r>
            <a:r>
              <a:rPr lang="en-US" sz="5600" b="1" dirty="0" smtClean="0"/>
              <a:t>was allowed </a:t>
            </a:r>
            <a:r>
              <a:rPr lang="en-US" sz="5600" dirty="0" smtClean="0"/>
              <a:t>to enter the Promised Land</a:t>
            </a:r>
            <a:endParaRPr lang="en-US" sz="5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37160"/>
            <a:ext cx="8229600" cy="1438104"/>
          </a:xfrm>
        </p:spPr>
        <p:txBody>
          <a:bodyPr>
            <a:noAutofit/>
          </a:bodyPr>
          <a:lstStyle/>
          <a:p>
            <a:r>
              <a:rPr lang="en-US" sz="8000" dirty="0" smtClean="0">
                <a:effectLst>
                  <a:glow rad="228600">
                    <a:srgbClr val="060606"/>
                  </a:glow>
                </a:effectLst>
              </a:rPr>
              <a:t>Moses Made It If:</a:t>
            </a:r>
            <a:endParaRPr lang="en-US" sz="80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Having other virtues make up for sin</a:t>
            </a:r>
          </a:p>
          <a:p>
            <a:pPr>
              <a:buNone/>
            </a:pPr>
            <a:r>
              <a:rPr lang="en-US" sz="4000" dirty="0" smtClean="0">
                <a:effectLst>
                  <a:glow rad="228600">
                    <a:srgbClr val="020103"/>
                  </a:glow>
                </a:effectLst>
              </a:rPr>
              <a:t>		Number 12:3</a:t>
            </a:r>
          </a:p>
          <a:p>
            <a:pPr>
              <a:buNone/>
            </a:pPr>
            <a:r>
              <a:rPr lang="en-US" sz="4000" dirty="0" smtClean="0">
                <a:effectLst>
                  <a:glow rad="228600">
                    <a:srgbClr val="020103"/>
                  </a:glow>
                </a:effectLst>
              </a:rPr>
              <a:t>-Forsake the assembly BUT be generous</a:t>
            </a:r>
          </a:p>
          <a:p>
            <a:pPr>
              <a:buNone/>
            </a:pPr>
            <a:r>
              <a:rPr lang="en-US" sz="4000" dirty="0" smtClean="0">
                <a:effectLst>
                  <a:glow rad="228600">
                    <a:srgbClr val="020103"/>
                  </a:glow>
                </a:effectLst>
              </a:rPr>
              <a:t>-Drink BUT never curse</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	</a:t>
            </a:r>
            <a:r>
              <a:rPr lang="en-US" sz="4400" i="1" dirty="0" smtClean="0">
                <a:effectLst>
                  <a:glow rad="228600">
                    <a:srgbClr val="020103"/>
                  </a:glow>
                </a:effectLst>
              </a:rPr>
              <a:t>If just a few sins don’t matter, then  Moses made it to the Promised Land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37160"/>
            <a:ext cx="8229600" cy="1438104"/>
          </a:xfrm>
        </p:spPr>
        <p:txBody>
          <a:bodyPr>
            <a:noAutofit/>
          </a:bodyPr>
          <a:lstStyle/>
          <a:p>
            <a:r>
              <a:rPr lang="en-US" sz="8000" dirty="0" smtClean="0">
                <a:effectLst>
                  <a:glow rad="228600">
                    <a:srgbClr val="060606"/>
                  </a:glow>
                </a:effectLst>
              </a:rPr>
              <a:t>Moses Made It If:</a:t>
            </a:r>
            <a:endParaRPr lang="en-US" sz="80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Doing things the old way still work</a:t>
            </a:r>
          </a:p>
          <a:p>
            <a:pPr>
              <a:buNone/>
            </a:pPr>
            <a:r>
              <a:rPr lang="en-US" sz="4000" dirty="0" smtClean="0">
                <a:effectLst>
                  <a:glow rad="228600">
                    <a:srgbClr val="020103"/>
                  </a:glow>
                </a:effectLst>
              </a:rPr>
              <a:t>	Exodus 17:6</a:t>
            </a:r>
          </a:p>
          <a:p>
            <a:pPr>
              <a:buNone/>
            </a:pPr>
            <a:r>
              <a:rPr lang="en-US" sz="4000" dirty="0" smtClean="0">
                <a:effectLst>
                  <a:glow rad="228600">
                    <a:srgbClr val="020103"/>
                  </a:glow>
                </a:effectLst>
              </a:rPr>
              <a:t>- Following the 10 Commandments</a:t>
            </a:r>
          </a:p>
          <a:p>
            <a:pPr>
              <a:buNone/>
            </a:pPr>
            <a:r>
              <a:rPr lang="en-US" sz="4000" dirty="0" smtClean="0">
                <a:effectLst>
                  <a:glow rad="228600">
                    <a:srgbClr val="020103"/>
                  </a:glow>
                </a:effectLst>
              </a:rPr>
              <a:t>- Saved like the Thief on the Cross</a:t>
            </a:r>
          </a:p>
          <a:p>
            <a:pPr>
              <a:buNone/>
            </a:pPr>
            <a:endParaRPr lang="en-US" sz="4000" dirty="0" smtClean="0">
              <a:effectLst>
                <a:glow rad="228600">
                  <a:srgbClr val="020103"/>
                </a:glow>
              </a:effectLst>
            </a:endParaRPr>
          </a:p>
          <a:p>
            <a:pPr>
              <a:buNone/>
            </a:pPr>
            <a:r>
              <a:rPr lang="en-US" sz="4000" i="1" dirty="0" smtClean="0">
                <a:effectLst>
                  <a:glow rad="228600">
                    <a:srgbClr val="020103"/>
                  </a:glow>
                </a:effectLst>
              </a:rPr>
              <a:t>If there are other ways to obey God, then Moses made it to the Promised Land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37160"/>
            <a:ext cx="8229600" cy="1438104"/>
          </a:xfrm>
        </p:spPr>
        <p:txBody>
          <a:bodyPr>
            <a:noAutofit/>
          </a:bodyPr>
          <a:lstStyle/>
          <a:p>
            <a:r>
              <a:rPr lang="en-US" sz="8000" dirty="0" smtClean="0">
                <a:effectLst>
                  <a:glow rad="228600">
                    <a:srgbClr val="060606"/>
                  </a:glow>
                </a:effectLst>
              </a:rPr>
              <a:t>Moses Made It If:</a:t>
            </a:r>
            <a:endParaRPr lang="en-US" sz="80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Results are all that matters</a:t>
            </a:r>
          </a:p>
          <a:p>
            <a:pPr>
              <a:buNone/>
            </a:pPr>
            <a:r>
              <a:rPr lang="en-US" sz="4000" dirty="0" smtClean="0">
                <a:effectLst>
                  <a:glow rad="228600">
                    <a:srgbClr val="020103"/>
                  </a:glow>
                </a:effectLst>
              </a:rPr>
              <a:t>	Numbers 20:11</a:t>
            </a:r>
          </a:p>
          <a:p>
            <a:pPr>
              <a:buNone/>
            </a:pPr>
            <a:r>
              <a:rPr lang="en-US" sz="4000" dirty="0" smtClean="0">
                <a:effectLst>
                  <a:glow rad="228600">
                    <a:srgbClr val="020103"/>
                  </a:glow>
                </a:effectLst>
              </a:rPr>
              <a:t>- Institutionalism &amp; the social gospel</a:t>
            </a:r>
          </a:p>
          <a:p>
            <a:pPr>
              <a:buNone/>
            </a:pPr>
            <a:r>
              <a:rPr lang="en-US" sz="4000" dirty="0" smtClean="0">
                <a:effectLst>
                  <a:glow rad="228600">
                    <a:srgbClr val="020103"/>
                  </a:glow>
                </a:effectLst>
              </a:rPr>
              <a:t>- Authority in church structure &amp; purpose</a:t>
            </a:r>
          </a:p>
          <a:p>
            <a:pPr>
              <a:buNone/>
            </a:pPr>
            <a:endParaRPr lang="en-US" sz="4000" i="1" dirty="0" smtClean="0">
              <a:effectLst>
                <a:glow rad="228600">
                  <a:srgbClr val="020103"/>
                </a:glow>
              </a:effectLst>
            </a:endParaRPr>
          </a:p>
          <a:p>
            <a:pPr>
              <a:buNone/>
            </a:pPr>
            <a:r>
              <a:rPr lang="en-US" sz="4000" i="1" dirty="0" smtClean="0">
                <a:effectLst>
                  <a:glow rad="228600">
                    <a:srgbClr val="020103"/>
                  </a:glow>
                </a:effectLst>
              </a:rPr>
              <a:t>If God’s permission does not matter, then Moses made it to the Promised Land</a:t>
            </a:r>
          </a:p>
          <a:p>
            <a:pPr>
              <a:buNone/>
            </a:pPr>
            <a:endParaRPr lang="en-US" sz="4000" dirty="0" smtClean="0">
              <a:effectLst>
                <a:glow rad="228600">
                  <a:srgbClr val="020103"/>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37160"/>
            <a:ext cx="8229600" cy="1438104"/>
          </a:xfrm>
        </p:spPr>
        <p:txBody>
          <a:bodyPr>
            <a:noAutofit/>
          </a:bodyPr>
          <a:lstStyle/>
          <a:p>
            <a:r>
              <a:rPr lang="en-US" sz="8000" dirty="0" smtClean="0">
                <a:effectLst>
                  <a:glow rad="228600">
                    <a:srgbClr val="060606"/>
                  </a:glow>
                </a:effectLst>
              </a:rPr>
              <a:t>Moses Made It If:</a:t>
            </a:r>
            <a:endParaRPr lang="en-US" sz="80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God is only concerned with serious laws</a:t>
            </a:r>
          </a:p>
          <a:p>
            <a:pPr>
              <a:buNone/>
            </a:pPr>
            <a:r>
              <a:rPr lang="en-US" sz="4000" dirty="0" smtClean="0">
                <a:effectLst>
                  <a:glow rad="228600">
                    <a:srgbClr val="020103"/>
                  </a:glow>
                </a:effectLst>
              </a:rPr>
              <a:t>	Numbers 20:8</a:t>
            </a:r>
          </a:p>
          <a:p>
            <a:pPr>
              <a:buNone/>
            </a:pPr>
            <a:r>
              <a:rPr lang="en-US" sz="4000" dirty="0" smtClean="0">
                <a:effectLst>
                  <a:glow rad="228600">
                    <a:srgbClr val="020103"/>
                  </a:glow>
                </a:effectLst>
              </a:rPr>
              <a:t>- God is not a “Legalist”</a:t>
            </a:r>
          </a:p>
          <a:p>
            <a:pPr>
              <a:buNone/>
            </a:pPr>
            <a:r>
              <a:rPr lang="en-US" sz="4000" dirty="0" smtClean="0">
                <a:effectLst>
                  <a:glow rad="228600">
                    <a:srgbClr val="020103"/>
                  </a:glow>
                </a:effectLst>
              </a:rPr>
              <a:t>- God is mainly concerned with love</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If God is not precise in His law, then Moses made it to the Promised Land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37160"/>
            <a:ext cx="8229600" cy="1438104"/>
          </a:xfrm>
        </p:spPr>
        <p:txBody>
          <a:bodyPr>
            <a:noAutofit/>
          </a:bodyPr>
          <a:lstStyle/>
          <a:p>
            <a:r>
              <a:rPr lang="en-US" sz="8000" dirty="0" smtClean="0">
                <a:effectLst>
                  <a:glow rad="228600">
                    <a:srgbClr val="060606"/>
                  </a:glow>
                </a:effectLst>
              </a:rPr>
              <a:t>Moses Made It If:</a:t>
            </a:r>
            <a:endParaRPr lang="en-US" sz="80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Sins can be blamed on others</a:t>
            </a:r>
          </a:p>
          <a:p>
            <a:pPr>
              <a:buNone/>
            </a:pPr>
            <a:r>
              <a:rPr lang="en-US" sz="4000" dirty="0" smtClean="0">
                <a:effectLst>
                  <a:glow rad="228600">
                    <a:srgbClr val="020103"/>
                  </a:glow>
                </a:effectLst>
              </a:rPr>
              <a:t>	Psalm 106:32</a:t>
            </a:r>
          </a:p>
          <a:p>
            <a:pPr>
              <a:buNone/>
            </a:pPr>
            <a:r>
              <a:rPr lang="en-US" sz="4000" dirty="0" smtClean="0">
                <a:effectLst>
                  <a:glow rad="228600">
                    <a:srgbClr val="020103"/>
                  </a:glow>
                </a:effectLst>
              </a:rPr>
              <a:t>- Victims of upbringing or society</a:t>
            </a:r>
          </a:p>
          <a:p>
            <a:pPr>
              <a:buNone/>
            </a:pPr>
            <a:r>
              <a:rPr lang="en-US" sz="4000" dirty="0" smtClean="0">
                <a:effectLst>
                  <a:glow rad="228600">
                    <a:srgbClr val="020103"/>
                  </a:glow>
                </a:effectLst>
              </a:rPr>
              <a:t>- Coerced by friends to sin</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If sin is not the fault of the sinner, then Moses made it to the Promised Land</a:t>
            </a:r>
          </a:p>
          <a:p>
            <a:pPr>
              <a:buNone/>
            </a:pPr>
            <a:endParaRPr lang="en-US" sz="4000" dirty="0" smtClean="0">
              <a:effectLst>
                <a:glow rad="228600">
                  <a:srgbClr val="020103"/>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0"/>
            <a:ext cx="9144000" cy="1575264"/>
          </a:xfrm>
        </p:spPr>
        <p:txBody>
          <a:bodyPr>
            <a:noAutofit/>
          </a:bodyPr>
          <a:lstStyle/>
          <a:p>
            <a:pPr algn="ctr"/>
            <a:r>
              <a:rPr lang="en-US" sz="7600" dirty="0" smtClean="0">
                <a:effectLst>
                  <a:glow rad="228600">
                    <a:srgbClr val="060606"/>
                  </a:glow>
                </a:effectLst>
              </a:rPr>
              <a:t>Moses Didn’t Make It!</a:t>
            </a:r>
            <a:endParaRPr lang="en-US" sz="7600" dirty="0">
              <a:effectLst>
                <a:glow rad="228600">
                  <a:srgbClr val="060606"/>
                </a:glow>
              </a:effectLst>
            </a:endParaRPr>
          </a:p>
        </p:txBody>
      </p:sp>
      <p:sp>
        <p:nvSpPr>
          <p:cNvPr id="3" name="Content Placeholder 2"/>
          <p:cNvSpPr>
            <a:spLocks noGrp="1"/>
          </p:cNvSpPr>
          <p:nvPr>
            <p:ph idx="1"/>
          </p:nvPr>
        </p:nvSpPr>
        <p:spPr>
          <a:xfrm>
            <a:off x="228600" y="1417320"/>
            <a:ext cx="8915400" cy="5440680"/>
          </a:xfrm>
        </p:spPr>
        <p:txBody>
          <a:bodyPr>
            <a:normAutofit/>
          </a:bodyPr>
          <a:lstStyle/>
          <a:p>
            <a:pPr>
              <a:buNone/>
            </a:pPr>
            <a:r>
              <a:rPr lang="en-US" sz="4000" dirty="0" smtClean="0">
                <a:effectLst>
                  <a:glow rad="228600">
                    <a:srgbClr val="020103"/>
                  </a:glow>
                </a:effectLst>
              </a:rPr>
              <a:t>	</a:t>
            </a:r>
            <a:r>
              <a:rPr lang="en-US" sz="4000" i="1" dirty="0" smtClean="0">
                <a:effectLst>
                  <a:glow rad="228600">
                    <a:srgbClr val="020103"/>
                  </a:glow>
                </a:effectLst>
              </a:rPr>
              <a:t>But the LORD said to Moses and Aaron, "Because you have not believed Me, to treat Me as holy in the sight of the sons of Israel, therefore you shall not bring this assembly into the land which I have given them.“	</a:t>
            </a:r>
            <a:r>
              <a:rPr lang="en-US" sz="4000" dirty="0" smtClean="0">
                <a:effectLst>
                  <a:glow rad="228600">
                    <a:srgbClr val="020103"/>
                  </a:glow>
                </a:effectLst>
              </a:rPr>
              <a:t>										Numbers 20:12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0" y="0"/>
            <a:ext cx="9144000" cy="1575264"/>
          </a:xfrm>
        </p:spPr>
        <p:txBody>
          <a:bodyPr>
            <a:noAutofit/>
          </a:bodyPr>
          <a:lstStyle/>
          <a:p>
            <a:pPr algn="ctr"/>
            <a:r>
              <a:rPr lang="en-US" sz="7600" dirty="0" smtClean="0">
                <a:effectLst>
                  <a:glow rad="228600">
                    <a:srgbClr val="060606"/>
                  </a:glow>
                </a:effectLst>
              </a:rPr>
              <a:t>Moses Didn’t Make It!</a:t>
            </a:r>
            <a:endParaRPr lang="en-US" sz="7600" dirty="0">
              <a:effectLst>
                <a:glow rad="228600">
                  <a:srgbClr val="060606"/>
                </a:glow>
              </a:effectLst>
            </a:endParaRPr>
          </a:p>
        </p:txBody>
      </p:sp>
      <p:sp>
        <p:nvSpPr>
          <p:cNvPr id="3" name="Content Placeholder 2"/>
          <p:cNvSpPr>
            <a:spLocks noGrp="1"/>
          </p:cNvSpPr>
          <p:nvPr>
            <p:ph idx="1"/>
          </p:nvPr>
        </p:nvSpPr>
        <p:spPr>
          <a:xfrm>
            <a:off x="228600" y="1417320"/>
            <a:ext cx="8686800" cy="5440680"/>
          </a:xfrm>
        </p:spPr>
        <p:txBody>
          <a:bodyPr>
            <a:normAutofit/>
          </a:bodyPr>
          <a:lstStyle/>
          <a:p>
            <a:pPr>
              <a:buNone/>
            </a:pPr>
            <a:r>
              <a:rPr lang="en-US" sz="4000" dirty="0" smtClean="0">
                <a:effectLst>
                  <a:glow rad="228600">
                    <a:srgbClr val="020103"/>
                  </a:glow>
                </a:effectLst>
              </a:rPr>
              <a:t>	</a:t>
            </a:r>
            <a:r>
              <a:rPr lang="en-US" sz="4000" i="1" dirty="0" smtClean="0">
                <a:effectLst>
                  <a:glow rad="228600">
                    <a:srgbClr val="020103"/>
                  </a:glow>
                </a:effectLst>
              </a:rPr>
              <a:t>"The LORD was angry with me also on your account, saying, 'Not even you shall enter there.” 	</a:t>
            </a:r>
            <a:r>
              <a:rPr lang="en-US" sz="4000" dirty="0" smtClean="0">
                <a:effectLst>
                  <a:glow rad="228600">
                    <a:srgbClr val="020103"/>
                  </a:glow>
                </a:effectLst>
              </a:rPr>
              <a:t>									Deuteronomy 1:37 </a:t>
            </a: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64309</TotalTime>
  <Words>966</Words>
  <Application>Microsoft Macintosh PowerPoint</Application>
  <PresentationFormat>On-screen Show (4:3)</PresentationFormat>
  <Paragraphs>106</Paragraphs>
  <Slides>17</Slides>
  <Notes>17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Foundry</vt:lpstr>
      <vt:lpstr>How Moses Entered The Promised Land</vt:lpstr>
      <vt:lpstr>The Promised Land</vt:lpstr>
      <vt:lpstr>Moses Made It If:</vt:lpstr>
      <vt:lpstr>Moses Made It If:</vt:lpstr>
      <vt:lpstr>Moses Made It If:</vt:lpstr>
      <vt:lpstr>Moses Made It If:</vt:lpstr>
      <vt:lpstr>Moses Made It If:</vt:lpstr>
      <vt:lpstr>Moses Didn’t Make It!</vt:lpstr>
      <vt:lpstr>Moses Didn’t Make It!</vt:lpstr>
      <vt:lpstr>Moses Didn’t Make It!</vt:lpstr>
      <vt:lpstr>He Didn’t Make It Because:</vt:lpstr>
      <vt:lpstr>He Didn’t Make It Because:</vt:lpstr>
      <vt:lpstr>He Didn’t Make It Because:</vt:lpstr>
      <vt:lpstr>He Didn’t Make It Because:</vt:lpstr>
      <vt:lpstr>He Didn’t Make It Because:</vt:lpstr>
      <vt:lpstr>Moses’ Example</vt:lpstr>
      <vt:lpstr>Moses’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This is the Fruit, What Seed Did I Plant</dc:title>
  <dc:creator>Brian Haines</dc:creator>
  <cp:lastModifiedBy>Kyle Pope</cp:lastModifiedBy>
  <cp:revision>767</cp:revision>
  <dcterms:created xsi:type="dcterms:W3CDTF">2014-11-11T23:44:57Z</dcterms:created>
  <dcterms:modified xsi:type="dcterms:W3CDTF">2014-11-11T23:47:34Z</dcterms:modified>
</cp:coreProperties>
</file>