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3" r:id="rId1"/>
  </p:sldMasterIdLst>
  <p:notesMasterIdLst>
    <p:notesMasterId r:id="rId12"/>
  </p:notesMasterIdLst>
  <p:sldIdLst>
    <p:sldId id="481" r:id="rId2"/>
    <p:sldId id="489" r:id="rId3"/>
    <p:sldId id="498" r:id="rId4"/>
    <p:sldId id="491" r:id="rId5"/>
    <p:sldId id="499" r:id="rId6"/>
    <p:sldId id="492" r:id="rId7"/>
    <p:sldId id="482" r:id="rId8"/>
    <p:sldId id="501" r:id="rId9"/>
    <p:sldId id="500" r:id="rId10"/>
    <p:sldId id="471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"/>
      </p:ext>
    </p:extLst>
  </p:showPr>
  <p:clrMru>
    <a:srgbClr val="000000"/>
    <a:srgbClr val="294B2C"/>
    <a:srgbClr val="040000"/>
    <a:srgbClr val="010407"/>
    <a:srgbClr val="080400"/>
    <a:srgbClr val="FFFFFF"/>
    <a:srgbClr val="000204"/>
    <a:srgbClr val="070101"/>
    <a:srgbClr val="040206"/>
    <a:srgbClr val="F36D57"/>
  </p:clrMru>
  <p:extLst>
    <p:ext uri="{E76CE94A-603C-4142-B9EB-6D1370010A27}">
      <p14:discardImageEditData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6327" autoAdjust="0"/>
    <p:restoredTop sz="91472" autoAdjust="0"/>
  </p:normalViewPr>
  <p:slideViewPr>
    <p:cSldViewPr>
      <p:cViewPr varScale="1">
        <p:scale>
          <a:sx n="95" d="100"/>
          <a:sy n="95" d="100"/>
        </p:scale>
        <p:origin x="-5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D1CD6E8B-C974-4436-B294-C7BC11C06B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984641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0CA0-7D90-4F86-9C76-DC578E65036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0CA0-7D90-4F86-9C76-DC578E65036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0CA0-7D90-4F86-9C76-DC578E65036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0CA0-7D90-4F86-9C76-DC578E65036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0CA0-7D90-4F86-9C76-DC578E65036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0CA0-7D90-4F86-9C76-DC578E65036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0CA0-7D90-4F86-9C76-DC578E65036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0CA0-7D90-4F86-9C76-DC578E65036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0CA0-7D90-4F86-9C76-DC578E65036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D677-7515-48FA-8957-83FF4B12A7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624512506"/>
      </p:ext>
    </p:extLst>
  </p:cSld>
  <p:clrMapOvr>
    <a:masterClrMapping/>
  </p:clrMapOvr>
  <mc:AlternateContent>
    <mc:Choice xmlns:mc="http://schemas.openxmlformats.org/markup-compatibility/2006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AF91-D589-457C-8076-A08CE6502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384105907"/>
      </p:ext>
    </p:extLst>
  </p:cSld>
  <p:clrMapOvr>
    <a:masterClrMapping/>
  </p:clrMapOvr>
  <mc:AlternateContent>
    <mc:Choice xmlns:mc="http://schemas.openxmlformats.org/markup-compatibility/2006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693D-9A5A-4AB0-99C5-6239250E9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87624821"/>
      </p:ext>
    </p:extLst>
  </p:cSld>
  <p:clrMapOvr>
    <a:masterClrMapping/>
  </p:clrMapOvr>
  <mc:AlternateContent>
    <mc:Choice xmlns:mc="http://schemas.openxmlformats.org/markup-compatibility/2006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B182-81C2-46D1-B753-445FBB1A9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977330901"/>
      </p:ext>
    </p:extLst>
  </p:cSld>
  <p:clrMapOvr>
    <a:masterClrMapping/>
  </p:clrMapOvr>
  <mc:AlternateContent>
    <mc:Choice xmlns:mc="http://schemas.openxmlformats.org/markup-compatibility/2006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6BBC-F3C0-4586-9959-791A244832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134224270"/>
      </p:ext>
    </p:extLst>
  </p:cSld>
  <p:clrMapOvr>
    <a:masterClrMapping/>
  </p:clrMapOvr>
  <mc:AlternateContent>
    <mc:Choice xmlns:mc="http://schemas.openxmlformats.org/markup-compatibility/2006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0F5F-47C4-481F-80C3-19E8A65450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30798126"/>
      </p:ext>
    </p:extLst>
  </p:cSld>
  <p:clrMapOvr>
    <a:masterClrMapping/>
  </p:clrMapOvr>
  <mc:AlternateContent>
    <mc:Choice xmlns:mc="http://schemas.openxmlformats.org/markup-compatibility/2006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A065-9355-49A3-866B-B907A7933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820333843"/>
      </p:ext>
    </p:extLst>
  </p:cSld>
  <p:clrMapOvr>
    <a:masterClrMapping/>
  </p:clrMapOvr>
  <mc:AlternateContent>
    <mc:Choice xmlns:mc="http://schemas.openxmlformats.org/markup-compatibility/2006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FEF1-1DB6-406A-8497-31CEAD6A4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734358287"/>
      </p:ext>
    </p:extLst>
  </p:cSld>
  <p:clrMapOvr>
    <a:masterClrMapping/>
  </p:clrMapOvr>
  <mc:AlternateContent>
    <mc:Choice xmlns:mc="http://schemas.openxmlformats.org/markup-compatibility/2006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595F-ADF5-4D85-B3F2-D6A91CABB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876999218"/>
      </p:ext>
    </p:extLst>
  </p:cSld>
  <p:clrMapOvr>
    <a:masterClrMapping/>
  </p:clrMapOvr>
  <mc:AlternateContent>
    <mc:Choice xmlns:mc="http://schemas.openxmlformats.org/markup-compatibility/2006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C64D-1D8E-4A6B-BC1F-C741AEB56D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173655700"/>
      </p:ext>
    </p:extLst>
  </p:cSld>
  <p:clrMapOvr>
    <a:masterClrMapping/>
  </p:clrMapOvr>
  <mc:AlternateContent>
    <mc:Choice xmlns:mc="http://schemas.openxmlformats.org/markup-compatibility/2006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375A-12EC-4738-A208-E8E64C5F2C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386955064"/>
      </p:ext>
    </p:extLst>
  </p:cSld>
  <p:clrMapOvr>
    <a:masterClrMapping/>
  </p:clrMapOvr>
  <mc:AlternateContent>
    <mc:Choice xmlns:mc="http://schemas.openxmlformats.org/markup-compatibility/2006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CE891-04AF-4709-9EBD-54FBAB3BEF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235711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>
    <mc:Choice xmlns:mc="http://schemas.openxmlformats.org/markup-compatibility/2006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04800"/>
            <a:ext cx="5144525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458200" cy="21336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effectLst>
                  <a:glow rad="228600">
                    <a:srgbClr val="000000"/>
                  </a:glow>
                </a:effectLst>
                <a:latin typeface="Times New Roman" pitchFamily="18" charset="0"/>
                <a:ea typeface="Macao" pitchFamily="2" charset="0"/>
                <a:cs typeface="Times New Roman" pitchFamily="18" charset="0"/>
              </a:rPr>
              <a:t>The Passover Terror</a:t>
            </a:r>
            <a:br>
              <a:rPr lang="en-US" sz="6000" b="1" dirty="0" smtClean="0">
                <a:effectLst>
                  <a:glow rad="228600">
                    <a:srgbClr val="000000"/>
                  </a:glow>
                </a:effectLst>
                <a:latin typeface="Times New Roman" pitchFamily="18" charset="0"/>
                <a:ea typeface="Macao" pitchFamily="2" charset="0"/>
                <a:cs typeface="Times New Roman" pitchFamily="18" charset="0"/>
              </a:rPr>
            </a:br>
            <a:r>
              <a:rPr lang="en-US" sz="6000" b="1" dirty="0" smtClean="0">
                <a:effectLst>
                  <a:glow rad="228600">
                    <a:srgbClr val="000000"/>
                  </a:glow>
                </a:effectLst>
                <a:latin typeface="Times New Roman" pitchFamily="18" charset="0"/>
                <a:ea typeface="Macao" pitchFamily="2" charset="0"/>
                <a:cs typeface="Times New Roman" pitchFamily="18" charset="0"/>
              </a:rPr>
              <a:t>Exodus 12:3-13</a:t>
            </a:r>
            <a:endParaRPr lang="en-US" sz="5000" b="1" dirty="0">
              <a:effectLst>
                <a:glow rad="228600">
                  <a:srgbClr val="000000"/>
                </a:glow>
              </a:effectLst>
              <a:latin typeface="Times New Roman" pitchFamily="18" charset="0"/>
              <a:ea typeface="Macao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effectLst>
                  <a:glow rad="228600">
                    <a:srgbClr val="000000"/>
                  </a:glow>
                </a:effectLst>
              </a:rPr>
              <a:t>Entrance Requirements</a:t>
            </a:r>
            <a:endParaRPr lang="en-US" sz="7200" dirty="0">
              <a:effectLst>
                <a:glow rad="228600">
                  <a:srgbClr val="000000"/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983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dirty="0" smtClean="0">
                <a:effectLst>
                  <a:glow rad="228600">
                    <a:srgbClr val="000000"/>
                  </a:glow>
                </a:effectLst>
              </a:rPr>
              <a:t>	To have faith – John 3:16</a:t>
            </a:r>
          </a:p>
          <a:p>
            <a:pPr>
              <a:buNone/>
            </a:pPr>
            <a:r>
              <a:rPr lang="en-US" sz="4000" dirty="0" smtClean="0">
                <a:effectLst>
                  <a:glow rad="228600">
                    <a:srgbClr val="000000"/>
                  </a:glow>
                </a:effectLst>
              </a:rPr>
              <a:t>	To confess Him – Luke 12:8</a:t>
            </a:r>
          </a:p>
          <a:p>
            <a:pPr>
              <a:buNone/>
            </a:pPr>
            <a:r>
              <a:rPr lang="en-US" sz="4000" dirty="0" smtClean="0">
                <a:effectLst>
                  <a:glow rad="228600">
                    <a:srgbClr val="000000"/>
                  </a:glow>
                </a:effectLst>
              </a:rPr>
              <a:t>	To repent – Matthew 4:18</a:t>
            </a:r>
          </a:p>
          <a:p>
            <a:pPr>
              <a:buNone/>
            </a:pPr>
            <a:r>
              <a:rPr lang="en-US" sz="4000" dirty="0" smtClean="0">
                <a:effectLst>
                  <a:glow rad="228600">
                    <a:srgbClr val="000000"/>
                  </a:glow>
                </a:effectLst>
              </a:rPr>
              <a:t>	To be baptized – Mark 16:16</a:t>
            </a:r>
          </a:p>
          <a:p>
            <a:pPr>
              <a:buNone/>
            </a:pPr>
            <a:r>
              <a:rPr lang="en-US" sz="4000" dirty="0" smtClean="0">
                <a:effectLst>
                  <a:glow rad="228600">
                    <a:srgbClr val="000000"/>
                  </a:glow>
                </a:effectLst>
              </a:rPr>
              <a:t>	To remain faithful – Revelation 2:10</a:t>
            </a:r>
          </a:p>
          <a:p>
            <a:pPr>
              <a:buNone/>
            </a:pPr>
            <a:endParaRPr lang="en-US" sz="4000" dirty="0" smtClean="0">
              <a:effectLst>
                <a:glow rad="228600">
                  <a:srgbClr val="000000"/>
                </a:glow>
              </a:effectLst>
            </a:endParaRPr>
          </a:p>
          <a:p>
            <a:pPr algn="ctr">
              <a:buNone/>
            </a:pPr>
            <a:r>
              <a:rPr lang="en-US" sz="5400" dirty="0" smtClean="0">
                <a:effectLst>
                  <a:glow rad="228600">
                    <a:srgbClr val="000000"/>
                  </a:glow>
                </a:effectLst>
              </a:rPr>
              <a:t>The time is now!</a:t>
            </a:r>
            <a:endParaRPr lang="en-US" sz="5400" dirty="0">
              <a:effectLst>
                <a:glow rad="228600">
                  <a:srgbClr val="000000"/>
                </a:glow>
              </a:effectLst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667000"/>
            <a:ext cx="3315361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pPr algn="r"/>
            <a:r>
              <a:rPr lang="en-US" sz="5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20103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Passover Terror</a:t>
            </a:r>
            <a:endParaRPr lang="en-US" sz="5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20103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5105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000" dirty="0" smtClean="0">
              <a:effectLst>
                <a:glow rad="228600">
                  <a:srgbClr val="000000"/>
                </a:glow>
              </a:effectLst>
            </a:endParaRPr>
          </a:p>
          <a:p>
            <a:pPr>
              <a:buNone/>
            </a:pPr>
            <a:r>
              <a:rPr lang="en-US" sz="4000" dirty="0" smtClean="0">
                <a:effectLst>
                  <a:glow rad="228600">
                    <a:srgbClr val="000000"/>
                  </a:glow>
                </a:effectLst>
              </a:rPr>
              <a:t>	Now all these things happened to them as examples, and they were written for our admonition, upon whom the ends of the ages have come.								 1 Corinthians 10:11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667000"/>
            <a:ext cx="3315361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pPr algn="r"/>
            <a:r>
              <a:rPr lang="en-US" sz="5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20103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Passover Pattern</a:t>
            </a:r>
            <a:endParaRPr lang="en-US" sz="5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20103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effectLst>
                  <a:glow rad="228600">
                    <a:srgbClr val="000000"/>
                  </a:glow>
                </a:effectLst>
              </a:rPr>
              <a:t>	Death waiting outside</a:t>
            </a:r>
          </a:p>
          <a:p>
            <a:pPr>
              <a:buNone/>
            </a:pPr>
            <a:endParaRPr lang="en-US" sz="4000" dirty="0" smtClean="0">
              <a:effectLst>
                <a:glow rad="228600">
                  <a:srgbClr val="000000"/>
                </a:glow>
              </a:effectLst>
            </a:endParaRPr>
          </a:p>
          <a:p>
            <a:pPr>
              <a:buNone/>
            </a:pPr>
            <a:r>
              <a:rPr lang="en-US" sz="4000" dirty="0" smtClean="0">
                <a:effectLst>
                  <a:glow rad="228600">
                    <a:srgbClr val="000000"/>
                  </a:glow>
                </a:effectLst>
              </a:rPr>
              <a:t>	Safety by passing through a door</a:t>
            </a:r>
          </a:p>
          <a:p>
            <a:pPr>
              <a:buNone/>
            </a:pPr>
            <a:endParaRPr lang="en-US" sz="4000" dirty="0" smtClean="0">
              <a:effectLst>
                <a:glow rad="228600">
                  <a:srgbClr val="000000"/>
                </a:glow>
              </a:effectLst>
            </a:endParaRPr>
          </a:p>
          <a:p>
            <a:pPr>
              <a:buNone/>
            </a:pPr>
            <a:r>
              <a:rPr lang="en-US" sz="4000" dirty="0" smtClean="0">
                <a:effectLst>
                  <a:glow rad="228600">
                    <a:srgbClr val="000000"/>
                  </a:glow>
                </a:effectLst>
              </a:rPr>
              <a:t>	Safety only by remaining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pPr algn="r"/>
            <a:r>
              <a:rPr lang="en-US" sz="5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20103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Passover Pattern</a:t>
            </a:r>
            <a:endParaRPr lang="en-US" sz="5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20103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effectLst>
                  <a:glow rad="228600">
                    <a:srgbClr val="000000"/>
                  </a:glow>
                </a:effectLst>
              </a:rPr>
              <a:t>Genesis 6:13-17</a:t>
            </a:r>
          </a:p>
          <a:p>
            <a:pPr>
              <a:buNone/>
            </a:pPr>
            <a:r>
              <a:rPr lang="en-US" sz="4000" dirty="0" smtClean="0">
                <a:effectLst>
                  <a:glow rad="228600">
                    <a:srgbClr val="000000"/>
                  </a:glow>
                </a:effectLst>
              </a:rPr>
              <a:t>	Death waiting outside</a:t>
            </a:r>
          </a:p>
          <a:p>
            <a:pPr>
              <a:buNone/>
            </a:pPr>
            <a:r>
              <a:rPr lang="en-US" sz="4000" dirty="0" smtClean="0">
                <a:effectLst>
                  <a:glow rad="228600">
                    <a:srgbClr val="000000"/>
                  </a:glow>
                </a:effectLst>
              </a:rPr>
              <a:t>	Safety by passing through a door</a:t>
            </a:r>
          </a:p>
          <a:p>
            <a:pPr>
              <a:buNone/>
            </a:pPr>
            <a:r>
              <a:rPr lang="en-US" sz="4000" dirty="0" smtClean="0">
                <a:effectLst>
                  <a:glow rad="228600">
                    <a:srgbClr val="000000"/>
                  </a:glow>
                </a:effectLst>
              </a:rPr>
              <a:t>	Safety only by remaining</a:t>
            </a:r>
          </a:p>
          <a:p>
            <a:pPr>
              <a:buNone/>
            </a:pPr>
            <a:endParaRPr lang="en-US" sz="4000" dirty="0" smtClean="0">
              <a:effectLst>
                <a:glow rad="228600">
                  <a:srgbClr val="000000"/>
                </a:glow>
              </a:effectLst>
            </a:endParaRPr>
          </a:p>
        </p:txBody>
      </p:sp>
      <p:pic>
        <p:nvPicPr>
          <p:cNvPr id="6" name="Picture 5" descr="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4503" y="4648200"/>
            <a:ext cx="9358503" cy="2209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upload.wikimedia.org/wikipedia/commons/thumb/4/4b/IranBamStadttor1.jpg/640px-IranBamStadtto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7936" y="1295400"/>
            <a:ext cx="3776064" cy="58293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pPr algn="r"/>
            <a:r>
              <a:rPr lang="en-US" sz="5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20103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Passover Pattern</a:t>
            </a:r>
            <a:endParaRPr lang="en-US" sz="5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20103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effectLst>
                  <a:glow rad="228600">
                    <a:srgbClr val="000000"/>
                  </a:glow>
                </a:effectLst>
              </a:rPr>
              <a:t>Numbers 35:14-24</a:t>
            </a:r>
          </a:p>
          <a:p>
            <a:pPr>
              <a:buNone/>
            </a:pPr>
            <a:r>
              <a:rPr lang="en-US" sz="4000" dirty="0" smtClean="0">
                <a:effectLst>
                  <a:glow rad="228600">
                    <a:srgbClr val="000000"/>
                  </a:glow>
                </a:effectLst>
              </a:rPr>
              <a:t>	Death waiting outside</a:t>
            </a:r>
          </a:p>
          <a:p>
            <a:pPr>
              <a:buNone/>
            </a:pPr>
            <a:r>
              <a:rPr lang="en-US" sz="4000" dirty="0" smtClean="0">
                <a:effectLst>
                  <a:glow rad="228600">
                    <a:srgbClr val="000000"/>
                  </a:glow>
                </a:effectLst>
              </a:rPr>
              <a:t>	Safety by passing through a door</a:t>
            </a:r>
          </a:p>
          <a:p>
            <a:pPr>
              <a:buNone/>
            </a:pPr>
            <a:r>
              <a:rPr lang="en-US" sz="4000" dirty="0" smtClean="0">
                <a:effectLst>
                  <a:glow rad="228600">
                    <a:srgbClr val="000000"/>
                  </a:glow>
                </a:effectLst>
              </a:rPr>
              <a:t>	Safety only by remaining</a:t>
            </a:r>
          </a:p>
          <a:p>
            <a:pPr>
              <a:buNone/>
            </a:pPr>
            <a:endParaRPr lang="en-US" sz="4000" dirty="0" smtClean="0">
              <a:effectLst>
                <a:glow rad="228600">
                  <a:srgbClr val="000000"/>
                </a:glo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8392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effectLst>
                  <a:glow rad="228600">
                    <a:srgbClr val="000000"/>
                  </a:glow>
                </a:effectLst>
              </a:rPr>
              <a:t>	Now all these things happened to them as examples, and they were written for our admonition, upon whom the ends of the ages have come.								 1 Corinthians 10:11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pPr algn="l"/>
            <a:r>
              <a:rPr lang="en-US" sz="5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20103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Passover Pattern Revealed</a:t>
            </a:r>
            <a:endParaRPr lang="en-US" sz="5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20103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800" dirty="0" smtClean="0">
                <a:effectLst>
                  <a:glow rad="228600">
                    <a:srgbClr val="000000"/>
                  </a:glow>
                </a:effectLst>
              </a:rPr>
              <a:t>Hebrews 10:23-25 - The Church of Christ:</a:t>
            </a:r>
          </a:p>
          <a:p>
            <a:pPr>
              <a:buNone/>
            </a:pPr>
            <a:endParaRPr lang="en-US" sz="3800" dirty="0" smtClean="0">
              <a:effectLst>
                <a:glow rad="228600">
                  <a:srgbClr val="000000"/>
                </a:glow>
              </a:effectLst>
            </a:endParaRPr>
          </a:p>
          <a:p>
            <a:pPr>
              <a:buNone/>
            </a:pPr>
            <a:r>
              <a:rPr lang="en-US" sz="3800" dirty="0" smtClean="0">
                <a:effectLst>
                  <a:glow rad="228600">
                    <a:srgbClr val="000000"/>
                  </a:glow>
                </a:effectLst>
              </a:rPr>
              <a:t>	Purchased with blood - Acts 20:28 </a:t>
            </a:r>
          </a:p>
          <a:p>
            <a:pPr>
              <a:buNone/>
            </a:pPr>
            <a:endParaRPr lang="en-US" sz="3800" dirty="0" smtClean="0">
              <a:effectLst>
                <a:glow rad="228600">
                  <a:srgbClr val="000000"/>
                </a:glow>
              </a:effectLst>
            </a:endParaRPr>
          </a:p>
          <a:p>
            <a:pPr>
              <a:buNone/>
            </a:pPr>
            <a:r>
              <a:rPr lang="en-US" sz="3800" dirty="0" smtClean="0">
                <a:effectLst>
                  <a:glow rad="228600">
                    <a:srgbClr val="000000"/>
                  </a:glow>
                </a:effectLst>
              </a:rPr>
              <a:t>	Covered with atonement – Ephesians 5:26</a:t>
            </a:r>
          </a:p>
          <a:p>
            <a:pPr>
              <a:buNone/>
            </a:pPr>
            <a:endParaRPr lang="en-US" sz="3800" dirty="0" smtClean="0">
              <a:effectLst>
                <a:glow rad="228600">
                  <a:srgbClr val="000000"/>
                </a:glow>
              </a:effectLst>
            </a:endParaRPr>
          </a:p>
          <a:p>
            <a:pPr>
              <a:buNone/>
            </a:pPr>
            <a:r>
              <a:rPr lang="en-US" sz="3800" dirty="0" smtClean="0">
                <a:effectLst>
                  <a:glow rad="228600">
                    <a:srgbClr val="000000"/>
                  </a:glow>
                </a:effectLst>
              </a:rPr>
              <a:t>	A city of refuge – Hebrews 11:16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pPr algn="l"/>
            <a:r>
              <a:rPr lang="en-US" sz="5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20103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Passover Pattern Revealed</a:t>
            </a:r>
            <a:endParaRPr lang="en-US" sz="5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20103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800" dirty="0" smtClean="0">
                <a:effectLst>
                  <a:glow rad="228600">
                    <a:srgbClr val="000000"/>
                  </a:glow>
                </a:effectLst>
              </a:rPr>
              <a:t>Hebrews 10:23-25 - The Church of Christ:</a:t>
            </a:r>
          </a:p>
          <a:p>
            <a:pPr>
              <a:buNone/>
            </a:pPr>
            <a:endParaRPr lang="en-US" sz="3800" dirty="0" smtClean="0">
              <a:effectLst>
                <a:glow rad="228600">
                  <a:srgbClr val="000000"/>
                </a:glow>
              </a:effectLst>
            </a:endParaRPr>
          </a:p>
          <a:p>
            <a:pPr>
              <a:buNone/>
            </a:pPr>
            <a:r>
              <a:rPr lang="en-US" sz="3800" dirty="0" smtClean="0">
                <a:effectLst>
                  <a:glow rad="228600">
                    <a:srgbClr val="000000"/>
                  </a:glow>
                </a:effectLst>
              </a:rPr>
              <a:t>	Death waiting outside</a:t>
            </a:r>
          </a:p>
          <a:p>
            <a:pPr>
              <a:buNone/>
            </a:pPr>
            <a:endParaRPr lang="en-US" sz="3800" dirty="0" smtClean="0">
              <a:effectLst>
                <a:glow rad="228600">
                  <a:srgbClr val="000000"/>
                </a:glow>
              </a:effectLst>
            </a:endParaRPr>
          </a:p>
          <a:p>
            <a:pPr>
              <a:buNone/>
            </a:pPr>
            <a:r>
              <a:rPr lang="en-US" sz="3800" dirty="0" smtClean="0">
                <a:effectLst>
                  <a:glow rad="228600">
                    <a:srgbClr val="000000"/>
                  </a:glow>
                </a:effectLst>
              </a:rPr>
              <a:t>	Safety by passing through a door</a:t>
            </a:r>
          </a:p>
          <a:p>
            <a:pPr>
              <a:buNone/>
            </a:pPr>
            <a:endParaRPr lang="en-US" sz="3800" dirty="0" smtClean="0">
              <a:effectLst>
                <a:glow rad="228600">
                  <a:srgbClr val="000000"/>
                </a:glow>
              </a:effectLst>
            </a:endParaRPr>
          </a:p>
          <a:p>
            <a:pPr>
              <a:buNone/>
            </a:pPr>
            <a:r>
              <a:rPr lang="en-US" sz="3800" dirty="0" smtClean="0">
                <a:effectLst>
                  <a:glow rad="228600">
                    <a:srgbClr val="000000"/>
                  </a:glow>
                </a:effectLst>
              </a:rPr>
              <a:t>	Safety only by remaining</a:t>
            </a:r>
          </a:p>
          <a:p>
            <a:pPr>
              <a:buNone/>
            </a:pPr>
            <a:endParaRPr lang="en-US" sz="3800" dirty="0" smtClean="0">
              <a:effectLst>
                <a:glow rad="228600">
                  <a:srgbClr val="000000"/>
                </a:glo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pPr algn="l"/>
            <a:r>
              <a:rPr lang="en-US" sz="5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20103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Passover Pattern Revealed</a:t>
            </a:r>
            <a:endParaRPr lang="en-US" sz="5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20103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effectLst>
                  <a:glow rad="228600">
                    <a:srgbClr val="000000"/>
                  </a:glow>
                </a:effectLst>
              </a:rPr>
              <a:t>The Church: Death waiting outside</a:t>
            </a:r>
          </a:p>
          <a:p>
            <a:pPr>
              <a:buNone/>
            </a:pPr>
            <a:r>
              <a:rPr lang="en-US" sz="4000" dirty="0" smtClean="0">
                <a:effectLst>
                  <a:glow rad="228600">
                    <a:srgbClr val="000000"/>
                  </a:glow>
                </a:effectLst>
              </a:rPr>
              <a:t>	Hebrews 6:18, John 14:6</a:t>
            </a:r>
          </a:p>
          <a:p>
            <a:pPr>
              <a:buNone/>
            </a:pPr>
            <a:endParaRPr lang="en-US" sz="1000" dirty="0" smtClean="0">
              <a:effectLst>
                <a:glow rad="228600">
                  <a:srgbClr val="000000"/>
                </a:glow>
              </a:effectLst>
            </a:endParaRPr>
          </a:p>
          <a:p>
            <a:pPr>
              <a:buNone/>
            </a:pPr>
            <a:r>
              <a:rPr lang="en-US" sz="4000" dirty="0" smtClean="0">
                <a:effectLst>
                  <a:glow rad="228600">
                    <a:srgbClr val="000000"/>
                  </a:glow>
                </a:effectLst>
              </a:rPr>
              <a:t>The Church: entering through a door</a:t>
            </a:r>
          </a:p>
          <a:p>
            <a:pPr>
              <a:buNone/>
            </a:pPr>
            <a:r>
              <a:rPr lang="en-US" sz="4000" dirty="0" smtClean="0">
                <a:effectLst>
                  <a:glow rad="228600">
                    <a:srgbClr val="000000"/>
                  </a:glow>
                </a:effectLst>
              </a:rPr>
              <a:t>	John 10:9, Galatians 3:27</a:t>
            </a:r>
          </a:p>
          <a:p>
            <a:pPr>
              <a:buNone/>
            </a:pPr>
            <a:endParaRPr lang="en-US" sz="1000" dirty="0" smtClean="0">
              <a:effectLst>
                <a:glow rad="228600">
                  <a:srgbClr val="000000"/>
                </a:glow>
              </a:effectLst>
            </a:endParaRPr>
          </a:p>
          <a:p>
            <a:pPr>
              <a:buNone/>
            </a:pPr>
            <a:r>
              <a:rPr lang="en-US" sz="4000" dirty="0" smtClean="0">
                <a:effectLst>
                  <a:glow rad="228600">
                    <a:srgbClr val="000000"/>
                  </a:glow>
                </a:effectLst>
              </a:rPr>
              <a:t>The Church: Safety in remaining</a:t>
            </a:r>
          </a:p>
          <a:p>
            <a:pPr>
              <a:buNone/>
            </a:pPr>
            <a:r>
              <a:rPr lang="en-US" sz="4000" dirty="0" smtClean="0">
                <a:effectLst>
                  <a:glow rad="228600">
                    <a:srgbClr val="000000"/>
                  </a:glow>
                </a:effectLst>
              </a:rPr>
              <a:t>	Hebrews 10:26-29</a:t>
            </a:r>
          </a:p>
          <a:p>
            <a:pPr>
              <a:buNone/>
            </a:pPr>
            <a:endParaRPr lang="en-US" sz="4000" dirty="0" smtClean="0">
              <a:effectLst>
                <a:glow rad="228600">
                  <a:srgbClr val="000000"/>
                </a:glow>
              </a:effectLst>
            </a:endParaRPr>
          </a:p>
          <a:p>
            <a:pPr>
              <a:buNone/>
            </a:pPr>
            <a:endParaRPr lang="en-US" sz="4000" dirty="0" smtClean="0">
              <a:effectLst>
                <a:glow rad="228600">
                  <a:srgbClr val="000000"/>
                </a:glo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35374</TotalTime>
  <Words>354</Words>
  <Application>Microsoft Macintosh PowerPoint</Application>
  <PresentationFormat>On-screen Show (4:3)</PresentationFormat>
  <Paragraphs>63</Paragraphs>
  <Slides>10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Passover Terror Exodus 12:3-13</vt:lpstr>
      <vt:lpstr>The Passover Terror</vt:lpstr>
      <vt:lpstr>The Passover Pattern</vt:lpstr>
      <vt:lpstr>The Passover Pattern</vt:lpstr>
      <vt:lpstr>The Passover Pattern</vt:lpstr>
      <vt:lpstr>Slide 6</vt:lpstr>
      <vt:lpstr>The Passover Pattern Revealed</vt:lpstr>
      <vt:lpstr>The Passover Pattern Revealed</vt:lpstr>
      <vt:lpstr>The Passover Pattern Revealed</vt:lpstr>
      <vt:lpstr>Entrance Requirements</vt:lpstr>
    </vt:vector>
  </TitlesOfParts>
  <Company>Walton Chapel Church of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America’s Home Today</dc:title>
  <dc:creator>Walton Chapel Church of Christ</dc:creator>
  <cp:lastModifiedBy>Kyle Pope</cp:lastModifiedBy>
  <cp:revision>657</cp:revision>
  <dcterms:created xsi:type="dcterms:W3CDTF">2014-11-11T23:39:00Z</dcterms:created>
  <dcterms:modified xsi:type="dcterms:W3CDTF">2014-11-11T23:39:45Z</dcterms:modified>
</cp:coreProperties>
</file>