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wmf" ContentType="image/x-wmf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56" r:id="rId1"/>
  </p:sldMasterIdLst>
  <p:notesMasterIdLst>
    <p:notesMasterId r:id="rId13"/>
  </p:notesMasterIdLst>
  <p:sldIdLst>
    <p:sldId id="413" r:id="rId2"/>
    <p:sldId id="463" r:id="rId3"/>
    <p:sldId id="464" r:id="rId4"/>
    <p:sldId id="465" r:id="rId5"/>
    <p:sldId id="481" r:id="rId6"/>
    <p:sldId id="462" r:id="rId7"/>
    <p:sldId id="466" r:id="rId8"/>
    <p:sldId id="482" r:id="rId9"/>
    <p:sldId id="484" r:id="rId10"/>
    <p:sldId id="441" r:id="rId11"/>
    <p:sldId id="3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60606"/>
    <a:srgbClr val="000000"/>
    <a:srgbClr val="0A0A0A"/>
    <a:srgbClr val="020202"/>
    <a:srgbClr val="040404"/>
    <a:srgbClr val="080808"/>
    <a:srgbClr val="0D0D0D"/>
    <a:srgbClr val="0C0C0C"/>
    <a:srgbClr val="FFF4D1"/>
    <a:srgbClr val="CC9B00"/>
  </p:clrMru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6699" autoAdjust="0"/>
    <p:restoredTop sz="88926" autoAdjust="0"/>
  </p:normalViewPr>
  <p:slideViewPr>
    <p:cSldViewPr>
      <p:cViewPr varScale="1">
        <p:scale>
          <a:sx n="105" d="100"/>
          <a:sy n="105" d="100"/>
        </p:scale>
        <p:origin x="-2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602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0D15A-35CD-42A7-B6EC-D2A935C77D59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B43FE-3AC0-40D7-A786-088B6D11C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B43FE-3AC0-40D7-A786-088B6D11CEB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B43FE-3AC0-40D7-A786-088B6D11CEB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B43FE-3AC0-40D7-A786-088B6D11CEB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B43FE-3AC0-40D7-A786-088B6D11CEB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B43FE-3AC0-40D7-A786-088B6D11CEB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B43FE-3AC0-40D7-A786-088B6D11CEB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B43FE-3AC0-40D7-A786-088B6D11CEB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B43FE-3AC0-40D7-A786-088B6D11CEB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B43FE-3AC0-40D7-A786-088B6D11CEB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B43FE-3AC0-40D7-A786-088B6D11CEB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en-US" dirty="0" smtClean="0"/>
              <a:t>Scriptural purpose of Baptism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B43FE-3AC0-40D7-A786-088B6D11CEB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2" y="1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2579-F58F-479F-940D-7F0423B5905A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2579-F58F-479F-940D-7F0423B5905A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010D-8FC0-4462-90BC-C540762C6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9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1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1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2579-F58F-479F-940D-7F0423B5905A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61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010D-8FC0-4462-90BC-C540762C6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2579-F58F-479F-940D-7F0423B5905A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010D-8FC0-4462-90BC-C540762C6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2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2579-F58F-479F-940D-7F0423B5905A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010D-8FC0-4462-90BC-C540762C6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2579-F58F-479F-940D-7F0423B5905A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010D-8FC0-4462-90BC-C540762C6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8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698988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2579-F58F-479F-940D-7F0423B5905A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010D-8FC0-4462-90BC-C540762C6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2579-F58F-479F-940D-7F0423B5905A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010D-8FC0-4462-90BC-C540762C6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2579-F58F-479F-940D-7F0423B5905A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010D-8FC0-4462-90BC-C540762C6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9" y="1743134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2579-F58F-479F-940D-7F0423B5905A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010D-8FC0-4462-90BC-C540762C6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7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3182579-F58F-479F-940D-7F0423B5905A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4B9010D-8FC0-4462-90BC-C540762C6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2" y="0"/>
            <a:ext cx="9143999" cy="1433734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C3182579-F58F-479F-940D-7F0423B5905A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8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44B9010D-8FC0-4462-90BC-C540762C6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8229600" cy="5276088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effectLst>
                  <a:glow rad="228600">
                    <a:srgbClr val="060606"/>
                  </a:glow>
                </a:effectLst>
              </a:rPr>
              <a:t>Learning To </a:t>
            </a:r>
            <a:br>
              <a:rPr lang="en-US" sz="7200" dirty="0" smtClean="0">
                <a:effectLst>
                  <a:glow rad="228600">
                    <a:srgbClr val="060606"/>
                  </a:glow>
                </a:effectLst>
              </a:rPr>
            </a:br>
            <a:r>
              <a:rPr lang="en-US" sz="7200" dirty="0" smtClean="0">
                <a:effectLst>
                  <a:glow rad="228600">
                    <a:srgbClr val="060606"/>
                  </a:glow>
                </a:effectLst>
              </a:rPr>
              <a:t>Put Off Bitterness</a:t>
            </a:r>
            <a:br>
              <a:rPr lang="en-US" sz="7200" dirty="0" smtClean="0">
                <a:effectLst>
                  <a:glow rad="228600">
                    <a:srgbClr val="060606"/>
                  </a:glow>
                </a:effectLst>
              </a:rPr>
            </a:br>
            <a:r>
              <a:rPr lang="en-US" sz="7200" dirty="0" smtClean="0">
                <a:effectLst>
                  <a:glow rad="228600">
                    <a:srgbClr val="060606"/>
                  </a:glow>
                </a:effectLst>
              </a:rPr>
              <a:t/>
            </a:r>
            <a:br>
              <a:rPr lang="en-US" sz="7200" dirty="0" smtClean="0">
                <a:effectLst>
                  <a:glow rad="228600">
                    <a:srgbClr val="060606"/>
                  </a:glow>
                </a:effectLst>
              </a:rPr>
            </a:br>
            <a:r>
              <a:rPr lang="en-US" sz="7200" dirty="0" smtClean="0">
                <a:effectLst>
                  <a:glow rad="228600">
                    <a:srgbClr val="060606"/>
                  </a:glow>
                </a:effectLst>
              </a:rPr>
              <a:t>Colossians 3:19</a:t>
            </a:r>
            <a:endParaRPr lang="en-US" sz="7200" dirty="0">
              <a:effectLst>
                <a:glow rad="228600">
                  <a:srgbClr val="060606"/>
                </a:glo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</p:spPr>
        <p:txBody>
          <a:bodyPr>
            <a:noAutofit/>
          </a:bodyPr>
          <a:lstStyle/>
          <a:p>
            <a:pPr algn="ctr"/>
            <a:r>
              <a:rPr lang="en-US" sz="7700" dirty="0" smtClean="0"/>
              <a:t>Conclusions</a:t>
            </a:r>
            <a:endParaRPr lang="en-US" sz="7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/>
              <a:t>	Bitterness happens in close relationships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4000" dirty="0" smtClean="0"/>
              <a:t>	It leads to ungodly harmful conduct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4000" dirty="0" smtClean="0"/>
              <a:t>	We must “put it away”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4000" dirty="0" smtClean="0"/>
              <a:t>	God is our living example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upload.wikimedia.org/wikipedia/en/e/ed/Nobel_Priz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9976" y="1905000"/>
            <a:ext cx="4414024" cy="43434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Autofit/>
          </a:bodyPr>
          <a:lstStyle/>
          <a:p>
            <a:pPr algn="ctr"/>
            <a:r>
              <a:rPr lang="en-US" sz="7000" dirty="0" smtClean="0">
                <a:effectLst>
                  <a:glow rad="228600">
                    <a:srgbClr val="020202"/>
                  </a:glow>
                </a:effectLst>
              </a:rPr>
              <a:t>Renewing Ourselves</a:t>
            </a:r>
            <a:endParaRPr lang="en-US" sz="7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2296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effectLst>
                  <a:glow rad="228600">
                    <a:srgbClr val="020202"/>
                  </a:glow>
                </a:effectLst>
              </a:rPr>
              <a:t>Hear and Believe -  Acts 4:4</a:t>
            </a:r>
          </a:p>
          <a:p>
            <a:pPr>
              <a:buNone/>
            </a:pPr>
            <a:endParaRPr lang="en-US" sz="1500" dirty="0" smtClean="0">
              <a:effectLst>
                <a:glow rad="228600">
                  <a:srgbClr val="020202"/>
                </a:glow>
              </a:effectLst>
            </a:endParaRPr>
          </a:p>
          <a:p>
            <a:pPr>
              <a:buNone/>
            </a:pPr>
            <a:r>
              <a:rPr lang="en-US" sz="4400" dirty="0" smtClean="0">
                <a:effectLst>
                  <a:glow rad="228600">
                    <a:srgbClr val="020202"/>
                  </a:glow>
                </a:effectLst>
              </a:rPr>
              <a:t>Confess Jesus as Lord – Acts 8:37</a:t>
            </a:r>
          </a:p>
          <a:p>
            <a:pPr>
              <a:buNone/>
            </a:pPr>
            <a:endParaRPr lang="en-US" sz="1500" dirty="0" smtClean="0">
              <a:effectLst>
                <a:glow rad="228600">
                  <a:srgbClr val="020202"/>
                </a:glow>
              </a:effectLst>
            </a:endParaRPr>
          </a:p>
          <a:p>
            <a:pPr>
              <a:buNone/>
            </a:pPr>
            <a:r>
              <a:rPr lang="en-US" sz="4400" dirty="0" smtClean="0">
                <a:effectLst>
                  <a:glow rad="228600">
                    <a:srgbClr val="020202"/>
                  </a:glow>
                </a:effectLst>
              </a:rPr>
              <a:t>Repent of your sins – Acts 2:38</a:t>
            </a:r>
          </a:p>
          <a:p>
            <a:pPr>
              <a:buNone/>
            </a:pPr>
            <a:endParaRPr lang="en-US" sz="1500" dirty="0" smtClean="0">
              <a:effectLst>
                <a:glow rad="228600">
                  <a:srgbClr val="020202"/>
                </a:glow>
              </a:effectLst>
            </a:endParaRPr>
          </a:p>
          <a:p>
            <a:pPr>
              <a:buNone/>
            </a:pPr>
            <a:r>
              <a:rPr lang="en-US" sz="4400" dirty="0" smtClean="0">
                <a:effectLst>
                  <a:glow rad="228600">
                    <a:srgbClr val="020202"/>
                  </a:glow>
                </a:effectLst>
              </a:rPr>
              <a:t>Be baptized in water – Acts 22:16</a:t>
            </a:r>
            <a:endParaRPr lang="en-US" sz="4400" dirty="0">
              <a:effectLst>
                <a:glow rad="228600">
                  <a:srgbClr val="020202"/>
                </a:glo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320"/>
            <a:ext cx="8686800" cy="5440680"/>
          </a:xfrm>
        </p:spPr>
        <p:txBody>
          <a:bodyPr/>
          <a:lstStyle/>
          <a:p>
            <a:pPr>
              <a:buNone/>
            </a:pPr>
            <a:r>
              <a:rPr lang="en-US" sz="3600" dirty="0" smtClean="0">
                <a:effectLst>
                  <a:glow rad="228600">
                    <a:srgbClr val="060606"/>
                  </a:glow>
                </a:effectLst>
              </a:rPr>
              <a:t>Husbands bitter against their wives</a:t>
            </a:r>
          </a:p>
          <a:p>
            <a:pPr>
              <a:buNone/>
            </a:pPr>
            <a:endParaRPr lang="en-US" sz="3600" dirty="0" smtClean="0">
              <a:effectLst>
                <a:glow rad="228600">
                  <a:srgbClr val="060606"/>
                </a:glow>
              </a:effectLst>
            </a:endParaRPr>
          </a:p>
          <a:p>
            <a:pPr>
              <a:buNone/>
            </a:pPr>
            <a:r>
              <a:rPr lang="en-US" sz="3600" dirty="0" smtClean="0">
                <a:effectLst>
                  <a:glow rad="228600">
                    <a:srgbClr val="060606"/>
                  </a:glow>
                </a:effectLst>
              </a:rPr>
              <a:t>Wives bitter against their husbands</a:t>
            </a:r>
          </a:p>
          <a:p>
            <a:pPr>
              <a:buNone/>
            </a:pPr>
            <a:endParaRPr lang="en-US" sz="3600" dirty="0" smtClean="0">
              <a:effectLst>
                <a:glow rad="228600">
                  <a:srgbClr val="060606"/>
                </a:glow>
              </a:effectLst>
            </a:endParaRPr>
          </a:p>
          <a:p>
            <a:pPr>
              <a:buNone/>
            </a:pPr>
            <a:r>
              <a:rPr lang="en-US" sz="3600" dirty="0" smtClean="0">
                <a:effectLst>
                  <a:glow rad="228600">
                    <a:srgbClr val="060606"/>
                  </a:glow>
                </a:effectLst>
              </a:rPr>
              <a:t>Children bitter against their parents</a:t>
            </a:r>
          </a:p>
          <a:p>
            <a:pPr>
              <a:buNone/>
            </a:pPr>
            <a:endParaRPr lang="en-US" sz="3600" dirty="0" smtClean="0">
              <a:effectLst>
                <a:glow rad="228600">
                  <a:srgbClr val="060606"/>
                </a:glow>
              </a:effectLst>
            </a:endParaRPr>
          </a:p>
          <a:p>
            <a:pPr>
              <a:buNone/>
            </a:pPr>
            <a:r>
              <a:rPr lang="en-US" sz="3600" dirty="0" smtClean="0">
                <a:effectLst>
                  <a:glow rad="228600">
                    <a:srgbClr val="060606"/>
                  </a:glow>
                </a:effectLst>
              </a:rPr>
              <a:t>Parents bitter against their children</a:t>
            </a:r>
          </a:p>
          <a:p>
            <a:pPr>
              <a:buNone/>
            </a:pPr>
            <a:endParaRPr lang="en-US" sz="3600" dirty="0" smtClean="0">
              <a:effectLst>
                <a:glow rad="228600">
                  <a:srgbClr val="060606"/>
                </a:glow>
              </a:effectLst>
            </a:endParaRPr>
          </a:p>
          <a:p>
            <a:pPr>
              <a:buNone/>
            </a:pPr>
            <a:r>
              <a:rPr lang="en-US" sz="3600" dirty="0" smtClean="0">
                <a:effectLst>
                  <a:glow rad="228600">
                    <a:srgbClr val="060606"/>
                  </a:glow>
                </a:effectLst>
              </a:rPr>
              <a:t>Saints bitter against one another </a:t>
            </a:r>
          </a:p>
          <a:p>
            <a:pPr>
              <a:buNone/>
            </a:pPr>
            <a:endParaRPr lang="en-US" dirty="0" smtClean="0">
              <a:effectLst>
                <a:glow rad="228600">
                  <a:srgbClr val="060606"/>
                </a:glow>
              </a:effectLst>
            </a:endParaRPr>
          </a:p>
          <a:p>
            <a:pPr>
              <a:buNone/>
            </a:pPr>
            <a:endParaRPr lang="en-US" dirty="0" smtClean="0">
              <a:effectLst>
                <a:glow rad="228600">
                  <a:srgbClr val="060606"/>
                </a:glow>
              </a:effectLst>
            </a:endParaRPr>
          </a:p>
          <a:p>
            <a:pPr>
              <a:buNone/>
            </a:pPr>
            <a:endParaRPr lang="en-US" dirty="0" smtClean="0">
              <a:effectLst>
                <a:glow rad="228600">
                  <a:srgbClr val="060606"/>
                </a:glow>
              </a:effectLst>
            </a:endParaRPr>
          </a:p>
          <a:p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effectLst>
                  <a:glow rad="228600">
                    <a:srgbClr val="060606"/>
                  </a:glow>
                </a:effectLst>
              </a:rPr>
              <a:t>Do I Struggle With Bitterness?</a:t>
            </a:r>
            <a:endParaRPr lang="en-US" sz="6000" dirty="0">
              <a:effectLst>
                <a:glow rad="228600">
                  <a:srgbClr val="060606"/>
                </a:glo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320"/>
            <a:ext cx="8686800" cy="49834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>
                <a:effectLst>
                  <a:glow rad="228600">
                    <a:srgbClr val="060606"/>
                  </a:glow>
                </a:effectLst>
              </a:rPr>
              <a:t>	</a:t>
            </a:r>
            <a:r>
              <a:rPr lang="en-US" sz="4000" dirty="0" smtClean="0">
                <a:effectLst>
                  <a:glow rad="228600">
                    <a:srgbClr val="060606"/>
                  </a:glow>
                </a:effectLst>
              </a:rPr>
              <a:t>See to it that no one comes short of the grace of God; that no root of bitterness springing up causes trouble, and by it many be defiled; 								Hebrews 12:15</a:t>
            </a:r>
          </a:p>
          <a:p>
            <a:pPr>
              <a:buNone/>
            </a:pPr>
            <a:endParaRPr lang="en-US" sz="4000" dirty="0" smtClean="0">
              <a:effectLst>
                <a:glow rad="228600">
                  <a:srgbClr val="060606"/>
                </a:glow>
              </a:effectLst>
            </a:endParaRPr>
          </a:p>
          <a:p>
            <a:pPr>
              <a:buNone/>
            </a:pPr>
            <a:r>
              <a:rPr lang="en-US" sz="4000" dirty="0" smtClean="0">
                <a:effectLst>
                  <a:glow rad="228600">
                    <a:srgbClr val="060606"/>
                  </a:glow>
                </a:effectLst>
              </a:rPr>
              <a:t> </a:t>
            </a:r>
          </a:p>
          <a:p>
            <a:pPr>
              <a:buNone/>
            </a:pPr>
            <a:endParaRPr lang="en-US" dirty="0" smtClean="0">
              <a:effectLst>
                <a:glow rad="228600">
                  <a:srgbClr val="060606"/>
                </a:glow>
              </a:effectLst>
            </a:endParaRPr>
          </a:p>
          <a:p>
            <a:pPr>
              <a:buNone/>
            </a:pPr>
            <a:endParaRPr lang="en-US" dirty="0" smtClean="0">
              <a:effectLst>
                <a:glow rad="228600">
                  <a:srgbClr val="060606"/>
                </a:glow>
              </a:effectLst>
            </a:endParaRPr>
          </a:p>
          <a:p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/>
          </a:bodyPr>
          <a:lstStyle/>
          <a:p>
            <a:r>
              <a:rPr lang="en-US" sz="6000" dirty="0" smtClean="0">
                <a:effectLst>
                  <a:glow rad="228600">
                    <a:srgbClr val="060606"/>
                  </a:glow>
                </a:effectLst>
              </a:rPr>
              <a:t>Danger of Bitterness</a:t>
            </a:r>
            <a:endParaRPr lang="en-US" sz="6000" dirty="0">
              <a:effectLst>
                <a:glow rad="228600">
                  <a:srgbClr val="060606"/>
                </a:glo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RIAN\AppData\Local\Microsoft\Windows\INetCache\IE\30TIGCAR\MC90044187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524000"/>
            <a:ext cx="3657600" cy="512064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320"/>
            <a:ext cx="8686800" cy="544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effectLst>
                  <a:glow rad="228600">
                    <a:srgbClr val="060606"/>
                  </a:glow>
                </a:effectLst>
              </a:rPr>
              <a:t>	</a:t>
            </a:r>
            <a:r>
              <a:rPr lang="en-US" sz="4000" dirty="0" smtClean="0">
                <a:effectLst>
                  <a:glow rad="228600">
                    <a:srgbClr val="060606"/>
                  </a:glow>
                </a:effectLst>
              </a:rPr>
              <a:t>Root of bitterness</a:t>
            </a:r>
          </a:p>
          <a:p>
            <a:pPr>
              <a:buNone/>
            </a:pPr>
            <a:r>
              <a:rPr lang="en-US" sz="4000" dirty="0" smtClean="0">
                <a:effectLst>
                  <a:glow rad="228600">
                    <a:srgbClr val="060606"/>
                  </a:glow>
                </a:effectLst>
              </a:rPr>
              <a:t>		How is it a “root”?</a:t>
            </a:r>
          </a:p>
          <a:p>
            <a:pPr>
              <a:buNone/>
            </a:pPr>
            <a:r>
              <a:rPr lang="en-US" sz="4000" dirty="0" smtClean="0">
                <a:effectLst>
                  <a:glow rad="228600">
                    <a:srgbClr val="060606"/>
                  </a:glow>
                </a:effectLst>
              </a:rPr>
              <a:t>		A “tree” of bad behavior?</a:t>
            </a:r>
          </a:p>
          <a:p>
            <a:pPr>
              <a:buNone/>
            </a:pPr>
            <a:r>
              <a:rPr lang="en-US" sz="4000" dirty="0" smtClean="0">
                <a:effectLst>
                  <a:glow rad="228600">
                    <a:srgbClr val="060606"/>
                  </a:glow>
                </a:effectLst>
              </a:rPr>
              <a:t>		A “thorn” of rejection?</a:t>
            </a:r>
          </a:p>
          <a:p>
            <a:pPr>
              <a:buNone/>
            </a:pPr>
            <a:endParaRPr lang="en-US" sz="4000" dirty="0" smtClean="0">
              <a:effectLst>
                <a:glow rad="228600">
                  <a:srgbClr val="060606"/>
                </a:glow>
              </a:effectLst>
            </a:endParaRPr>
          </a:p>
          <a:p>
            <a:pPr>
              <a:buNone/>
            </a:pPr>
            <a:r>
              <a:rPr lang="en-US" sz="4000" dirty="0" smtClean="0">
                <a:effectLst>
                  <a:glow rad="228600">
                    <a:srgbClr val="060606"/>
                  </a:glow>
                </a:effectLst>
              </a:rPr>
              <a:t>	By it many be defiled…….</a:t>
            </a:r>
          </a:p>
          <a:p>
            <a:pPr>
              <a:buNone/>
            </a:pPr>
            <a:endParaRPr lang="en-US" sz="4000" dirty="0" smtClean="0">
              <a:effectLst>
                <a:glow rad="228600">
                  <a:srgbClr val="060606"/>
                </a:glow>
              </a:effectLst>
            </a:endParaRPr>
          </a:p>
          <a:p>
            <a:pPr>
              <a:buNone/>
            </a:pPr>
            <a:r>
              <a:rPr lang="en-US" sz="4000" dirty="0" smtClean="0">
                <a:effectLst>
                  <a:glow rad="228600">
                    <a:srgbClr val="060606"/>
                  </a:glow>
                </a:effectLst>
              </a:rPr>
              <a:t>	Genesis 4:3-8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/>
          </a:bodyPr>
          <a:lstStyle/>
          <a:p>
            <a:r>
              <a:rPr lang="en-US" sz="6000" dirty="0" smtClean="0">
                <a:effectLst>
                  <a:glow rad="228600">
                    <a:srgbClr val="060606"/>
                  </a:glow>
                </a:effectLst>
              </a:rPr>
              <a:t>Danger of Bitterness</a:t>
            </a:r>
            <a:endParaRPr lang="en-US" sz="6000" dirty="0">
              <a:effectLst>
                <a:glow rad="228600">
                  <a:srgbClr val="060606"/>
                </a:glo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BRIAN\AppData\Local\Microsoft\Windows\INetCache\IE\30TIGCAR\MC90044187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508760"/>
            <a:ext cx="3200400" cy="512064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320"/>
            <a:ext cx="8686800" cy="544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effectLst>
                  <a:glow rad="228600">
                    <a:srgbClr val="060606"/>
                  </a:glow>
                </a:effectLst>
              </a:rPr>
              <a:t>Husbands bitter against their wives</a:t>
            </a:r>
          </a:p>
          <a:p>
            <a:pPr>
              <a:buNone/>
            </a:pPr>
            <a:endParaRPr lang="en-US" sz="3600" dirty="0" smtClean="0">
              <a:effectLst>
                <a:glow rad="228600">
                  <a:srgbClr val="060606"/>
                </a:glow>
              </a:effectLst>
            </a:endParaRPr>
          </a:p>
          <a:p>
            <a:pPr>
              <a:buNone/>
            </a:pPr>
            <a:r>
              <a:rPr lang="en-US" sz="3600" dirty="0" smtClean="0">
                <a:effectLst>
                  <a:glow rad="228600">
                    <a:srgbClr val="060606"/>
                  </a:glow>
                </a:effectLst>
              </a:rPr>
              <a:t>Wives bitter against their husbands</a:t>
            </a:r>
          </a:p>
          <a:p>
            <a:pPr>
              <a:buNone/>
            </a:pPr>
            <a:endParaRPr lang="en-US" sz="3600" dirty="0" smtClean="0">
              <a:effectLst>
                <a:glow rad="228600">
                  <a:srgbClr val="060606"/>
                </a:glow>
              </a:effectLst>
            </a:endParaRPr>
          </a:p>
          <a:p>
            <a:pPr>
              <a:buNone/>
            </a:pPr>
            <a:r>
              <a:rPr lang="en-US" sz="3600" dirty="0" smtClean="0">
                <a:effectLst>
                  <a:glow rad="228600">
                    <a:srgbClr val="060606"/>
                  </a:glow>
                </a:effectLst>
              </a:rPr>
              <a:t>Children bitter against their parents</a:t>
            </a:r>
          </a:p>
          <a:p>
            <a:pPr>
              <a:buNone/>
            </a:pPr>
            <a:endParaRPr lang="en-US" sz="3600" dirty="0" smtClean="0">
              <a:effectLst>
                <a:glow rad="228600">
                  <a:srgbClr val="060606"/>
                </a:glow>
              </a:effectLst>
            </a:endParaRPr>
          </a:p>
          <a:p>
            <a:pPr>
              <a:buNone/>
            </a:pPr>
            <a:r>
              <a:rPr lang="en-US" sz="3600" dirty="0" smtClean="0">
                <a:effectLst>
                  <a:glow rad="228600">
                    <a:srgbClr val="060606"/>
                  </a:glow>
                </a:effectLst>
              </a:rPr>
              <a:t>Parents bitter against their children</a:t>
            </a:r>
          </a:p>
          <a:p>
            <a:pPr>
              <a:buNone/>
            </a:pPr>
            <a:endParaRPr lang="en-US" sz="3600" dirty="0" smtClean="0">
              <a:effectLst>
                <a:glow rad="228600">
                  <a:srgbClr val="060606"/>
                </a:glow>
              </a:effectLst>
            </a:endParaRPr>
          </a:p>
          <a:p>
            <a:pPr>
              <a:buNone/>
            </a:pPr>
            <a:r>
              <a:rPr lang="en-US" sz="3600" dirty="0" smtClean="0">
                <a:effectLst>
                  <a:glow rad="228600">
                    <a:srgbClr val="060606"/>
                  </a:glow>
                </a:effectLst>
              </a:rPr>
              <a:t>Saints bitter against one another </a:t>
            </a:r>
          </a:p>
          <a:p>
            <a:pPr>
              <a:buNone/>
            </a:pPr>
            <a:endParaRPr lang="en-US" dirty="0" smtClean="0">
              <a:effectLst>
                <a:glow rad="228600">
                  <a:srgbClr val="060606"/>
                </a:glow>
              </a:effectLst>
            </a:endParaRPr>
          </a:p>
          <a:p>
            <a:pPr>
              <a:buNone/>
            </a:pPr>
            <a:endParaRPr lang="en-US" dirty="0" smtClean="0">
              <a:effectLst>
                <a:glow rad="228600">
                  <a:srgbClr val="060606"/>
                </a:glow>
              </a:effectLst>
            </a:endParaRPr>
          </a:p>
          <a:p>
            <a:pPr>
              <a:buNone/>
            </a:pPr>
            <a:endParaRPr lang="en-US" dirty="0" smtClean="0">
              <a:effectLst>
                <a:glow rad="228600">
                  <a:srgbClr val="060606"/>
                </a:glow>
              </a:effectLst>
            </a:endParaRPr>
          </a:p>
          <a:p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effectLst>
                  <a:glow rad="228600">
                    <a:srgbClr val="060606"/>
                  </a:glow>
                </a:effectLst>
              </a:rPr>
              <a:t>Defiling Behaviors</a:t>
            </a:r>
            <a:endParaRPr lang="en-US" sz="6000" dirty="0">
              <a:effectLst>
                <a:glow rad="228600">
                  <a:srgbClr val="060606"/>
                </a:glo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320"/>
            <a:ext cx="8686800" cy="4983480"/>
          </a:xfrm>
        </p:spPr>
        <p:txBody>
          <a:bodyPr/>
          <a:lstStyle/>
          <a:p>
            <a:pPr>
              <a:buNone/>
            </a:pPr>
            <a:r>
              <a:rPr lang="en-US" sz="3600" dirty="0" smtClean="0">
                <a:effectLst>
                  <a:glow rad="228600">
                    <a:srgbClr val="060606"/>
                  </a:glow>
                </a:effectLst>
              </a:rPr>
              <a:t>	</a:t>
            </a:r>
            <a:r>
              <a:rPr lang="en-US" sz="4000" dirty="0" smtClean="0">
                <a:effectLst>
                  <a:glow rad="228600">
                    <a:srgbClr val="060606"/>
                  </a:glow>
                </a:effectLst>
              </a:rPr>
              <a:t>Let all bitterness and wrath and anger and clamor and slander be put away from you, along with all malice. 							Ephesians 4:31 </a:t>
            </a:r>
          </a:p>
          <a:p>
            <a:pPr>
              <a:buNone/>
            </a:pPr>
            <a:endParaRPr lang="en-US" dirty="0" smtClean="0">
              <a:effectLst>
                <a:glow rad="228600">
                  <a:srgbClr val="060606"/>
                </a:glow>
              </a:effectLst>
            </a:endParaRPr>
          </a:p>
          <a:p>
            <a:pPr>
              <a:buNone/>
            </a:pPr>
            <a:endParaRPr lang="en-US" dirty="0" smtClean="0">
              <a:effectLst>
                <a:glow rad="228600">
                  <a:srgbClr val="060606"/>
                </a:glow>
              </a:effectLst>
            </a:endParaRPr>
          </a:p>
          <a:p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/>
          </a:bodyPr>
          <a:lstStyle/>
          <a:p>
            <a:r>
              <a:rPr lang="en-US" sz="6000" dirty="0" smtClean="0">
                <a:effectLst>
                  <a:glow rad="228600">
                    <a:srgbClr val="060606"/>
                  </a:glow>
                </a:effectLst>
              </a:rPr>
              <a:t>Bitterness</a:t>
            </a:r>
            <a:endParaRPr lang="en-US" sz="6000" dirty="0">
              <a:effectLst>
                <a:glow rad="228600">
                  <a:srgbClr val="060606"/>
                </a:glo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:\Users\BRIAN\AppData\Local\Microsoft\Windows\INetCache\IE\HUM03EZV\MC90029092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779158"/>
            <a:ext cx="4054444" cy="5078842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320"/>
            <a:ext cx="8763000" cy="5440680"/>
          </a:xfrm>
        </p:spPr>
        <p:txBody>
          <a:bodyPr/>
          <a:lstStyle/>
          <a:p>
            <a:pPr>
              <a:buNone/>
            </a:pPr>
            <a:r>
              <a:rPr lang="en-US" sz="3600" dirty="0" smtClean="0">
                <a:effectLst>
                  <a:glow rad="228600">
                    <a:srgbClr val="060606"/>
                  </a:glow>
                </a:effectLst>
              </a:rPr>
              <a:t>	</a:t>
            </a:r>
            <a:r>
              <a:rPr lang="en-US" sz="4000" dirty="0" smtClean="0">
                <a:effectLst>
                  <a:glow rad="228600">
                    <a:srgbClr val="060606"/>
                  </a:glow>
                </a:effectLst>
              </a:rPr>
              <a:t>How do we “put away” bitterness?</a:t>
            </a:r>
          </a:p>
          <a:p>
            <a:pPr>
              <a:buNone/>
            </a:pPr>
            <a:endParaRPr lang="en-US" sz="4000" dirty="0" smtClean="0">
              <a:effectLst>
                <a:glow rad="228600">
                  <a:srgbClr val="060606"/>
                </a:glow>
              </a:effectLst>
            </a:endParaRPr>
          </a:p>
          <a:p>
            <a:pPr>
              <a:buNone/>
            </a:pPr>
            <a:r>
              <a:rPr lang="en-US" sz="4000" dirty="0" smtClean="0">
                <a:effectLst>
                  <a:glow rad="228600">
                    <a:srgbClr val="060606"/>
                  </a:glow>
                </a:effectLst>
              </a:rPr>
              <a:t>	</a:t>
            </a:r>
            <a:r>
              <a:rPr lang="en-US" sz="4000" i="1" dirty="0" err="1" smtClean="0">
                <a:effectLst>
                  <a:glow rad="228600">
                    <a:srgbClr val="060606"/>
                  </a:glow>
                </a:effectLst>
              </a:rPr>
              <a:t>Airo</a:t>
            </a:r>
            <a:r>
              <a:rPr lang="en-US" sz="4000" dirty="0" smtClean="0">
                <a:effectLst>
                  <a:glow rad="228600">
                    <a:srgbClr val="060606"/>
                  </a:glow>
                </a:effectLst>
              </a:rPr>
              <a:t> – pick it up</a:t>
            </a:r>
          </a:p>
          <a:p>
            <a:pPr>
              <a:buNone/>
            </a:pPr>
            <a:endParaRPr lang="en-US" sz="4000" dirty="0" smtClean="0">
              <a:effectLst>
                <a:glow rad="228600">
                  <a:srgbClr val="060606"/>
                </a:glow>
              </a:effectLst>
            </a:endParaRPr>
          </a:p>
          <a:p>
            <a:pPr>
              <a:buNone/>
            </a:pPr>
            <a:r>
              <a:rPr lang="en-US" sz="4000" dirty="0" smtClean="0">
                <a:effectLst>
                  <a:glow rad="228600">
                    <a:srgbClr val="060606"/>
                  </a:glow>
                </a:effectLst>
              </a:rPr>
              <a:t>	Matthew 9:1-6</a:t>
            </a:r>
          </a:p>
          <a:p>
            <a:pPr>
              <a:buNone/>
            </a:pPr>
            <a:endParaRPr lang="en-US" sz="4000" dirty="0" smtClean="0">
              <a:effectLst>
                <a:glow rad="228600">
                  <a:srgbClr val="060606"/>
                </a:glow>
              </a:effectLst>
            </a:endParaRPr>
          </a:p>
          <a:p>
            <a:pPr>
              <a:buNone/>
            </a:pPr>
            <a:r>
              <a:rPr lang="en-US" sz="4000" dirty="0" smtClean="0">
                <a:effectLst>
                  <a:glow rad="228600">
                    <a:srgbClr val="060606"/>
                  </a:glow>
                </a:effectLst>
              </a:rPr>
              <a:t>"</a:t>
            </a:r>
            <a:r>
              <a:rPr lang="en-US" sz="4000" i="1" dirty="0" smtClean="0">
                <a:effectLst>
                  <a:glow rad="228600">
                    <a:srgbClr val="060606"/>
                  </a:glow>
                </a:effectLst>
              </a:rPr>
              <a:t>Get up, pick up your bed and go home.”</a:t>
            </a:r>
          </a:p>
          <a:p>
            <a:pPr>
              <a:buNone/>
            </a:pPr>
            <a:endParaRPr lang="en-US" dirty="0" smtClean="0">
              <a:effectLst>
                <a:glow rad="228600">
                  <a:srgbClr val="060606"/>
                </a:glow>
              </a:effectLst>
            </a:endParaRPr>
          </a:p>
          <a:p>
            <a:pPr>
              <a:buNone/>
            </a:pPr>
            <a:endParaRPr lang="en-US" dirty="0" smtClean="0">
              <a:effectLst>
                <a:glow rad="228600">
                  <a:srgbClr val="060606"/>
                </a:glow>
              </a:effectLst>
            </a:endParaRPr>
          </a:p>
          <a:p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/>
          </a:bodyPr>
          <a:lstStyle/>
          <a:p>
            <a:r>
              <a:rPr lang="en-US" sz="6000" dirty="0" smtClean="0">
                <a:effectLst>
                  <a:glow rad="228600">
                    <a:srgbClr val="060606"/>
                  </a:glow>
                </a:effectLst>
              </a:rPr>
              <a:t>Bitterness</a:t>
            </a:r>
            <a:endParaRPr lang="en-US" sz="6000" dirty="0">
              <a:effectLst>
                <a:glow rad="228600">
                  <a:srgbClr val="060606"/>
                </a:glo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320"/>
            <a:ext cx="8763000" cy="5440680"/>
          </a:xfrm>
        </p:spPr>
        <p:txBody>
          <a:bodyPr/>
          <a:lstStyle/>
          <a:p>
            <a:pPr>
              <a:buNone/>
            </a:pPr>
            <a:r>
              <a:rPr lang="en-US" sz="4000" dirty="0" smtClean="0">
                <a:effectLst>
                  <a:glow rad="228600">
                    <a:srgbClr val="060606"/>
                  </a:glow>
                </a:effectLst>
              </a:rPr>
              <a:t>	How does God put away bitterness?</a:t>
            </a:r>
          </a:p>
          <a:p>
            <a:pPr>
              <a:buNone/>
            </a:pPr>
            <a:r>
              <a:rPr lang="en-US" sz="4000" dirty="0" smtClean="0">
                <a:effectLst>
                  <a:glow rad="228600">
                    <a:srgbClr val="060606"/>
                  </a:glow>
                </a:effectLst>
              </a:rPr>
              <a:t>		He demands no repayment</a:t>
            </a:r>
          </a:p>
          <a:p>
            <a:pPr>
              <a:buNone/>
            </a:pPr>
            <a:r>
              <a:rPr lang="en-US" sz="4000" dirty="0" smtClean="0">
                <a:effectLst>
                  <a:glow rad="228600">
                    <a:srgbClr val="060606"/>
                  </a:glow>
                </a:effectLst>
              </a:rPr>
              <a:t>		He simply “lets go”</a:t>
            </a:r>
          </a:p>
          <a:p>
            <a:pPr>
              <a:buNone/>
            </a:pPr>
            <a:endParaRPr lang="en-US" sz="4000" dirty="0" smtClean="0">
              <a:effectLst>
                <a:glow rad="228600">
                  <a:srgbClr val="060606"/>
                </a:glow>
              </a:effectLst>
            </a:endParaRPr>
          </a:p>
          <a:p>
            <a:pPr>
              <a:buNone/>
            </a:pPr>
            <a:r>
              <a:rPr lang="en-US" sz="4000" dirty="0" smtClean="0">
                <a:effectLst>
                  <a:glow rad="228600">
                    <a:srgbClr val="060606"/>
                  </a:glow>
                </a:effectLst>
              </a:rPr>
              <a:t>	God expects reciprocal conduct….</a:t>
            </a:r>
          </a:p>
          <a:p>
            <a:pPr>
              <a:buNone/>
            </a:pPr>
            <a:r>
              <a:rPr lang="en-US" sz="4000" dirty="0" smtClean="0">
                <a:effectLst>
                  <a:glow rad="228600">
                    <a:srgbClr val="060606"/>
                  </a:glow>
                </a:effectLst>
              </a:rPr>
              <a:t>		Matthew 18:21-35</a:t>
            </a:r>
          </a:p>
          <a:p>
            <a:pPr>
              <a:buNone/>
            </a:pPr>
            <a:endParaRPr lang="en-US" dirty="0" smtClean="0">
              <a:effectLst>
                <a:glow rad="228600">
                  <a:srgbClr val="060606"/>
                </a:glow>
              </a:effectLst>
            </a:endParaRPr>
          </a:p>
          <a:p>
            <a:pPr>
              <a:buNone/>
            </a:pPr>
            <a:endParaRPr lang="en-US" dirty="0" smtClean="0">
              <a:effectLst>
                <a:glow rad="228600">
                  <a:srgbClr val="060606"/>
                </a:glow>
              </a:effectLst>
            </a:endParaRPr>
          </a:p>
          <a:p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/>
          </a:bodyPr>
          <a:lstStyle/>
          <a:p>
            <a:r>
              <a:rPr lang="en-US" sz="6000" dirty="0" smtClean="0">
                <a:effectLst>
                  <a:glow rad="228600">
                    <a:srgbClr val="060606"/>
                  </a:glow>
                </a:effectLst>
              </a:rPr>
              <a:t>Bitterness</a:t>
            </a:r>
            <a:endParaRPr lang="en-US" sz="6000" dirty="0">
              <a:effectLst>
                <a:glow rad="228600">
                  <a:srgbClr val="060606"/>
                </a:glo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320"/>
            <a:ext cx="8763000" cy="5440680"/>
          </a:xfrm>
        </p:spPr>
        <p:txBody>
          <a:bodyPr/>
          <a:lstStyle/>
          <a:p>
            <a:pPr>
              <a:buNone/>
            </a:pPr>
            <a:r>
              <a:rPr lang="en-US" sz="4000" dirty="0" smtClean="0">
                <a:effectLst>
                  <a:glow rad="228600">
                    <a:srgbClr val="060606"/>
                  </a:glow>
                </a:effectLst>
              </a:rPr>
              <a:t>	Learning to put away bitterness:</a:t>
            </a:r>
          </a:p>
          <a:p>
            <a:pPr>
              <a:buNone/>
            </a:pPr>
            <a:endParaRPr lang="en-US" sz="4000" dirty="0" smtClean="0">
              <a:effectLst>
                <a:glow rad="228600">
                  <a:srgbClr val="060606"/>
                </a:glow>
              </a:effectLst>
            </a:endParaRPr>
          </a:p>
          <a:p>
            <a:pPr>
              <a:buNone/>
            </a:pPr>
            <a:r>
              <a:rPr lang="en-US" sz="4000" dirty="0" smtClean="0">
                <a:effectLst>
                  <a:glow rad="228600">
                    <a:srgbClr val="060606"/>
                  </a:glow>
                </a:effectLst>
              </a:rPr>
              <a:t>	1. It has no value to you</a:t>
            </a:r>
          </a:p>
          <a:p>
            <a:pPr>
              <a:buNone/>
            </a:pPr>
            <a:endParaRPr lang="en-US" sz="4000" dirty="0" smtClean="0">
              <a:effectLst>
                <a:glow rad="228600">
                  <a:srgbClr val="060606"/>
                </a:glow>
              </a:effectLst>
            </a:endParaRPr>
          </a:p>
          <a:p>
            <a:pPr>
              <a:buNone/>
            </a:pPr>
            <a:r>
              <a:rPr lang="en-US" sz="4000" dirty="0" smtClean="0">
                <a:effectLst>
                  <a:glow rad="228600">
                    <a:srgbClr val="060606"/>
                  </a:glow>
                </a:effectLst>
              </a:rPr>
              <a:t>	2. You are better without it</a:t>
            </a:r>
          </a:p>
          <a:p>
            <a:pPr>
              <a:buNone/>
            </a:pPr>
            <a:endParaRPr lang="en-US" sz="4000" dirty="0" smtClean="0">
              <a:effectLst>
                <a:glow rad="228600">
                  <a:srgbClr val="060606"/>
                </a:glow>
              </a:effectLst>
            </a:endParaRPr>
          </a:p>
          <a:p>
            <a:pPr>
              <a:buNone/>
            </a:pPr>
            <a:r>
              <a:rPr lang="en-US" sz="4000" dirty="0" smtClean="0">
                <a:effectLst>
                  <a:glow rad="228600">
                    <a:srgbClr val="060606"/>
                  </a:glow>
                </a:effectLst>
              </a:rPr>
              <a:t>	3. God put away bitterness for you</a:t>
            </a:r>
          </a:p>
          <a:p>
            <a:pPr>
              <a:buNone/>
            </a:pPr>
            <a:endParaRPr lang="en-US" dirty="0" smtClean="0">
              <a:effectLst>
                <a:glow rad="228600">
                  <a:srgbClr val="060606"/>
                </a:glow>
              </a:effectLst>
            </a:endParaRPr>
          </a:p>
          <a:p>
            <a:pPr>
              <a:buNone/>
            </a:pPr>
            <a:endParaRPr lang="en-US" dirty="0" smtClean="0">
              <a:effectLst>
                <a:glow rad="228600">
                  <a:srgbClr val="060606"/>
                </a:glow>
              </a:effectLst>
            </a:endParaRPr>
          </a:p>
          <a:p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/>
          </a:bodyPr>
          <a:lstStyle/>
          <a:p>
            <a:r>
              <a:rPr lang="en-US" sz="6000" dirty="0" smtClean="0">
                <a:effectLst>
                  <a:glow rad="228600">
                    <a:srgbClr val="060606"/>
                  </a:glow>
                </a:effectLst>
              </a:rPr>
              <a:t>Bitterness</a:t>
            </a:r>
            <a:endParaRPr lang="en-US" sz="6000" dirty="0">
              <a:effectLst>
                <a:glow rad="228600">
                  <a:srgbClr val="060606"/>
                </a:glo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37554</TotalTime>
  <Words>394</Words>
  <Application>Microsoft Macintosh PowerPoint</Application>
  <PresentationFormat>On-screen Show (4:3)</PresentationFormat>
  <Paragraphs>96</Paragraphs>
  <Slides>11</Slides>
  <Notes>11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Learning To  Put Off Bitterness  Colossians 3:19</vt:lpstr>
      <vt:lpstr>Do I Struggle With Bitterness?</vt:lpstr>
      <vt:lpstr>Danger of Bitterness</vt:lpstr>
      <vt:lpstr>Danger of Bitterness</vt:lpstr>
      <vt:lpstr>Defiling Behaviors</vt:lpstr>
      <vt:lpstr>Bitterness</vt:lpstr>
      <vt:lpstr>Bitterness</vt:lpstr>
      <vt:lpstr>Bitterness</vt:lpstr>
      <vt:lpstr>Bitterness</vt:lpstr>
      <vt:lpstr>Conclusions</vt:lpstr>
      <vt:lpstr>Renewing Ourselves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This is the Fruit, What Seed Did I Plant</dc:title>
  <dc:creator>Brian Haines</dc:creator>
  <cp:lastModifiedBy>Kyle Pope</cp:lastModifiedBy>
  <cp:revision>546</cp:revision>
  <dcterms:created xsi:type="dcterms:W3CDTF">2014-11-11T23:54:19Z</dcterms:created>
  <dcterms:modified xsi:type="dcterms:W3CDTF">2014-11-11T23:55:09Z</dcterms:modified>
</cp:coreProperties>
</file>