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60" r:id="rId2"/>
    <p:sldId id="259" r:id="rId3"/>
    <p:sldId id="261" r:id="rId4"/>
    <p:sldId id="262"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519" autoAdjust="0"/>
    <p:restoredTop sz="94660"/>
  </p:normalViewPr>
  <p:slideViewPr>
    <p:cSldViewPr snapToGrid="0" snapToObjects="1">
      <p:cViewPr varScale="1">
        <p:scale>
          <a:sx n="123" d="100"/>
          <a:sy n="123" d="100"/>
        </p:scale>
        <p:origin x="-36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42BFE236-9A5C-5543-BE0A-D9D7AEE04BE0}" type="datetimeFigureOut">
              <a:rPr lang="en-US" smtClean="0"/>
              <a:pPr/>
              <a:t>8/2/14</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42BFE236-9A5C-5543-BE0A-D9D7AEE04BE0}" type="datetimeFigureOut">
              <a:rPr lang="en-US" smtClean="0"/>
              <a:pPr/>
              <a:t>8/2/14</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7E4622A4-5AB7-2442-AE43-122191F2BF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42BFE236-9A5C-5543-BE0A-D9D7AEE04BE0}" type="datetimeFigureOut">
              <a:rPr lang="en-US" smtClean="0"/>
              <a:pPr/>
              <a:t>8/2/14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4622A4-5AB7-2442-AE43-122191F2BF25}" type="slidenum">
              <a:rPr lang="en-US" smtClean="0"/>
              <a:pPr/>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2BFE236-9A5C-5543-BE0A-D9D7AEE04BE0}" type="datetimeFigureOut">
              <a:rPr lang="en-US" smtClean="0"/>
              <a:pPr/>
              <a:t>8/2/14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4622A4-5AB7-2442-AE43-122191F2BF2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2BFE236-9A5C-5543-BE0A-D9D7AEE04BE0}" type="datetimeFigureOut">
              <a:rPr lang="en-US" smtClean="0"/>
              <a:pPr/>
              <a:t>8/2/14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22A4-5AB7-2442-AE43-122191F2BF2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2BFE236-9A5C-5543-BE0A-D9D7AEE04BE0}" type="datetimeFigureOut">
              <a:rPr lang="en-US" smtClean="0"/>
              <a:pPr/>
              <a:t>8/2/14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22A4-5AB7-2442-AE43-122191F2BF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2BFE236-9A5C-5543-BE0A-D9D7AEE04BE0}" type="datetimeFigureOut">
              <a:rPr lang="en-US" smtClean="0"/>
              <a:pPr/>
              <a:t>8/2/14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4622A4-5AB7-2442-AE43-122191F2BF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with Picture">
    <p:spTree>
      <p:nvGrpSpPr>
        <p:cNvPr id="1" name=""/>
        <p:cNvGrpSpPr/>
        <p:nvPr/>
      </p:nvGrpSpPr>
      <p:grpSpPr>
        <a:xfrm>
          <a:off x="0" y="0"/>
          <a:ext cx="0" cy="0"/>
          <a:chOff x="0" y="0"/>
          <a:chExt cx="0" cy="0"/>
        </a:xfrm>
      </p:grpSpPr>
      <p:grpSp>
        <p:nvGrpSpPr>
          <p:cNvPr id="21" name="Group 20"/>
          <p:cNvGrpSpPr/>
          <p:nvPr userDrawn="1"/>
        </p:nvGrpSpPr>
        <p:grpSpPr>
          <a:xfrm>
            <a:off x="1220238" y="1257663"/>
            <a:ext cx="6592279" cy="3847702"/>
            <a:chOff x="1621426" y="298851"/>
            <a:chExt cx="5590680" cy="2965736"/>
          </a:xfrm>
        </p:grpSpPr>
        <p:sp>
          <p:nvSpPr>
            <p:cNvPr id="19" name="Oval Callout 18"/>
            <p:cNvSpPr/>
            <p:nvPr userDrawn="1"/>
          </p:nvSpPr>
          <p:spPr>
            <a:xfrm>
              <a:off x="1621426" y="298851"/>
              <a:ext cx="5590680" cy="2965736"/>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Callout 19"/>
            <p:cNvSpPr/>
            <p:nvPr userDrawn="1"/>
          </p:nvSpPr>
          <p:spPr>
            <a:xfrm>
              <a:off x="1621426" y="298851"/>
              <a:ext cx="5590680" cy="2965736"/>
            </a:xfrm>
            <a:prstGeom prst="wedgeEllipseCallou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hasCustomPrompt="1"/>
          </p:nvPr>
        </p:nvSpPr>
        <p:spPr>
          <a:xfrm>
            <a:off x="1621426" y="2278736"/>
            <a:ext cx="5867400" cy="1470025"/>
          </a:xfrm>
        </p:spPr>
        <p:txBody>
          <a:bodyPr>
            <a:normAutofit/>
          </a:bodyPr>
          <a:lstStyle>
            <a:lvl1pPr algn="ctr">
              <a:defRPr sz="8500" b="1">
                <a:effectLst>
                  <a:outerShdw blurRad="50800" dist="38100" dir="2700000">
                    <a:srgbClr val="000000">
                      <a:alpha val="43000"/>
                    </a:srgbClr>
                  </a:outerShdw>
                </a:effectLst>
              </a:defRPr>
            </a:lvl1pPr>
          </a:lstStyle>
          <a:p>
            <a:r>
              <a:rPr lang="en-US" dirty="0" smtClean="0"/>
              <a:t>“You Idiot!”</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Section Header">
    <p:spTree>
      <p:nvGrpSpPr>
        <p:cNvPr id="1" name=""/>
        <p:cNvGrpSpPr/>
        <p:nvPr/>
      </p:nvGrpSpPr>
      <p:grpSpPr>
        <a:xfrm>
          <a:off x="0" y="0"/>
          <a:ext cx="0" cy="0"/>
          <a:chOff x="0" y="0"/>
          <a:chExt cx="0" cy="0"/>
        </a:xfrm>
      </p:grpSpPr>
      <p:grpSp>
        <p:nvGrpSpPr>
          <p:cNvPr id="7" name="Group 11"/>
          <p:cNvGrpSpPr/>
          <p:nvPr/>
        </p:nvGrpSpPr>
        <p:grpSpPr>
          <a:xfrm flipH="1">
            <a:off x="983661" y="138952"/>
            <a:ext cx="8160338" cy="1728865"/>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a:off x="8470032" y="299638"/>
            <a:ext cx="426684" cy="435037"/>
          </a:xfrm>
          <a:prstGeom prst="teardrop">
            <a:avLst/>
          </a:prstGeom>
          <a:ln>
            <a:noFill/>
          </a:ln>
          <a:effectLst>
            <a:outerShdw blurRad="50800" dist="38100" dir="2700000">
              <a:srgbClr val="000000">
                <a:alpha val="43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213146" y="473181"/>
            <a:ext cx="7552282" cy="933908"/>
          </a:xfrm>
        </p:spPr>
        <p:txBody>
          <a:bodyPr vert="horz" lIns="91440" tIns="45720" rIns="91440" bIns="45720" rtlCol="0" anchor="b" anchorCtr="0">
            <a:normAutofit/>
          </a:bodyPr>
          <a:lstStyle>
            <a:lvl1pPr algn="l" defTabSz="914400" rtl="0" eaLnBrk="1" latinLnBrk="0" hangingPunct="1">
              <a:spcBef>
                <a:spcPct val="0"/>
              </a:spcBef>
              <a:buNone/>
              <a:defRPr sz="4600" b="1" kern="1200">
                <a:solidFill>
                  <a:schemeClr val="tx1">
                    <a:lumMod val="90000"/>
                    <a:lumOff val="10000"/>
                  </a:schemeClr>
                </a:solidFill>
                <a:effectLst>
                  <a:outerShdw blurRad="50800" dist="38100" dir="2700000">
                    <a:srgbClr val="000000">
                      <a:alpha val="43000"/>
                    </a:srgbClr>
                  </a:outerShdw>
                </a:effectLst>
                <a:latin typeface="+mj-lt"/>
                <a:ea typeface="+mj-ea"/>
                <a:cs typeface="+mj-cs"/>
              </a:defRPr>
            </a:lvl1pPr>
          </a:lstStyle>
          <a:p>
            <a:r>
              <a:rPr lang="en-US" dirty="0" smtClean="0"/>
              <a:t>Click to edit Master title style</a:t>
            </a:r>
            <a:endParaRPr dirty="0"/>
          </a:p>
        </p:txBody>
      </p:sp>
      <p:sp>
        <p:nvSpPr>
          <p:cNvPr id="12" name="Text Placeholder 2"/>
          <p:cNvSpPr>
            <a:spLocks noGrp="1"/>
          </p:cNvSpPr>
          <p:nvPr>
            <p:ph idx="1"/>
          </p:nvPr>
        </p:nvSpPr>
        <p:spPr>
          <a:xfrm>
            <a:off x="779463" y="2198866"/>
            <a:ext cx="7583488" cy="4007224"/>
          </a:xfrm>
          <a:prstGeom prst="rect">
            <a:avLst/>
          </a:prstGeom>
        </p:spPr>
        <p:txBody>
          <a:bodyPr vert="horz" lIns="91440" tIns="45720" rIns="91440" bIns="45720" rtlCol="0">
            <a:normAutofit/>
          </a:bodyPr>
          <a:lstStyle>
            <a:lvl1pPr>
              <a:defRPr b="1">
                <a:solidFill>
                  <a:schemeClr val="bg1"/>
                </a:solidFill>
                <a:effectLst>
                  <a:outerShdw blurRad="50800" dist="38100" dir="2700000">
                    <a:srgbClr val="000000">
                      <a:alpha val="43000"/>
                    </a:srgbClr>
                  </a:outerShdw>
                </a:effectLst>
              </a:defRPr>
            </a:lvl1pPr>
            <a:lvl2pPr>
              <a:defRPr b="1">
                <a:solidFill>
                  <a:schemeClr val="bg1"/>
                </a:solidFill>
                <a:effectLst>
                  <a:outerShdw blurRad="50800" dist="38100" dir="2700000">
                    <a:srgbClr val="000000">
                      <a:alpha val="43000"/>
                    </a:srgbClr>
                  </a:outerShdw>
                </a:effectLst>
              </a:defRPr>
            </a:lvl2pPr>
            <a:lvl3pPr>
              <a:defRPr b="1">
                <a:solidFill>
                  <a:schemeClr val="bg1"/>
                </a:solidFill>
                <a:effectLst>
                  <a:outerShdw blurRad="50800" dist="38100" dir="2700000">
                    <a:srgbClr val="000000">
                      <a:alpha val="43000"/>
                    </a:srgbClr>
                  </a:outerShdw>
                </a:effectLst>
              </a:defRPr>
            </a:lvl3pPr>
            <a:lvl4pPr>
              <a:defRPr b="1">
                <a:solidFill>
                  <a:schemeClr val="bg1"/>
                </a:solidFill>
                <a:effectLst>
                  <a:outerShdw blurRad="50800" dist="38100" dir="2700000">
                    <a:srgbClr val="000000">
                      <a:alpha val="43000"/>
                    </a:srgbClr>
                  </a:outerShdw>
                </a:effectLst>
              </a:defRPr>
            </a:lvl4pPr>
            <a:lvl5pPr>
              <a:defRPr b="1">
                <a:solidFill>
                  <a:schemeClr val="bg1"/>
                </a:solidFill>
                <a:effectLst>
                  <a:outerShdw blurRad="50800" dist="38100" dir="2700000">
                    <a:srgbClr val="000000">
                      <a:alpha val="43000"/>
                    </a:srgbClr>
                  </a:outerShdw>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2BFE236-9A5C-5543-BE0A-D9D7AEE04BE0}" type="datetimeFigureOut">
              <a:rPr lang="en-US" smtClean="0"/>
              <a:pPr/>
              <a:t>8/2/14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4622A4-5AB7-2442-AE43-122191F2BF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2BFE236-9A5C-5543-BE0A-D9D7AEE04BE0}" type="datetimeFigureOut">
              <a:rPr lang="en-US" smtClean="0"/>
              <a:pPr/>
              <a:t>8/2/14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4622A4-5AB7-2442-AE43-122191F2BF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2BFE236-9A5C-5543-BE0A-D9D7AEE04BE0}" type="datetimeFigureOut">
              <a:rPr lang="en-US" smtClean="0"/>
              <a:pPr/>
              <a:t>8/2/14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4622A4-5AB7-2442-AE43-122191F2BF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42BFE236-9A5C-5543-BE0A-D9D7AEE04BE0}" type="datetimeFigureOut">
              <a:rPr lang="en-US" smtClean="0"/>
              <a:pPr/>
              <a:t>8/2/14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4622A4-5AB7-2442-AE43-122191F2BF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42BFE236-9A5C-5543-BE0A-D9D7AEE04BE0}" type="datetimeFigureOut">
              <a:rPr lang="en-US" smtClean="0"/>
              <a:pPr/>
              <a:t>8/2/14</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7E4622A4-5AB7-2442-AE43-122191F2BF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42BFE236-9A5C-5543-BE0A-D9D7AEE04BE0}" type="datetimeFigureOut">
              <a:rPr lang="en-US" smtClean="0"/>
              <a:pPr/>
              <a:t>8/2/14</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7E4622A4-5AB7-2442-AE43-122191F2BF2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 name="Group 3"/>
          <p:cNvGrpSpPr/>
          <p:nvPr/>
        </p:nvGrpSpPr>
        <p:grpSpPr>
          <a:xfrm>
            <a:off x="1220238" y="1257663"/>
            <a:ext cx="6592279" cy="3847702"/>
            <a:chOff x="1621426" y="298851"/>
            <a:chExt cx="5590680" cy="2965736"/>
          </a:xfrm>
        </p:grpSpPr>
        <p:sp>
          <p:nvSpPr>
            <p:cNvPr id="5" name="Oval Callout 4"/>
            <p:cNvSpPr/>
            <p:nvPr/>
          </p:nvSpPr>
          <p:spPr>
            <a:xfrm>
              <a:off x="1621426" y="298851"/>
              <a:ext cx="5590680" cy="2965736"/>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Callout 5"/>
            <p:cNvSpPr/>
            <p:nvPr/>
          </p:nvSpPr>
          <p:spPr>
            <a:xfrm>
              <a:off x="1621426" y="298851"/>
              <a:ext cx="5590680" cy="2965736"/>
            </a:xfrm>
            <a:prstGeom prst="wedgeEllipseCallou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Title 1"/>
          <p:cNvSpPr txBox="1">
            <a:spLocks/>
          </p:cNvSpPr>
          <p:nvPr/>
        </p:nvSpPr>
        <p:spPr>
          <a:xfrm>
            <a:off x="1621426" y="2278736"/>
            <a:ext cx="5867400" cy="1470025"/>
          </a:xfrm>
          <a:prstGeom prst="rect">
            <a:avLst/>
          </a:prstGeom>
        </p:spPr>
        <p:txBody>
          <a:bodyPr vert="horz" lIns="91440" tIns="45720" rIns="91440" bIns="45720" rtlCol="0" anchor="b" anchorCtr="0">
            <a:normAutofit/>
          </a:bodyPr>
          <a:lstStyle>
            <a:lvl1pPr algn="ctr">
              <a:defRPr sz="8500" b="1">
                <a:effectLst>
                  <a:outerShdw blurRad="50800" dist="38100" dir="2700000">
                    <a:srgbClr val="000000">
                      <a:alpha val="43000"/>
                    </a:srgbClr>
                  </a:outerShdw>
                </a:effectLst>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8500" b="1" i="0" u="none" strike="noStrike" kern="1200" cap="none" spc="0" normalizeH="0" baseline="0" noProof="0" smtClean="0">
                <a:ln>
                  <a:noFill/>
                </a:ln>
                <a:solidFill>
                  <a:schemeClr val="tx1">
                    <a:lumMod val="90000"/>
                    <a:lumOff val="10000"/>
                  </a:schemeClr>
                </a:solidFill>
                <a:effectLst>
                  <a:outerShdw blurRad="50800" dist="38100" dir="2700000">
                    <a:srgbClr val="000000">
                      <a:alpha val="43000"/>
                    </a:srgbClr>
                  </a:outerShdw>
                </a:effectLst>
                <a:uLnTx/>
                <a:uFillTx/>
                <a:latin typeface="+mj-lt"/>
                <a:ea typeface="+mj-ea"/>
                <a:cs typeface="+mj-cs"/>
              </a:rPr>
              <a:t>“You Idiot!”</a:t>
            </a:r>
            <a:endParaRPr kumimoji="0" lang="en-US" sz="8500" b="1" i="0" u="none" strike="noStrike" kern="1200" cap="none" spc="0" normalizeH="0" baseline="0" noProof="0" dirty="0">
              <a:ln>
                <a:noFill/>
              </a:ln>
              <a:solidFill>
                <a:schemeClr val="tx1">
                  <a:lumMod val="90000"/>
                  <a:lumOff val="10000"/>
                </a:schemeClr>
              </a:solidFill>
              <a:effectLst>
                <a:outerShdw blurRad="50800" dist="38100" dir="2700000">
                  <a:srgbClr val="000000">
                    <a:alpha val="43000"/>
                  </a:srgbClr>
                </a:outerShdw>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13146" y="473181"/>
            <a:ext cx="7552282" cy="1157766"/>
          </a:xfrm>
        </p:spPr>
        <p:txBody>
          <a:bodyPr>
            <a:noAutofit/>
          </a:bodyPr>
          <a:lstStyle/>
          <a:p>
            <a:pPr>
              <a:lnSpc>
                <a:spcPct val="70000"/>
              </a:lnSpc>
            </a:pPr>
            <a:r>
              <a:rPr lang="en-US" sz="5500" dirty="0" smtClean="0"/>
              <a:t>Should Christians Call People “Idiots”?</a:t>
            </a:r>
            <a:endParaRPr lang="en-US" sz="5500" dirty="0"/>
          </a:p>
        </p:txBody>
      </p:sp>
      <p:sp>
        <p:nvSpPr>
          <p:cNvPr id="5" name="Text Placeholder 4"/>
          <p:cNvSpPr>
            <a:spLocks noGrp="1"/>
          </p:cNvSpPr>
          <p:nvPr>
            <p:ph type="body" idx="4294967295"/>
          </p:nvPr>
        </p:nvSpPr>
        <p:spPr>
          <a:xfrm>
            <a:off x="762001" y="2002939"/>
            <a:ext cx="7689114" cy="4573720"/>
          </a:xfrm>
        </p:spPr>
        <p:txBody>
          <a:bodyPr>
            <a:noAutofit/>
          </a:bodyPr>
          <a:lstStyle/>
          <a:p>
            <a:r>
              <a:rPr lang="en-US" sz="4000" b="1" dirty="0" smtClean="0">
                <a:solidFill>
                  <a:srgbClr val="FFFFFF"/>
                </a:solidFill>
                <a:effectLst>
                  <a:outerShdw blurRad="50800" dist="38100" dir="2700000">
                    <a:srgbClr val="000000">
                      <a:alpha val="43000"/>
                    </a:srgbClr>
                  </a:outerShdw>
                </a:effectLst>
              </a:rPr>
              <a:t> The Greek term “fool (</a:t>
            </a:r>
            <a:r>
              <a:rPr lang="en-US" sz="4000" b="1" i="1" dirty="0" err="1" smtClean="0">
                <a:solidFill>
                  <a:srgbClr val="FFFFFF"/>
                </a:solidFill>
                <a:effectLst>
                  <a:outerShdw blurRad="50800" dist="38100" dir="2700000">
                    <a:srgbClr val="000000">
                      <a:alpha val="43000"/>
                    </a:srgbClr>
                  </a:outerShdw>
                </a:effectLst>
              </a:rPr>
              <a:t>mōros</a:t>
            </a:r>
            <a:r>
              <a:rPr lang="en-US" sz="4000" b="1" dirty="0" smtClean="0">
                <a:solidFill>
                  <a:srgbClr val="FFFFFF"/>
                </a:solidFill>
                <a:effectLst>
                  <a:outerShdw blurRad="50800" dist="38100" dir="2700000">
                    <a:srgbClr val="000000">
                      <a:alpha val="43000"/>
                    </a:srgbClr>
                  </a:outerShdw>
                </a:effectLst>
              </a:rPr>
              <a:t>)”. </a:t>
            </a:r>
          </a:p>
          <a:p>
            <a:pPr marL="795338" lvl="1" indent="-446088">
              <a:buSzPct val="120000"/>
              <a:buFont typeface="Wingdings" charset="2"/>
              <a:buChar char="ü"/>
            </a:pPr>
            <a:r>
              <a:rPr lang="en-US" sz="2400" b="1" dirty="0" err="1" smtClean="0">
                <a:solidFill>
                  <a:srgbClr val="FFFFFF"/>
                </a:solidFill>
                <a:effectLst>
                  <a:outerShdw blurRad="50800" dist="38100" dir="2700000">
                    <a:srgbClr val="000000">
                      <a:alpha val="43000"/>
                    </a:srgbClr>
                  </a:outerShdw>
                </a:effectLst>
              </a:rPr>
              <a:t>Congdon</a:t>
            </a:r>
            <a:r>
              <a:rPr lang="en-US" sz="2400" b="1" dirty="0" smtClean="0">
                <a:solidFill>
                  <a:srgbClr val="FFFFFF"/>
                </a:solidFill>
                <a:effectLst>
                  <a:outerShdw blurRad="50800" dist="38100" dir="2700000">
                    <a:srgbClr val="000000">
                      <a:alpha val="43000"/>
                    </a:srgbClr>
                  </a:outerShdw>
                </a:effectLst>
              </a:rPr>
              <a:t> argues further “in God’s eyes, an evil word in Greek, Latin, or modern English is just as bad as an evil word in Anglo-Saxon” (119).</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Jesus isn’t saying some insulting words are better than others.</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They knew </a:t>
            </a:r>
            <a:r>
              <a:rPr lang="en-US" sz="2400" b="1" i="1" dirty="0" err="1" smtClean="0">
                <a:solidFill>
                  <a:srgbClr val="FFFFFF"/>
                </a:solidFill>
                <a:effectLst>
                  <a:outerShdw blurRad="50800" dist="38100" dir="2700000">
                    <a:srgbClr val="000000">
                      <a:alpha val="43000"/>
                    </a:srgbClr>
                  </a:outerShdw>
                </a:effectLst>
              </a:rPr>
              <a:t>raca</a:t>
            </a:r>
            <a:r>
              <a:rPr lang="en-US" sz="2400" b="1" i="1" dirty="0" smtClean="0">
                <a:solidFill>
                  <a:srgbClr val="FFFFFF"/>
                </a:solidFill>
                <a:effectLst>
                  <a:outerShdw blurRad="50800" dist="38100" dir="2700000">
                    <a:srgbClr val="000000">
                      <a:alpha val="43000"/>
                    </a:srgbClr>
                  </a:outerShdw>
                </a:effectLst>
              </a:rPr>
              <a:t> </a:t>
            </a:r>
            <a:r>
              <a:rPr lang="en-US" sz="2400" b="1" dirty="0" smtClean="0">
                <a:solidFill>
                  <a:srgbClr val="FFFFFF"/>
                </a:solidFill>
                <a:effectLst>
                  <a:outerShdw blurRad="50800" dist="38100" dir="2700000">
                    <a:srgbClr val="000000">
                      <a:alpha val="43000"/>
                    </a:srgbClr>
                  </a:outerShdw>
                </a:effectLst>
              </a:rPr>
              <a:t>was bad. He calls them to see that a sophisticated or tame sounding insult is just as bad—it can send one to hell! </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Insults are a type of judgment.</a:t>
            </a:r>
            <a:endParaRPr lang="en-US" sz="2400" b="1" dirty="0">
              <a:solidFill>
                <a:srgbClr val="FFFFFF"/>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13146" y="473181"/>
            <a:ext cx="7552282" cy="1157766"/>
          </a:xfrm>
        </p:spPr>
        <p:txBody>
          <a:bodyPr>
            <a:noAutofit/>
          </a:bodyPr>
          <a:lstStyle/>
          <a:p>
            <a:pPr>
              <a:lnSpc>
                <a:spcPct val="70000"/>
              </a:lnSpc>
            </a:pPr>
            <a:r>
              <a:rPr lang="en-US" sz="5500" dirty="0" smtClean="0"/>
              <a:t>Should Christians Call People “Idiots”?</a:t>
            </a:r>
            <a:endParaRPr lang="en-US" sz="5500" dirty="0"/>
          </a:p>
        </p:txBody>
      </p:sp>
      <p:sp>
        <p:nvSpPr>
          <p:cNvPr id="5" name="Text Placeholder 4"/>
          <p:cNvSpPr>
            <a:spLocks noGrp="1"/>
          </p:cNvSpPr>
          <p:nvPr>
            <p:ph type="body" idx="4294967295"/>
          </p:nvPr>
        </p:nvSpPr>
        <p:spPr>
          <a:xfrm>
            <a:off x="762001" y="2002939"/>
            <a:ext cx="7689114" cy="4573720"/>
          </a:xfrm>
        </p:spPr>
        <p:txBody>
          <a:bodyPr>
            <a:noAutofit/>
          </a:bodyPr>
          <a:lstStyle/>
          <a:p>
            <a:r>
              <a:rPr lang="en-US" sz="4000" b="1" dirty="0" smtClean="0">
                <a:solidFill>
                  <a:srgbClr val="FFFFFF"/>
                </a:solidFill>
                <a:effectLst>
                  <a:outerShdw blurRad="50800" dist="38100" dir="2700000">
                    <a:srgbClr val="000000">
                      <a:alpha val="43000"/>
                    </a:srgbClr>
                  </a:outerShdw>
                </a:effectLst>
              </a:rPr>
              <a:t> The “fool” in Scripture. </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Some have rationalized Jesus’ words to apply only to what the term “fool” infers about one to whom it is applied in Scripture.</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Robert </a:t>
            </a:r>
            <a:r>
              <a:rPr lang="en-US" sz="2400" b="1" dirty="0" err="1" smtClean="0">
                <a:solidFill>
                  <a:srgbClr val="FFFFFF"/>
                </a:solidFill>
                <a:effectLst>
                  <a:outerShdw blurRad="50800" dist="38100" dir="2700000">
                    <a:srgbClr val="000000">
                      <a:alpha val="43000"/>
                    </a:srgbClr>
                  </a:outerShdw>
                </a:effectLst>
              </a:rPr>
              <a:t>Mounce</a:t>
            </a:r>
            <a:r>
              <a:rPr lang="en-US" sz="2400" b="1" dirty="0" smtClean="0">
                <a:solidFill>
                  <a:srgbClr val="FFFFFF"/>
                </a:solidFill>
                <a:effectLst>
                  <a:outerShdw blurRad="50800" dist="38100" dir="2700000">
                    <a:srgbClr val="000000">
                      <a:alpha val="43000"/>
                    </a:srgbClr>
                  </a:outerShdw>
                </a:effectLst>
              </a:rPr>
              <a:t> suggests, “The fool in Hebrew thought was not the intellectually incompetent but the person who was morally deficient. This kind of fool lived as if there were no God to whom he must account for his profligacy (cf. Ps. 14:1)” (45).</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Psalm 14:1, “The fool has said in his heart, ‘There is no God.’” </a:t>
            </a:r>
            <a:endParaRPr lang="en-US" sz="2400" b="1" dirty="0">
              <a:solidFill>
                <a:srgbClr val="FFFFFF"/>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13146" y="473181"/>
            <a:ext cx="7552282" cy="1157766"/>
          </a:xfrm>
        </p:spPr>
        <p:txBody>
          <a:bodyPr>
            <a:noAutofit/>
          </a:bodyPr>
          <a:lstStyle/>
          <a:p>
            <a:pPr>
              <a:lnSpc>
                <a:spcPct val="70000"/>
              </a:lnSpc>
            </a:pPr>
            <a:r>
              <a:rPr lang="en-US" sz="5500" dirty="0" smtClean="0"/>
              <a:t>Should Christians Call People “Idiots”?</a:t>
            </a:r>
            <a:endParaRPr lang="en-US" sz="5500" dirty="0"/>
          </a:p>
        </p:txBody>
      </p:sp>
      <p:sp>
        <p:nvSpPr>
          <p:cNvPr id="5" name="Text Placeholder 4"/>
          <p:cNvSpPr>
            <a:spLocks noGrp="1"/>
          </p:cNvSpPr>
          <p:nvPr>
            <p:ph type="body" idx="4294967295"/>
          </p:nvPr>
        </p:nvSpPr>
        <p:spPr>
          <a:xfrm>
            <a:off x="762001" y="2002939"/>
            <a:ext cx="7689114" cy="4573720"/>
          </a:xfrm>
        </p:spPr>
        <p:txBody>
          <a:bodyPr>
            <a:noAutofit/>
          </a:bodyPr>
          <a:lstStyle/>
          <a:p>
            <a:r>
              <a:rPr lang="en-US" sz="4000" b="1" dirty="0" smtClean="0">
                <a:solidFill>
                  <a:srgbClr val="FFFFFF"/>
                </a:solidFill>
                <a:effectLst>
                  <a:outerShdw blurRad="50800" dist="38100" dir="2700000">
                    <a:srgbClr val="000000">
                      <a:alpha val="43000"/>
                    </a:srgbClr>
                  </a:outerShdw>
                </a:effectLst>
              </a:rPr>
              <a:t> How do New Testament writers uses the term “fool (</a:t>
            </a:r>
            <a:r>
              <a:rPr lang="en-US" sz="4000" b="1" i="1" dirty="0" err="1" smtClean="0">
                <a:solidFill>
                  <a:srgbClr val="FFFFFF"/>
                </a:solidFill>
                <a:effectLst>
                  <a:outerShdw blurRad="50800" dist="38100" dir="2700000">
                    <a:srgbClr val="000000">
                      <a:alpha val="43000"/>
                    </a:srgbClr>
                  </a:outerShdw>
                </a:effectLst>
              </a:rPr>
              <a:t>mōros</a:t>
            </a:r>
            <a:r>
              <a:rPr lang="en-US" sz="4000" b="1" dirty="0" smtClean="0">
                <a:solidFill>
                  <a:srgbClr val="FFFFFF"/>
                </a:solidFill>
                <a:effectLst>
                  <a:outerShdw blurRad="50800" dist="38100" dir="2700000">
                    <a:srgbClr val="000000">
                      <a:alpha val="43000"/>
                    </a:srgbClr>
                  </a:outerShdw>
                </a:effectLst>
              </a:rPr>
              <a:t>)”? </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One may apply it to himself (1 Cor. 3:18; 4:10).</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It can apply to things that are “foolish” (1 Cor. 1:27; 2 Tim. 2:23; Titus 3:9).</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An apostle never calls someone a “fool (</a:t>
            </a:r>
            <a:r>
              <a:rPr lang="en-US" sz="2400" b="1" i="1" dirty="0" err="1" smtClean="0">
                <a:solidFill>
                  <a:srgbClr val="FFFFFF"/>
                </a:solidFill>
                <a:effectLst>
                  <a:outerShdw blurRad="50800" dist="38100" dir="2700000">
                    <a:srgbClr val="000000">
                      <a:alpha val="43000"/>
                    </a:srgbClr>
                  </a:outerShdw>
                </a:effectLst>
              </a:rPr>
              <a:t>mōros</a:t>
            </a:r>
            <a:r>
              <a:rPr lang="en-US" sz="2400" b="1" dirty="0" smtClean="0">
                <a:solidFill>
                  <a:srgbClr val="FFFFFF"/>
                </a:solidFill>
                <a:effectLst>
                  <a:outerShdw blurRad="50800" dist="38100" dir="2700000">
                    <a:srgbClr val="000000">
                      <a:alpha val="43000"/>
                    </a:srgbClr>
                  </a:outerShdw>
                </a:effectLst>
              </a:rPr>
              <a:t>).”</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They will use the milder term </a:t>
            </a:r>
            <a:r>
              <a:rPr lang="en-US" sz="2400" b="1" i="1" dirty="0" err="1" smtClean="0">
                <a:solidFill>
                  <a:srgbClr val="FFFFFF"/>
                </a:solidFill>
                <a:effectLst>
                  <a:outerShdw blurRad="50800" dist="38100" dir="2700000">
                    <a:srgbClr val="000000">
                      <a:alpha val="43000"/>
                    </a:srgbClr>
                  </a:outerShdw>
                </a:effectLst>
              </a:rPr>
              <a:t>aphron</a:t>
            </a:r>
            <a:r>
              <a:rPr lang="en-US" sz="2400" b="1" i="1" dirty="0" smtClean="0">
                <a:solidFill>
                  <a:srgbClr val="FFFFFF"/>
                </a:solidFill>
                <a:effectLst>
                  <a:outerShdw blurRad="50800" dist="38100" dir="2700000">
                    <a:srgbClr val="000000">
                      <a:alpha val="43000"/>
                    </a:srgbClr>
                  </a:outerShdw>
                </a:effectLst>
              </a:rPr>
              <a:t> </a:t>
            </a:r>
            <a:r>
              <a:rPr lang="en-US" sz="2400" b="1" dirty="0" smtClean="0">
                <a:solidFill>
                  <a:srgbClr val="FFFFFF"/>
                </a:solidFill>
                <a:effectLst>
                  <a:outerShdw blurRad="50800" dist="38100" dir="2700000">
                    <a:srgbClr val="000000">
                      <a:alpha val="43000"/>
                    </a:srgbClr>
                  </a:outerShdw>
                </a:effectLst>
              </a:rPr>
              <a:t>meaning “without reason” or “unwise” (Eph. 5:17; 1 Cor. 15:36; 2 Cor. 11:16; 1 Pet. 2:15).</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The example of Michael (Jude 8-10).</a:t>
            </a:r>
            <a:endParaRPr lang="en-US" sz="2400" b="1" dirty="0">
              <a:solidFill>
                <a:srgbClr val="FFFFFF"/>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13146" y="473181"/>
            <a:ext cx="7552282" cy="1157766"/>
          </a:xfrm>
        </p:spPr>
        <p:txBody>
          <a:bodyPr>
            <a:noAutofit/>
          </a:bodyPr>
          <a:lstStyle/>
          <a:p>
            <a:pPr>
              <a:lnSpc>
                <a:spcPct val="70000"/>
              </a:lnSpc>
            </a:pPr>
            <a:r>
              <a:rPr lang="en-US" sz="5500" dirty="0" smtClean="0"/>
              <a:t>Should Christians Call People “Idiots”?</a:t>
            </a:r>
            <a:endParaRPr lang="en-US" sz="5500" dirty="0"/>
          </a:p>
        </p:txBody>
      </p:sp>
      <p:sp>
        <p:nvSpPr>
          <p:cNvPr id="5" name="Text Placeholder 4"/>
          <p:cNvSpPr>
            <a:spLocks noGrp="1"/>
          </p:cNvSpPr>
          <p:nvPr>
            <p:ph type="body" idx="4294967295"/>
          </p:nvPr>
        </p:nvSpPr>
        <p:spPr>
          <a:xfrm>
            <a:off x="762001" y="2002939"/>
            <a:ext cx="7689114" cy="4573720"/>
          </a:xfrm>
        </p:spPr>
        <p:txBody>
          <a:bodyPr>
            <a:noAutofit/>
          </a:bodyPr>
          <a:lstStyle/>
          <a:p>
            <a:r>
              <a:rPr lang="en-US" sz="4000" b="1" dirty="0" smtClean="0">
                <a:solidFill>
                  <a:srgbClr val="FFFFFF"/>
                </a:solidFill>
                <a:effectLst>
                  <a:outerShdw blurRad="50800" dist="38100" dir="2700000">
                    <a:srgbClr val="000000">
                      <a:alpha val="43000"/>
                    </a:srgbClr>
                  </a:outerShdw>
                </a:effectLst>
              </a:rPr>
              <a:t> Conclusion. </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If it was wrong for an angel , is it right for us?</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Is calling someone a “fool (</a:t>
            </a:r>
            <a:r>
              <a:rPr lang="en-US" sz="2400" b="1" i="1" dirty="0" err="1" smtClean="0">
                <a:solidFill>
                  <a:srgbClr val="FFFFFF"/>
                </a:solidFill>
                <a:effectLst>
                  <a:outerShdw blurRad="50800" dist="38100" dir="2700000">
                    <a:srgbClr val="000000">
                      <a:alpha val="43000"/>
                    </a:srgbClr>
                  </a:outerShdw>
                </a:effectLst>
              </a:rPr>
              <a:t>mōros</a:t>
            </a:r>
            <a:r>
              <a:rPr lang="en-US" sz="2400" b="1" dirty="0" smtClean="0">
                <a:solidFill>
                  <a:srgbClr val="FFFFFF"/>
                </a:solidFill>
                <a:effectLst>
                  <a:outerShdw blurRad="50800" dist="38100" dir="2700000">
                    <a:srgbClr val="000000">
                      <a:alpha val="43000"/>
                    </a:srgbClr>
                  </a:outerShdw>
                </a:effectLst>
              </a:rPr>
              <a:t>)” different from calling him or her “stupid” or an “idiot”?</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Kenney </a:t>
            </a:r>
            <a:r>
              <a:rPr lang="en-US" sz="2400" b="1" dirty="0" err="1" smtClean="0">
                <a:solidFill>
                  <a:srgbClr val="FFFFFF"/>
                </a:solidFill>
                <a:effectLst>
                  <a:outerShdw blurRad="50800" dist="38100" dir="2700000">
                    <a:srgbClr val="000000">
                      <a:alpha val="43000"/>
                    </a:srgbClr>
                  </a:outerShdw>
                </a:effectLst>
              </a:rPr>
              <a:t>Chumbley</a:t>
            </a:r>
            <a:r>
              <a:rPr lang="en-US" sz="2400" b="1" dirty="0" smtClean="0">
                <a:solidFill>
                  <a:srgbClr val="FFFFFF"/>
                </a:solidFill>
                <a:effectLst>
                  <a:outerShdw blurRad="50800" dist="38100" dir="2700000">
                    <a:srgbClr val="000000">
                      <a:alpha val="43000"/>
                    </a:srgbClr>
                  </a:outerShdw>
                </a:effectLst>
              </a:rPr>
              <a:t> is right that Jesus “is teaching that insulting language—name calling, racial, ethnic, and social slurs, etc.—that demeans a fellow human being is condemned by God” (98). </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It’s wrong to call a person a “fool,” but it’s also wrong to use more “acceptable” insults as well—Jesus says it can place us “in danger of hell fire.”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13146" y="473181"/>
            <a:ext cx="7552282" cy="1157766"/>
          </a:xfrm>
        </p:spPr>
        <p:txBody>
          <a:bodyPr>
            <a:noAutofit/>
          </a:bodyPr>
          <a:lstStyle/>
          <a:p>
            <a:pPr>
              <a:lnSpc>
                <a:spcPct val="70000"/>
              </a:lnSpc>
            </a:pPr>
            <a:r>
              <a:rPr lang="en-US" sz="5500" dirty="0" smtClean="0"/>
              <a:t>Should Christians Call People “Idiots”?</a:t>
            </a:r>
            <a:endParaRPr lang="en-US" sz="5500" dirty="0"/>
          </a:p>
        </p:txBody>
      </p:sp>
      <p:sp>
        <p:nvSpPr>
          <p:cNvPr id="5" name="Text Placeholder 4"/>
          <p:cNvSpPr>
            <a:spLocks noGrp="1"/>
          </p:cNvSpPr>
          <p:nvPr>
            <p:ph type="body" idx="4294967295"/>
          </p:nvPr>
        </p:nvSpPr>
        <p:spPr>
          <a:xfrm>
            <a:off x="762001" y="2192421"/>
            <a:ext cx="7689114" cy="4169999"/>
          </a:xfrm>
        </p:spPr>
        <p:txBody>
          <a:bodyPr>
            <a:normAutofit fontScale="85000" lnSpcReduction="10000"/>
          </a:bodyPr>
          <a:lstStyle/>
          <a:p>
            <a:r>
              <a:rPr lang="en-US" sz="4118" b="1" dirty="0" smtClean="0">
                <a:solidFill>
                  <a:srgbClr val="FFFFFF"/>
                </a:solidFill>
                <a:effectLst>
                  <a:outerShdw blurRad="50800" dist="38100" dir="2700000">
                    <a:srgbClr val="000000">
                      <a:alpha val="43000"/>
                    </a:srgbClr>
                  </a:outerShdw>
                </a:effectLst>
              </a:rPr>
              <a:t>Matthew 5:21-22</a:t>
            </a:r>
          </a:p>
          <a:p>
            <a:pPr marL="341313" lvl="1" indent="7938">
              <a:buNone/>
            </a:pPr>
            <a:r>
              <a:rPr lang="en-US" sz="3300" b="1" dirty="0" smtClean="0">
                <a:solidFill>
                  <a:srgbClr val="FFFFFF"/>
                </a:solidFill>
                <a:effectLst>
                  <a:outerShdw blurRad="50800" dist="38100" dir="2700000">
                    <a:srgbClr val="000000">
                      <a:alpha val="43000"/>
                    </a:srgbClr>
                  </a:outerShdw>
                </a:effectLst>
              </a:rPr>
              <a:t>“You have heard that it was said to those of old, ‘You shall not murder, and whoever murders will be in danger of the judgment.’ But I say to you that whoever is angry with his brother without a cause shall be in danger of the judgment. And whoever says to his brother, ‘</a:t>
            </a:r>
            <a:r>
              <a:rPr lang="en-US" sz="3300" b="1" dirty="0" err="1" smtClean="0">
                <a:solidFill>
                  <a:srgbClr val="FFFFFF"/>
                </a:solidFill>
                <a:effectLst>
                  <a:outerShdw blurRad="50800" dist="38100" dir="2700000">
                    <a:srgbClr val="000000">
                      <a:alpha val="43000"/>
                    </a:srgbClr>
                  </a:outerShdw>
                </a:effectLst>
              </a:rPr>
              <a:t>Raca</a:t>
            </a:r>
            <a:r>
              <a:rPr lang="en-US" sz="3300" b="1" dirty="0" smtClean="0">
                <a:solidFill>
                  <a:srgbClr val="FFFFFF"/>
                </a:solidFill>
                <a:effectLst>
                  <a:outerShdw blurRad="50800" dist="38100" dir="2700000">
                    <a:srgbClr val="000000">
                      <a:alpha val="43000"/>
                    </a:srgbClr>
                  </a:outerShdw>
                </a:effectLst>
              </a:rPr>
              <a:t>!’ shall be in danger of the council. But whoever says, ‘You fool!’ shall be in danger of hell fire” (NKJV).</a:t>
            </a:r>
            <a:endParaRPr lang="en-US" sz="3300" b="1" dirty="0">
              <a:solidFill>
                <a:srgbClr val="FFFFFF"/>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0" end="0"/>
                                            </p:txEl>
                                          </p:spTgt>
                                        </p:tgtEl>
                                      </p:cBhvr>
                                    </p:animEffect>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1000"/>
                                        <p:tgtEl>
                                          <p:spTgt spid="5">
                                            <p:txEl>
                                              <p:pRg st="1" end="1"/>
                                            </p:txEl>
                                          </p:spTgt>
                                        </p:tgtEl>
                                      </p:cBhvr>
                                    </p:animEffect>
                                    <p:anim calcmode="lin" valueType="num">
                                      <p:cBhvr>
                                        <p:cTn id="2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13146" y="473181"/>
            <a:ext cx="7552282" cy="1157766"/>
          </a:xfrm>
        </p:spPr>
        <p:txBody>
          <a:bodyPr>
            <a:noAutofit/>
          </a:bodyPr>
          <a:lstStyle/>
          <a:p>
            <a:pPr>
              <a:lnSpc>
                <a:spcPct val="70000"/>
              </a:lnSpc>
            </a:pPr>
            <a:r>
              <a:rPr lang="en-US" sz="5500" dirty="0" smtClean="0"/>
              <a:t>Should Christians Call People “Idiots”?</a:t>
            </a:r>
            <a:endParaRPr lang="en-US" sz="5500" dirty="0"/>
          </a:p>
        </p:txBody>
      </p:sp>
      <p:sp>
        <p:nvSpPr>
          <p:cNvPr id="5" name="Text Placeholder 4"/>
          <p:cNvSpPr>
            <a:spLocks noGrp="1"/>
          </p:cNvSpPr>
          <p:nvPr>
            <p:ph type="body" idx="4294967295"/>
          </p:nvPr>
        </p:nvSpPr>
        <p:spPr>
          <a:xfrm>
            <a:off x="762001" y="2192421"/>
            <a:ext cx="7689114" cy="4169999"/>
          </a:xfrm>
        </p:spPr>
        <p:txBody>
          <a:bodyPr>
            <a:normAutofit/>
          </a:bodyPr>
          <a:lstStyle/>
          <a:p>
            <a:r>
              <a:rPr lang="en-US" sz="4118" b="1" dirty="0" smtClean="0">
                <a:solidFill>
                  <a:srgbClr val="FFFFFF"/>
                </a:solidFill>
                <a:effectLst>
                  <a:outerShdw blurRad="50800" dist="38100" dir="2700000">
                    <a:srgbClr val="000000">
                      <a:alpha val="43000"/>
                    </a:srgbClr>
                  </a:outerShdw>
                </a:effectLst>
              </a:rPr>
              <a:t>Context:</a:t>
            </a:r>
          </a:p>
          <a:p>
            <a:pPr marL="795338" lvl="1" indent="-446088">
              <a:buSzPct val="120000"/>
              <a:buFont typeface="Wingdings" charset="2"/>
              <a:buChar char="ü"/>
            </a:pPr>
            <a:r>
              <a:rPr lang="en-US" sz="3300" b="1" dirty="0" smtClean="0">
                <a:solidFill>
                  <a:srgbClr val="FFFFFF"/>
                </a:solidFill>
                <a:effectLst>
                  <a:outerShdw blurRad="50800" dist="38100" dir="2700000">
                    <a:srgbClr val="000000">
                      <a:alpha val="43000"/>
                    </a:srgbClr>
                  </a:outerShdw>
                </a:effectLst>
              </a:rPr>
              <a:t>Series of antitheses.</a:t>
            </a:r>
          </a:p>
          <a:p>
            <a:pPr marL="795338" lvl="1" indent="-446088">
              <a:buSzPct val="120000"/>
              <a:buFont typeface="Wingdings" charset="2"/>
              <a:buChar char="ü"/>
            </a:pPr>
            <a:r>
              <a:rPr lang="en-US" sz="3300" b="1" dirty="0" smtClean="0">
                <a:solidFill>
                  <a:srgbClr val="FFFFFF"/>
                </a:solidFill>
                <a:effectLst>
                  <a:outerShdw blurRad="50800" dist="38100" dir="2700000">
                    <a:srgbClr val="000000">
                      <a:alpha val="43000"/>
                    </a:srgbClr>
                  </a:outerShdw>
                </a:effectLst>
              </a:rPr>
              <a:t>“But I say to you” (cf. Matt. 5:22, 28, 32, 34, 44).</a:t>
            </a:r>
          </a:p>
          <a:p>
            <a:pPr marL="795338" lvl="1" indent="-446088">
              <a:buSzPct val="120000"/>
              <a:buFont typeface="Wingdings" charset="2"/>
              <a:buChar char="ü"/>
            </a:pPr>
            <a:r>
              <a:rPr lang="en-US" sz="3300" b="1" dirty="0" smtClean="0">
                <a:solidFill>
                  <a:srgbClr val="FFFFFF"/>
                </a:solidFill>
                <a:effectLst>
                  <a:outerShdw blurRad="50800" dist="38100" dir="2700000">
                    <a:srgbClr val="000000">
                      <a:alpha val="43000"/>
                    </a:srgbClr>
                  </a:outerShdw>
                </a:effectLst>
              </a:rPr>
              <a:t>“As one having authority and not as the scribes” (Matt. 7:29).</a:t>
            </a:r>
            <a:endParaRPr lang="en-US" sz="3300" b="1" dirty="0">
              <a:solidFill>
                <a:srgbClr val="FFFFFF"/>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13146" y="473181"/>
            <a:ext cx="7552282" cy="1157766"/>
          </a:xfrm>
        </p:spPr>
        <p:txBody>
          <a:bodyPr>
            <a:noAutofit/>
          </a:bodyPr>
          <a:lstStyle/>
          <a:p>
            <a:pPr>
              <a:lnSpc>
                <a:spcPct val="70000"/>
              </a:lnSpc>
            </a:pPr>
            <a:r>
              <a:rPr lang="en-US" sz="5500" dirty="0" smtClean="0"/>
              <a:t>Should Christians Call People “Idiots”?</a:t>
            </a:r>
            <a:endParaRPr lang="en-US" sz="5500" dirty="0"/>
          </a:p>
        </p:txBody>
      </p:sp>
      <p:sp>
        <p:nvSpPr>
          <p:cNvPr id="5" name="Text Placeholder 4"/>
          <p:cNvSpPr>
            <a:spLocks noGrp="1"/>
          </p:cNvSpPr>
          <p:nvPr>
            <p:ph type="body" idx="4294967295"/>
          </p:nvPr>
        </p:nvSpPr>
        <p:spPr>
          <a:xfrm>
            <a:off x="762001" y="2192421"/>
            <a:ext cx="7689114" cy="4169999"/>
          </a:xfrm>
        </p:spPr>
        <p:txBody>
          <a:bodyPr>
            <a:normAutofit lnSpcReduction="10000"/>
          </a:bodyPr>
          <a:lstStyle/>
          <a:p>
            <a:r>
              <a:rPr lang="en-US" sz="4118" b="1" dirty="0" smtClean="0">
                <a:solidFill>
                  <a:srgbClr val="FFFFFF"/>
                </a:solidFill>
                <a:effectLst>
                  <a:outerShdw blurRad="50800" dist="38100" dir="2700000">
                    <a:srgbClr val="000000">
                      <a:alpha val="43000"/>
                    </a:srgbClr>
                  </a:outerShdw>
                </a:effectLst>
              </a:rPr>
              <a:t>Focus of this antithesis:</a:t>
            </a:r>
          </a:p>
          <a:p>
            <a:pPr marL="795338" lvl="1" indent="-446088">
              <a:buSzPct val="120000"/>
              <a:buFont typeface="Wingdings" charset="2"/>
              <a:buChar char="ü"/>
            </a:pPr>
            <a:r>
              <a:rPr lang="en-US" sz="3300" b="1" dirty="0" smtClean="0">
                <a:solidFill>
                  <a:srgbClr val="FFFFFF"/>
                </a:solidFill>
                <a:effectLst>
                  <a:outerShdw blurRad="50800" dist="38100" dir="2700000">
                    <a:srgbClr val="000000">
                      <a:alpha val="43000"/>
                    </a:srgbClr>
                  </a:outerShdw>
                </a:effectLst>
              </a:rPr>
              <a:t>Accountability for our thoughts.</a:t>
            </a:r>
          </a:p>
          <a:p>
            <a:pPr marL="795338" lvl="1" indent="-446088">
              <a:buSzPct val="120000"/>
              <a:buFont typeface="Wingdings" charset="2"/>
              <a:buChar char="ü"/>
            </a:pPr>
            <a:r>
              <a:rPr lang="en-US" sz="3300" b="1" dirty="0" smtClean="0">
                <a:solidFill>
                  <a:srgbClr val="FFFFFF"/>
                </a:solidFill>
                <a:effectLst>
                  <a:outerShdw blurRad="50800" dist="38100" dir="2700000">
                    <a:srgbClr val="000000">
                      <a:alpha val="43000"/>
                    </a:srgbClr>
                  </a:outerShdw>
                </a:effectLst>
              </a:rPr>
              <a:t>Thoughts can place one “in danger of the judgment” (5:22a).</a:t>
            </a:r>
          </a:p>
          <a:p>
            <a:pPr marL="795338" lvl="1" indent="-446088">
              <a:buSzPct val="120000"/>
              <a:buFont typeface="Wingdings" charset="2"/>
              <a:buChar char="ü"/>
            </a:pPr>
            <a:r>
              <a:rPr lang="en-US" sz="3300" b="1" dirty="0" smtClean="0">
                <a:solidFill>
                  <a:srgbClr val="FFFFFF"/>
                </a:solidFill>
                <a:effectLst>
                  <a:outerShdw blurRad="50800" dist="38100" dir="2700000">
                    <a:srgbClr val="000000">
                      <a:alpha val="43000"/>
                    </a:srgbClr>
                  </a:outerShdw>
                </a:effectLst>
              </a:rPr>
              <a:t>God will judge us at “the judgment of the great day” (Jude 6).</a:t>
            </a:r>
          </a:p>
          <a:p>
            <a:pPr marL="795338" lvl="1" indent="-446088">
              <a:buSzPct val="120000"/>
              <a:buFont typeface="Wingdings" charset="2"/>
              <a:buChar char="ü"/>
            </a:pPr>
            <a:r>
              <a:rPr lang="en-US" sz="3300" b="1" dirty="0" smtClean="0">
                <a:solidFill>
                  <a:srgbClr val="FFFFFF"/>
                </a:solidFill>
                <a:effectLst>
                  <a:outerShdw blurRad="50800" dist="38100" dir="2700000">
                    <a:srgbClr val="000000">
                      <a:alpha val="43000"/>
                    </a:srgbClr>
                  </a:outerShdw>
                </a:effectLst>
              </a:rPr>
              <a:t>Thoughts can “defile a man” (Matt. 15:19-20).</a:t>
            </a:r>
            <a:endParaRPr lang="en-US" sz="3300" b="1" dirty="0">
              <a:solidFill>
                <a:srgbClr val="FFFFFF"/>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13146" y="473181"/>
            <a:ext cx="7552282" cy="1157766"/>
          </a:xfrm>
        </p:spPr>
        <p:txBody>
          <a:bodyPr>
            <a:noAutofit/>
          </a:bodyPr>
          <a:lstStyle/>
          <a:p>
            <a:pPr>
              <a:lnSpc>
                <a:spcPct val="70000"/>
              </a:lnSpc>
            </a:pPr>
            <a:r>
              <a:rPr lang="en-US" sz="5500" dirty="0" smtClean="0"/>
              <a:t>Should Christians Call People “Idiots”?</a:t>
            </a:r>
            <a:endParaRPr lang="en-US" sz="5500" dirty="0"/>
          </a:p>
        </p:txBody>
      </p:sp>
      <p:sp>
        <p:nvSpPr>
          <p:cNvPr id="5" name="Text Placeholder 4"/>
          <p:cNvSpPr>
            <a:spLocks noGrp="1"/>
          </p:cNvSpPr>
          <p:nvPr>
            <p:ph type="body" idx="4294967295"/>
          </p:nvPr>
        </p:nvSpPr>
        <p:spPr>
          <a:xfrm>
            <a:off x="762001" y="2002939"/>
            <a:ext cx="7689114" cy="4573720"/>
          </a:xfrm>
        </p:spPr>
        <p:txBody>
          <a:bodyPr>
            <a:noAutofit/>
          </a:bodyPr>
          <a:lstStyle/>
          <a:p>
            <a:r>
              <a:rPr lang="en-US" sz="4000" b="1" dirty="0" smtClean="0">
                <a:solidFill>
                  <a:srgbClr val="FFFFFF"/>
                </a:solidFill>
                <a:effectLst>
                  <a:outerShdw blurRad="50800" dist="38100" dir="2700000">
                    <a:srgbClr val="000000">
                      <a:alpha val="43000"/>
                    </a:srgbClr>
                  </a:outerShdw>
                </a:effectLst>
              </a:rPr>
              <a:t>“Whoever says to his brother, ‘</a:t>
            </a:r>
            <a:r>
              <a:rPr lang="en-US" sz="4000" b="1" dirty="0" err="1" smtClean="0">
                <a:solidFill>
                  <a:srgbClr val="FFFFFF"/>
                </a:solidFill>
                <a:effectLst>
                  <a:outerShdw blurRad="50800" dist="38100" dir="2700000">
                    <a:srgbClr val="000000">
                      <a:alpha val="43000"/>
                    </a:srgbClr>
                  </a:outerShdw>
                </a:effectLst>
              </a:rPr>
              <a:t>Raca</a:t>
            </a:r>
            <a:r>
              <a:rPr lang="en-US" sz="4000" b="1" dirty="0" smtClean="0">
                <a:solidFill>
                  <a:srgbClr val="FFFFFF"/>
                </a:solidFill>
                <a:effectLst>
                  <a:outerShdw blurRad="50800" dist="38100" dir="2700000">
                    <a:srgbClr val="000000">
                      <a:alpha val="43000"/>
                    </a:srgbClr>
                  </a:outerShdw>
                </a:effectLst>
              </a:rPr>
              <a:t>!’” (5:22). </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Answer “to the council (</a:t>
            </a:r>
            <a:r>
              <a:rPr lang="en-US" sz="2400" b="1" i="1" dirty="0" err="1" smtClean="0">
                <a:solidFill>
                  <a:srgbClr val="FFFFFF"/>
                </a:solidFill>
                <a:effectLst>
                  <a:outerShdw blurRad="50800" dist="38100" dir="2700000">
                    <a:srgbClr val="000000">
                      <a:alpha val="43000"/>
                    </a:srgbClr>
                  </a:outerShdw>
                </a:effectLst>
              </a:rPr>
              <a:t>tō</a:t>
            </a:r>
            <a:r>
              <a:rPr lang="en-US" sz="2400" b="1" i="1" dirty="0" smtClean="0">
                <a:solidFill>
                  <a:srgbClr val="FFFFFF"/>
                </a:solidFill>
                <a:effectLst>
                  <a:outerShdw blurRad="50800" dist="38100" dir="2700000">
                    <a:srgbClr val="000000">
                      <a:alpha val="43000"/>
                    </a:srgbClr>
                  </a:outerShdw>
                </a:effectLst>
              </a:rPr>
              <a:t> </a:t>
            </a:r>
            <a:r>
              <a:rPr lang="en-US" sz="2400" b="1" i="1" dirty="0" err="1" smtClean="0">
                <a:solidFill>
                  <a:srgbClr val="FFFFFF"/>
                </a:solidFill>
                <a:effectLst>
                  <a:outerShdw blurRad="50800" dist="38100" dir="2700000">
                    <a:srgbClr val="000000">
                      <a:alpha val="43000"/>
                    </a:srgbClr>
                  </a:outerShdw>
                </a:effectLst>
              </a:rPr>
              <a:t>sunedriō</a:t>
            </a:r>
            <a:r>
              <a:rPr lang="en-US" sz="2400" b="1" dirty="0" smtClean="0">
                <a:solidFill>
                  <a:srgbClr val="FFFFFF"/>
                </a:solidFill>
                <a:effectLst>
                  <a:outerShdw blurRad="50800" dist="38100" dir="2700000">
                    <a:srgbClr val="000000">
                      <a:alpha val="43000"/>
                    </a:srgbClr>
                  </a:outerShdw>
                </a:effectLst>
              </a:rPr>
              <a:t>).”</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A. H. </a:t>
            </a:r>
            <a:r>
              <a:rPr lang="en-US" sz="2400" b="1" dirty="0" err="1" smtClean="0">
                <a:solidFill>
                  <a:srgbClr val="FFFFFF"/>
                </a:solidFill>
                <a:effectLst>
                  <a:outerShdw blurRad="50800" dist="38100" dir="2700000">
                    <a:srgbClr val="000000">
                      <a:alpha val="43000"/>
                    </a:srgbClr>
                  </a:outerShdw>
                </a:effectLst>
              </a:rPr>
              <a:t>McNeile</a:t>
            </a:r>
            <a:r>
              <a:rPr lang="en-US" sz="2400" b="1" dirty="0" smtClean="0">
                <a:solidFill>
                  <a:srgbClr val="FFFFFF"/>
                </a:solidFill>
                <a:effectLst>
                  <a:outerShdw blurRad="50800" dist="38100" dir="2700000">
                    <a:srgbClr val="000000">
                      <a:alpha val="43000"/>
                    </a:srgbClr>
                  </a:outerShdw>
                </a:effectLst>
              </a:rPr>
              <a:t>, “Probably not the supreme court at Jerusalem, but the local court of discipline (Josephus, </a:t>
            </a:r>
            <a:r>
              <a:rPr lang="en-US" sz="2400" b="1" i="1" dirty="0" smtClean="0">
                <a:solidFill>
                  <a:srgbClr val="FFFFFF"/>
                </a:solidFill>
                <a:effectLst>
                  <a:outerShdw blurRad="50800" dist="38100" dir="2700000">
                    <a:srgbClr val="000000">
                      <a:alpha val="43000"/>
                    </a:srgbClr>
                  </a:outerShdw>
                </a:effectLst>
              </a:rPr>
              <a:t>Antiquities</a:t>
            </a:r>
            <a:r>
              <a:rPr lang="en-US" sz="2400" b="1" dirty="0" smtClean="0">
                <a:solidFill>
                  <a:srgbClr val="FFFFFF"/>
                </a:solidFill>
                <a:effectLst>
                  <a:outerShdw blurRad="50800" dist="38100" dir="2700000">
                    <a:srgbClr val="000000">
                      <a:alpha val="43000"/>
                    </a:srgbClr>
                  </a:outerShdw>
                </a:effectLst>
              </a:rPr>
              <a:t> 4.8.14; cf. Matt. 10:17= Mark 13:9), which met in the synagogue” (Commentary on Matt. , 62).</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Bab. Talmud claims every city with a population of 120 had its own Sanhedrin (</a:t>
            </a:r>
            <a:r>
              <a:rPr lang="en-US" sz="2400" b="1" i="1" dirty="0" smtClean="0">
                <a:solidFill>
                  <a:srgbClr val="FFFFFF"/>
                </a:solidFill>
                <a:effectLst>
                  <a:outerShdw blurRad="50800" dist="38100" dir="2700000">
                    <a:srgbClr val="000000">
                      <a:alpha val="43000"/>
                    </a:srgbClr>
                  </a:outerShdw>
                </a:effectLst>
              </a:rPr>
              <a:t>Sanhedrin </a:t>
            </a:r>
            <a:r>
              <a:rPr lang="en-US" sz="2400" b="1" dirty="0" smtClean="0">
                <a:solidFill>
                  <a:srgbClr val="FFFFFF"/>
                </a:solidFill>
                <a:effectLst>
                  <a:outerShdw blurRad="50800" dist="38100" dir="2700000">
                    <a:srgbClr val="000000">
                      <a:alpha val="43000"/>
                    </a:srgbClr>
                  </a:outerShdw>
                </a:effectLst>
              </a:rPr>
              <a:t>17b).</a:t>
            </a:r>
            <a:endParaRPr lang="en-US" sz="2400" b="1" dirty="0">
              <a:solidFill>
                <a:srgbClr val="FFFFFF"/>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13146" y="473181"/>
            <a:ext cx="7552282" cy="1157766"/>
          </a:xfrm>
        </p:spPr>
        <p:txBody>
          <a:bodyPr>
            <a:noAutofit/>
          </a:bodyPr>
          <a:lstStyle/>
          <a:p>
            <a:pPr>
              <a:lnSpc>
                <a:spcPct val="70000"/>
              </a:lnSpc>
            </a:pPr>
            <a:r>
              <a:rPr lang="en-US" sz="5500" dirty="0" smtClean="0"/>
              <a:t>Should Christians Call People “Idiots”?</a:t>
            </a:r>
            <a:endParaRPr lang="en-US" sz="5500" dirty="0"/>
          </a:p>
        </p:txBody>
      </p:sp>
      <p:sp>
        <p:nvSpPr>
          <p:cNvPr id="5" name="Text Placeholder 4"/>
          <p:cNvSpPr>
            <a:spLocks noGrp="1"/>
          </p:cNvSpPr>
          <p:nvPr>
            <p:ph type="body" idx="4294967295"/>
          </p:nvPr>
        </p:nvSpPr>
        <p:spPr>
          <a:xfrm>
            <a:off x="762001" y="2002939"/>
            <a:ext cx="7689114" cy="4573720"/>
          </a:xfrm>
        </p:spPr>
        <p:txBody>
          <a:bodyPr>
            <a:noAutofit/>
          </a:bodyPr>
          <a:lstStyle/>
          <a:p>
            <a:r>
              <a:rPr lang="en-US" sz="4000" b="1" dirty="0" smtClean="0">
                <a:solidFill>
                  <a:srgbClr val="FFFFFF"/>
                </a:solidFill>
                <a:effectLst>
                  <a:outerShdw blurRad="50800" dist="38100" dir="2700000">
                    <a:srgbClr val="000000">
                      <a:alpha val="43000"/>
                    </a:srgbClr>
                  </a:outerShdw>
                </a:effectLst>
              </a:rPr>
              <a:t>“Whoever says to his brother, ‘</a:t>
            </a:r>
            <a:r>
              <a:rPr lang="en-US" sz="4000" b="1" dirty="0" err="1" smtClean="0">
                <a:solidFill>
                  <a:srgbClr val="FFFFFF"/>
                </a:solidFill>
                <a:effectLst>
                  <a:outerShdw blurRad="50800" dist="38100" dir="2700000">
                    <a:srgbClr val="000000">
                      <a:alpha val="43000"/>
                    </a:srgbClr>
                  </a:outerShdw>
                </a:effectLst>
              </a:rPr>
              <a:t>Raca</a:t>
            </a:r>
            <a:r>
              <a:rPr lang="en-US" sz="4000" b="1" dirty="0" smtClean="0">
                <a:solidFill>
                  <a:srgbClr val="FFFFFF"/>
                </a:solidFill>
                <a:effectLst>
                  <a:outerShdw blurRad="50800" dist="38100" dir="2700000">
                    <a:srgbClr val="000000">
                      <a:alpha val="43000"/>
                    </a:srgbClr>
                  </a:outerShdw>
                </a:effectLst>
              </a:rPr>
              <a:t>!’” (5:22). </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Jerome said it was like the  Greek word </a:t>
            </a:r>
            <a:r>
              <a:rPr lang="en-US" sz="2400" b="1" i="1" dirty="0" smtClean="0">
                <a:solidFill>
                  <a:srgbClr val="FFFFFF"/>
                </a:solidFill>
                <a:effectLst>
                  <a:outerShdw blurRad="50800" dist="38100" dir="2700000">
                    <a:srgbClr val="000000">
                      <a:alpha val="43000"/>
                    </a:srgbClr>
                  </a:outerShdw>
                </a:effectLst>
              </a:rPr>
              <a:t>kenos,</a:t>
            </a:r>
            <a:r>
              <a:rPr lang="en-US" sz="2400" b="1" dirty="0" smtClean="0">
                <a:solidFill>
                  <a:srgbClr val="FFFFFF"/>
                </a:solidFill>
                <a:effectLst>
                  <a:outerShdw blurRad="50800" dist="38100" dir="2700000">
                    <a:srgbClr val="000000">
                      <a:alpha val="43000"/>
                    </a:srgbClr>
                  </a:outerShdw>
                </a:effectLst>
              </a:rPr>
              <a:t> meaning “empty,” and he defined it to mean “useless or empty” and “without a brain” (</a:t>
            </a:r>
            <a:r>
              <a:rPr lang="en-US" sz="2400" b="1" i="1" dirty="0" smtClean="0">
                <a:solidFill>
                  <a:srgbClr val="FFFFFF"/>
                </a:solidFill>
                <a:effectLst>
                  <a:outerShdw blurRad="50800" dist="38100" dir="2700000">
                    <a:srgbClr val="000000">
                      <a:alpha val="43000"/>
                    </a:srgbClr>
                  </a:outerShdw>
                </a:effectLst>
              </a:rPr>
              <a:t>Commentary on Matthew</a:t>
            </a:r>
            <a:r>
              <a:rPr lang="en-US" sz="2400" b="1" dirty="0" smtClean="0">
                <a:solidFill>
                  <a:srgbClr val="FFFFFF"/>
                </a:solidFill>
                <a:effectLst>
                  <a:outerShdw blurRad="50800" dist="38100" dir="2700000">
                    <a:srgbClr val="000000">
                      <a:alpha val="43000"/>
                    </a:srgbClr>
                  </a:outerShdw>
                </a:effectLst>
              </a:rPr>
              <a:t> 5:22).”</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George </a:t>
            </a:r>
            <a:r>
              <a:rPr lang="en-US" sz="2400" b="1" dirty="0" err="1" smtClean="0">
                <a:solidFill>
                  <a:srgbClr val="FFFFFF"/>
                </a:solidFill>
                <a:effectLst>
                  <a:outerShdw blurRad="50800" dist="38100" dir="2700000">
                    <a:srgbClr val="000000">
                      <a:alpha val="43000"/>
                    </a:srgbClr>
                  </a:outerShdw>
                </a:effectLst>
              </a:rPr>
              <a:t>Lamsa</a:t>
            </a:r>
            <a:r>
              <a:rPr lang="en-US" sz="2400" b="1" dirty="0" smtClean="0">
                <a:solidFill>
                  <a:srgbClr val="FFFFFF"/>
                </a:solidFill>
                <a:effectLst>
                  <a:outerShdw blurRad="50800" dist="38100" dir="2700000">
                    <a:srgbClr val="000000">
                      <a:alpha val="43000"/>
                    </a:srgbClr>
                  </a:outerShdw>
                </a:effectLst>
              </a:rPr>
              <a:t> in his </a:t>
            </a:r>
            <a:r>
              <a:rPr lang="en-US" sz="2400" b="1" i="1" dirty="0" smtClean="0">
                <a:solidFill>
                  <a:srgbClr val="FFFFFF"/>
                </a:solidFill>
                <a:effectLst>
                  <a:outerShdw blurRad="50800" dist="38100" dir="2700000">
                    <a:srgbClr val="000000">
                      <a:alpha val="43000"/>
                    </a:srgbClr>
                  </a:outerShdw>
                </a:effectLst>
              </a:rPr>
              <a:t>Holy Bible from the Ancient Eastern Texts: Aramaic of the </a:t>
            </a:r>
            <a:r>
              <a:rPr lang="en-US" sz="2400" b="1" i="1" dirty="0" err="1" smtClean="0">
                <a:solidFill>
                  <a:srgbClr val="FFFFFF"/>
                </a:solidFill>
                <a:effectLst>
                  <a:outerShdw blurRad="50800" dist="38100" dir="2700000">
                    <a:srgbClr val="000000">
                      <a:alpha val="43000"/>
                    </a:srgbClr>
                  </a:outerShdw>
                </a:effectLst>
              </a:rPr>
              <a:t>Peshitta</a:t>
            </a:r>
            <a:r>
              <a:rPr lang="en-US" sz="2400" b="1" i="1" dirty="0" smtClean="0">
                <a:solidFill>
                  <a:srgbClr val="FFFFFF"/>
                </a:solidFill>
                <a:effectLst>
                  <a:outerShdw blurRad="50800" dist="38100" dir="2700000">
                    <a:srgbClr val="000000">
                      <a:alpha val="43000"/>
                    </a:srgbClr>
                  </a:outerShdw>
                </a:effectLst>
              </a:rPr>
              <a:t> </a:t>
            </a:r>
            <a:r>
              <a:rPr lang="en-US" sz="2400" b="1" dirty="0" smtClean="0">
                <a:solidFill>
                  <a:srgbClr val="FFFFFF"/>
                </a:solidFill>
                <a:effectLst>
                  <a:outerShdw blurRad="50800" dist="38100" dir="2700000">
                    <a:srgbClr val="000000">
                      <a:alpha val="43000"/>
                    </a:srgbClr>
                  </a:outerShdw>
                </a:effectLst>
              </a:rPr>
              <a:t>claimed “</a:t>
            </a:r>
            <a:r>
              <a:rPr lang="en-US" sz="2400" b="1" i="1" dirty="0" err="1" smtClean="0">
                <a:solidFill>
                  <a:srgbClr val="FFFFFF"/>
                </a:solidFill>
                <a:effectLst>
                  <a:outerShdw blurRad="50800" dist="38100" dir="2700000">
                    <a:srgbClr val="000000">
                      <a:alpha val="43000"/>
                    </a:srgbClr>
                  </a:outerShdw>
                </a:effectLst>
              </a:rPr>
              <a:t>raca</a:t>
            </a:r>
            <a:r>
              <a:rPr lang="en-US" sz="2400" b="1" dirty="0" smtClean="0">
                <a:solidFill>
                  <a:srgbClr val="FFFFFF"/>
                </a:solidFill>
                <a:effectLst>
                  <a:outerShdw blurRad="50800" dist="38100" dir="2700000">
                    <a:srgbClr val="000000">
                      <a:alpha val="43000"/>
                    </a:srgbClr>
                  </a:outerShdw>
                </a:effectLst>
              </a:rPr>
              <a:t>” means “I spit on you.” This is probably a more modern definition in the </a:t>
            </a:r>
            <a:r>
              <a:rPr lang="en-US" sz="2400" b="1" dirty="0" err="1" smtClean="0">
                <a:solidFill>
                  <a:srgbClr val="FFFFFF"/>
                </a:solidFill>
                <a:effectLst>
                  <a:outerShdw blurRad="50800" dist="38100" dir="2700000">
                    <a:srgbClr val="000000">
                      <a:alpha val="43000"/>
                    </a:srgbClr>
                  </a:outerShdw>
                </a:effectLst>
              </a:rPr>
              <a:t>Syriac</a:t>
            </a:r>
            <a:r>
              <a:rPr lang="en-US" sz="2400" b="1" dirty="0" smtClean="0">
                <a:solidFill>
                  <a:srgbClr val="FFFFFF"/>
                </a:solidFill>
                <a:effectLst>
                  <a:outerShdw blurRad="50800" dist="38100" dir="2700000">
                    <a:srgbClr val="000000">
                      <a:alpha val="43000"/>
                    </a:srgbClr>
                  </a:outerShdw>
                </a:effectLst>
              </a:rPr>
              <a:t> community.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13146" y="473181"/>
            <a:ext cx="7552282" cy="1157766"/>
          </a:xfrm>
        </p:spPr>
        <p:txBody>
          <a:bodyPr>
            <a:noAutofit/>
          </a:bodyPr>
          <a:lstStyle/>
          <a:p>
            <a:pPr>
              <a:lnSpc>
                <a:spcPct val="70000"/>
              </a:lnSpc>
            </a:pPr>
            <a:r>
              <a:rPr lang="en-US" sz="5500" dirty="0" smtClean="0"/>
              <a:t>Should Christians Call People “Idiots”?</a:t>
            </a:r>
            <a:endParaRPr lang="en-US" sz="5500" dirty="0"/>
          </a:p>
        </p:txBody>
      </p:sp>
      <p:sp>
        <p:nvSpPr>
          <p:cNvPr id="5" name="Text Placeholder 4"/>
          <p:cNvSpPr>
            <a:spLocks noGrp="1"/>
          </p:cNvSpPr>
          <p:nvPr>
            <p:ph type="body" idx="4294967295"/>
          </p:nvPr>
        </p:nvSpPr>
        <p:spPr>
          <a:xfrm>
            <a:off x="762001" y="2002939"/>
            <a:ext cx="7689114" cy="4573720"/>
          </a:xfrm>
        </p:spPr>
        <p:txBody>
          <a:bodyPr>
            <a:noAutofit/>
          </a:bodyPr>
          <a:lstStyle/>
          <a:p>
            <a:r>
              <a:rPr lang="en-US" sz="4000" b="1" dirty="0" smtClean="0">
                <a:solidFill>
                  <a:srgbClr val="FFFFFF"/>
                </a:solidFill>
                <a:effectLst>
                  <a:outerShdw blurRad="50800" dist="38100" dir="2700000">
                    <a:srgbClr val="000000">
                      <a:alpha val="43000"/>
                    </a:srgbClr>
                  </a:outerShdw>
                </a:effectLst>
              </a:rPr>
              <a:t>“Whoever says to his brother, ‘</a:t>
            </a:r>
            <a:r>
              <a:rPr lang="en-US" sz="4000" b="1" dirty="0" err="1" smtClean="0">
                <a:solidFill>
                  <a:srgbClr val="FFFFFF"/>
                </a:solidFill>
                <a:effectLst>
                  <a:outerShdw blurRad="50800" dist="38100" dir="2700000">
                    <a:srgbClr val="000000">
                      <a:alpha val="43000"/>
                    </a:srgbClr>
                  </a:outerShdw>
                </a:effectLst>
              </a:rPr>
              <a:t>Raca</a:t>
            </a:r>
            <a:r>
              <a:rPr lang="en-US" sz="4000" b="1" dirty="0" smtClean="0">
                <a:solidFill>
                  <a:srgbClr val="FFFFFF"/>
                </a:solidFill>
                <a:effectLst>
                  <a:outerShdw blurRad="50800" dist="38100" dir="2700000">
                    <a:srgbClr val="000000">
                      <a:alpha val="43000"/>
                    </a:srgbClr>
                  </a:outerShdw>
                </a:effectLst>
              </a:rPr>
              <a:t>!’” (5:22). </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The related  Hebrew word </a:t>
            </a:r>
            <a:r>
              <a:rPr lang="en-US" sz="2400" b="1" i="1" dirty="0" err="1" smtClean="0">
                <a:solidFill>
                  <a:srgbClr val="FFFFFF"/>
                </a:solidFill>
                <a:effectLst>
                  <a:outerShdw blurRad="50800" dist="38100" dir="2700000">
                    <a:srgbClr val="000000">
                      <a:alpha val="43000"/>
                    </a:srgbClr>
                  </a:outerShdw>
                </a:effectLst>
              </a:rPr>
              <a:t>rêq</a:t>
            </a:r>
            <a:r>
              <a:rPr lang="en-US" sz="2400" b="1" dirty="0" smtClean="0">
                <a:solidFill>
                  <a:srgbClr val="FFFFFF"/>
                </a:solidFill>
                <a:effectLst>
                  <a:outerShdw blurRad="50800" dist="38100" dir="2700000">
                    <a:srgbClr val="000000">
                      <a:alpha val="43000"/>
                    </a:srgbClr>
                  </a:outerShdw>
                </a:effectLst>
              </a:rPr>
              <a:t> meant “empty, vain, or worthless” and was used in the Old Testament of “worthless men” (Judg. 11:3; 2 Sam. 6:20; Prov. 12:11; 28:19).”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1213146" y="473181"/>
            <a:ext cx="7552282" cy="1157766"/>
          </a:xfrm>
        </p:spPr>
        <p:txBody>
          <a:bodyPr>
            <a:noAutofit/>
          </a:bodyPr>
          <a:lstStyle/>
          <a:p>
            <a:pPr>
              <a:lnSpc>
                <a:spcPct val="70000"/>
              </a:lnSpc>
            </a:pPr>
            <a:r>
              <a:rPr lang="en-US" sz="5500" dirty="0" smtClean="0"/>
              <a:t>Should Christians Call People “Idiots”?</a:t>
            </a:r>
            <a:endParaRPr lang="en-US" sz="5500" dirty="0"/>
          </a:p>
        </p:txBody>
      </p:sp>
      <p:sp>
        <p:nvSpPr>
          <p:cNvPr id="5" name="Text Placeholder 4"/>
          <p:cNvSpPr>
            <a:spLocks noGrp="1"/>
          </p:cNvSpPr>
          <p:nvPr>
            <p:ph type="body" idx="4294967295"/>
          </p:nvPr>
        </p:nvSpPr>
        <p:spPr>
          <a:xfrm>
            <a:off x="762001" y="2002939"/>
            <a:ext cx="7689114" cy="4573720"/>
          </a:xfrm>
        </p:spPr>
        <p:txBody>
          <a:bodyPr>
            <a:noAutofit/>
          </a:bodyPr>
          <a:lstStyle/>
          <a:p>
            <a:r>
              <a:rPr lang="en-US" sz="4000" b="1" dirty="0" smtClean="0">
                <a:solidFill>
                  <a:srgbClr val="FFFFFF"/>
                </a:solidFill>
                <a:effectLst>
                  <a:outerShdw blurRad="50800" dist="38100" dir="2700000">
                    <a:srgbClr val="000000">
                      <a:alpha val="43000"/>
                    </a:srgbClr>
                  </a:outerShdw>
                </a:effectLst>
              </a:rPr>
              <a:t> The Greek term “fool (</a:t>
            </a:r>
            <a:r>
              <a:rPr lang="en-US" sz="4000" b="1" i="1" dirty="0" err="1" smtClean="0">
                <a:solidFill>
                  <a:srgbClr val="FFFFFF"/>
                </a:solidFill>
                <a:effectLst>
                  <a:outerShdw blurRad="50800" dist="38100" dir="2700000">
                    <a:srgbClr val="000000">
                      <a:alpha val="43000"/>
                    </a:srgbClr>
                  </a:outerShdw>
                </a:effectLst>
              </a:rPr>
              <a:t>mōros</a:t>
            </a:r>
            <a:r>
              <a:rPr lang="en-US" sz="4000" b="1" dirty="0" smtClean="0">
                <a:solidFill>
                  <a:srgbClr val="FFFFFF"/>
                </a:solidFill>
                <a:effectLst>
                  <a:outerShdw blurRad="50800" dist="38100" dir="2700000">
                    <a:srgbClr val="000000">
                      <a:alpha val="43000"/>
                    </a:srgbClr>
                  </a:outerShdw>
                </a:effectLst>
              </a:rPr>
              <a:t>)”. </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We get our word “moron” from this word.</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Roger </a:t>
            </a:r>
            <a:r>
              <a:rPr lang="en-US" sz="2400" b="1" dirty="0" err="1" smtClean="0">
                <a:solidFill>
                  <a:srgbClr val="FFFFFF"/>
                </a:solidFill>
                <a:effectLst>
                  <a:outerShdw blurRad="50800" dist="38100" dir="2700000">
                    <a:srgbClr val="000000">
                      <a:alpha val="43000"/>
                    </a:srgbClr>
                  </a:outerShdw>
                </a:effectLst>
              </a:rPr>
              <a:t>Congdon</a:t>
            </a:r>
            <a:r>
              <a:rPr lang="en-US" sz="2400" b="1" dirty="0" smtClean="0">
                <a:solidFill>
                  <a:srgbClr val="FFFFFF"/>
                </a:solidFill>
                <a:effectLst>
                  <a:outerShdw blurRad="50800" dist="38100" dir="2700000">
                    <a:srgbClr val="000000">
                      <a:alpha val="43000"/>
                    </a:srgbClr>
                  </a:outerShdw>
                </a:effectLst>
              </a:rPr>
              <a:t> argues that Jews considered the older Aramaic term </a:t>
            </a:r>
            <a:r>
              <a:rPr lang="en-US" sz="2400" b="1" i="1" dirty="0" err="1" smtClean="0">
                <a:solidFill>
                  <a:srgbClr val="FFFFFF"/>
                </a:solidFill>
                <a:effectLst>
                  <a:outerShdw blurRad="50800" dist="38100" dir="2700000">
                    <a:srgbClr val="000000">
                      <a:alpha val="43000"/>
                    </a:srgbClr>
                  </a:outerShdw>
                </a:effectLst>
              </a:rPr>
              <a:t>raca</a:t>
            </a:r>
            <a:r>
              <a:rPr lang="en-US" sz="2400" b="1" dirty="0" smtClean="0">
                <a:solidFill>
                  <a:srgbClr val="FFFFFF"/>
                </a:solidFill>
                <a:effectLst>
                  <a:outerShdw blurRad="50800" dist="38100" dir="2700000">
                    <a:srgbClr val="000000">
                      <a:alpha val="43000"/>
                    </a:srgbClr>
                  </a:outerShdw>
                </a:effectLst>
              </a:rPr>
              <a:t>, “as equal to cursing, a terrible sin, while the modern (to them) word of foreign derivation carried no such odium” (119).</a:t>
            </a:r>
          </a:p>
          <a:p>
            <a:pPr marL="795338" lvl="1" indent="-446088">
              <a:buSzPct val="120000"/>
              <a:buFont typeface="Wingdings" charset="2"/>
              <a:buChar char="ü"/>
            </a:pPr>
            <a:r>
              <a:rPr lang="en-US" sz="2400" b="1" dirty="0" smtClean="0">
                <a:solidFill>
                  <a:srgbClr val="FFFFFF"/>
                </a:solidFill>
                <a:effectLst>
                  <a:outerShdw blurRad="50800" dist="38100" dir="2700000">
                    <a:srgbClr val="000000">
                      <a:alpha val="43000"/>
                    </a:srgbClr>
                  </a:outerShdw>
                </a:effectLst>
              </a:rPr>
              <a:t>In English we do this with words of Angl0-Saxon versus Latin origin.</a:t>
            </a:r>
            <a:endParaRPr lang="en-US" sz="2400" b="1" dirty="0">
              <a:solidFill>
                <a:srgbClr val="FFFFFF"/>
              </a:solidFill>
              <a:effectLst>
                <a:outerShdw blurRad="50800" dist="38100" dir="2700000">
                  <a:srgbClr val="000000">
                    <a:alpha val="43000"/>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Cow.jpg"/>
          <p:cNvPicPr>
            <a:picLocks noChangeAspect="1"/>
          </p:cNvPicPr>
          <p:nvPr/>
        </p:nvPicPr>
        <p:blipFill>
          <a:blip r:embed="rId2"/>
          <a:stretch>
            <a:fillRect/>
          </a:stretch>
        </p:blipFill>
        <p:spPr>
          <a:xfrm>
            <a:off x="653642" y="679318"/>
            <a:ext cx="3810000" cy="2133600"/>
          </a:xfrm>
          <a:prstGeom prst="rect">
            <a:avLst/>
          </a:prstGeom>
          <a:effectLst>
            <a:outerShdw blurRad="50800" dist="101600" dir="2700000">
              <a:srgbClr val="000000">
                <a:alpha val="43000"/>
              </a:srgbClr>
            </a:outerShdw>
          </a:effectLst>
        </p:spPr>
      </p:pic>
      <p:pic>
        <p:nvPicPr>
          <p:cNvPr id="9" name="Picture 8" descr="Steak.jpg"/>
          <p:cNvPicPr>
            <a:picLocks noChangeAspect="1"/>
          </p:cNvPicPr>
          <p:nvPr/>
        </p:nvPicPr>
        <p:blipFill>
          <a:blip r:embed="rId3"/>
          <a:stretch>
            <a:fillRect/>
          </a:stretch>
        </p:blipFill>
        <p:spPr>
          <a:xfrm>
            <a:off x="4817925" y="679318"/>
            <a:ext cx="3768529" cy="2039890"/>
          </a:xfrm>
          <a:prstGeom prst="rect">
            <a:avLst/>
          </a:prstGeom>
          <a:effectLst>
            <a:outerShdw blurRad="50800" dist="101600" dir="2700000">
              <a:srgbClr val="000000">
                <a:alpha val="43000"/>
              </a:srgbClr>
            </a:outerShdw>
          </a:effectLst>
        </p:spPr>
      </p:pic>
      <p:sp>
        <p:nvSpPr>
          <p:cNvPr id="10" name="TextBox 9"/>
          <p:cNvSpPr txBox="1"/>
          <p:nvPr/>
        </p:nvSpPr>
        <p:spPr>
          <a:xfrm>
            <a:off x="1146065" y="3262519"/>
            <a:ext cx="2715452" cy="707886"/>
          </a:xfrm>
          <a:prstGeom prst="rect">
            <a:avLst/>
          </a:prstGeom>
          <a:noFill/>
        </p:spPr>
        <p:txBody>
          <a:bodyPr wrap="square" rtlCol="0">
            <a:spAutoFit/>
          </a:bodyPr>
          <a:lstStyle/>
          <a:p>
            <a:pPr algn="ctr"/>
            <a:r>
              <a:rPr lang="en-US" sz="4000" b="1" dirty="0" smtClean="0">
                <a:solidFill>
                  <a:srgbClr val="FFFFFF"/>
                </a:solidFill>
                <a:effectLst>
                  <a:outerShdw blurRad="50800" dist="38100" dir="2700000">
                    <a:srgbClr val="000000">
                      <a:alpha val="43000"/>
                    </a:srgbClr>
                  </a:outerShdw>
                </a:effectLst>
              </a:rPr>
              <a:t>Beef</a:t>
            </a:r>
            <a:endParaRPr lang="en-US" sz="4000" b="1" dirty="0">
              <a:solidFill>
                <a:srgbClr val="FFFFFF"/>
              </a:solidFill>
              <a:effectLst>
                <a:outerShdw blurRad="50800" dist="38100" dir="2700000">
                  <a:srgbClr val="000000">
                    <a:alpha val="43000"/>
                  </a:srgbClr>
                </a:outerShdw>
              </a:effectLst>
            </a:endParaRPr>
          </a:p>
        </p:txBody>
      </p:sp>
      <p:sp>
        <p:nvSpPr>
          <p:cNvPr id="11" name="TextBox 10"/>
          <p:cNvSpPr txBox="1"/>
          <p:nvPr/>
        </p:nvSpPr>
        <p:spPr>
          <a:xfrm>
            <a:off x="5286354" y="3262519"/>
            <a:ext cx="2715452" cy="707886"/>
          </a:xfrm>
          <a:prstGeom prst="rect">
            <a:avLst/>
          </a:prstGeom>
          <a:noFill/>
        </p:spPr>
        <p:txBody>
          <a:bodyPr wrap="square" rtlCol="0">
            <a:spAutoFit/>
          </a:bodyPr>
          <a:lstStyle/>
          <a:p>
            <a:pPr algn="ctr"/>
            <a:r>
              <a:rPr lang="en-US" sz="4000" b="1" dirty="0" smtClean="0">
                <a:solidFill>
                  <a:srgbClr val="FFFFFF"/>
                </a:solidFill>
                <a:effectLst>
                  <a:outerShdw blurRad="50800" dist="38100" dir="2700000">
                    <a:srgbClr val="000000">
                      <a:alpha val="43000"/>
                    </a:srgbClr>
                  </a:outerShdw>
                </a:effectLst>
              </a:rPr>
              <a:t>Cow</a:t>
            </a:r>
            <a:endParaRPr lang="en-US" sz="4000" b="1" dirty="0">
              <a:solidFill>
                <a:srgbClr val="FFFFFF"/>
              </a:solidFill>
              <a:effectLst>
                <a:outerShdw blurRad="50800" dist="38100" dir="2700000">
                  <a:srgbClr val="000000">
                    <a:alpha val="43000"/>
                  </a:srgbClr>
                </a:outerShdw>
              </a:effectLst>
            </a:endParaRPr>
          </a:p>
        </p:txBody>
      </p:sp>
      <p:sp>
        <p:nvSpPr>
          <p:cNvPr id="12" name="TextBox 11"/>
          <p:cNvSpPr txBox="1"/>
          <p:nvPr/>
        </p:nvSpPr>
        <p:spPr>
          <a:xfrm>
            <a:off x="1146065" y="4640167"/>
            <a:ext cx="2715452" cy="1323439"/>
          </a:xfrm>
          <a:prstGeom prst="rect">
            <a:avLst/>
          </a:prstGeom>
          <a:noFill/>
        </p:spPr>
        <p:txBody>
          <a:bodyPr wrap="square" rtlCol="0">
            <a:spAutoFit/>
          </a:bodyPr>
          <a:lstStyle/>
          <a:p>
            <a:pPr algn="ctr"/>
            <a:r>
              <a:rPr lang="en-US" sz="4000" b="1" dirty="0" smtClean="0">
                <a:solidFill>
                  <a:srgbClr val="FFFFFF"/>
                </a:solidFill>
                <a:effectLst>
                  <a:outerShdw blurRad="50800" dist="38100" dir="2700000">
                    <a:srgbClr val="000000">
                      <a:alpha val="43000"/>
                    </a:srgbClr>
                  </a:outerShdw>
                </a:effectLst>
              </a:rPr>
              <a:t>Latin: </a:t>
            </a:r>
            <a:r>
              <a:rPr lang="en-US" sz="4000" b="1" i="1" dirty="0" err="1" smtClean="0">
                <a:solidFill>
                  <a:srgbClr val="FFFFFF"/>
                </a:solidFill>
                <a:effectLst>
                  <a:outerShdw blurRad="50800" dist="38100" dir="2700000">
                    <a:srgbClr val="000000">
                      <a:alpha val="43000"/>
                    </a:srgbClr>
                  </a:outerShdw>
                </a:effectLst>
              </a:rPr>
              <a:t>bovem</a:t>
            </a:r>
            <a:endParaRPr lang="en-US" sz="4000" b="1" dirty="0">
              <a:solidFill>
                <a:srgbClr val="FFFFFF"/>
              </a:solidFill>
              <a:effectLst>
                <a:outerShdw blurRad="50800" dist="38100" dir="2700000">
                  <a:srgbClr val="000000">
                    <a:alpha val="43000"/>
                  </a:srgbClr>
                </a:outerShdw>
              </a:effectLst>
            </a:endParaRPr>
          </a:p>
        </p:txBody>
      </p:sp>
      <p:sp>
        <p:nvSpPr>
          <p:cNvPr id="13" name="TextBox 12"/>
          <p:cNvSpPr txBox="1"/>
          <p:nvPr/>
        </p:nvSpPr>
        <p:spPr>
          <a:xfrm>
            <a:off x="4817925" y="4640167"/>
            <a:ext cx="3462654" cy="1323439"/>
          </a:xfrm>
          <a:prstGeom prst="rect">
            <a:avLst/>
          </a:prstGeom>
          <a:noFill/>
        </p:spPr>
        <p:txBody>
          <a:bodyPr wrap="square" rtlCol="0">
            <a:spAutoFit/>
          </a:bodyPr>
          <a:lstStyle/>
          <a:p>
            <a:pPr algn="ctr"/>
            <a:r>
              <a:rPr lang="en-US" sz="4000" b="1" dirty="0" smtClean="0">
                <a:solidFill>
                  <a:srgbClr val="FFFFFF"/>
                </a:solidFill>
                <a:effectLst>
                  <a:outerShdw blurRad="50800" dist="38100" dir="2700000">
                    <a:srgbClr val="000000">
                      <a:alpha val="43000"/>
                    </a:srgbClr>
                  </a:outerShdw>
                </a:effectLst>
              </a:rPr>
              <a:t>Anglo-Saxon: </a:t>
            </a:r>
            <a:r>
              <a:rPr lang="en-US" sz="4000" b="1" i="1" dirty="0" err="1" smtClean="0">
                <a:solidFill>
                  <a:srgbClr val="FFFFFF"/>
                </a:solidFill>
                <a:effectLst>
                  <a:outerShdw blurRad="50800" dist="38100" dir="2700000">
                    <a:srgbClr val="000000">
                      <a:alpha val="43000"/>
                    </a:srgbClr>
                  </a:outerShdw>
                </a:effectLst>
              </a:rPr>
              <a:t>cū</a:t>
            </a:r>
            <a:endParaRPr lang="en-US" sz="4000" b="1" dirty="0">
              <a:solidFill>
                <a:srgbClr val="FFFFFF"/>
              </a:solidFill>
              <a:effectLst>
                <a:outerShdw blurRad="50800" dist="38100" dir="2700000">
                  <a:srgbClr val="000000">
                    <a:alpha val="43000"/>
                  </a:srgbClr>
                </a:outerShdw>
              </a:effectLst>
            </a:endParaRPr>
          </a:p>
        </p:txBody>
      </p:sp>
      <p:sp>
        <p:nvSpPr>
          <p:cNvPr id="14" name="&quot;No&quot; Symbol 13"/>
          <p:cNvSpPr/>
          <p:nvPr/>
        </p:nvSpPr>
        <p:spPr>
          <a:xfrm>
            <a:off x="6019425" y="3076680"/>
            <a:ext cx="1311264" cy="1166660"/>
          </a:xfrm>
          <a:prstGeom prst="noSmoking">
            <a:avLst>
              <a:gd name="adj" fmla="val 6166"/>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par>
                          <p:cTn id="8" fill="hold">
                            <p:stCondLst>
                              <p:cond delay="2000"/>
                            </p:stCondLst>
                            <p:childTnLst>
                              <p:par>
                                <p:cTn id="9" presetID="29"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ppt_x</p:attrName>
                                        </p:attrNameLst>
                                      </p:cBhvr>
                                      <p:tavLst>
                                        <p:tav tm="0">
                                          <p:val>
                                            <p:strVal val="#ppt_x-.2"/>
                                          </p:val>
                                        </p:tav>
                                        <p:tav tm="100000">
                                          <p:val>
                                            <p:strVal val="#ppt_x"/>
                                          </p:val>
                                        </p:tav>
                                      </p:tavLst>
                                    </p:anim>
                                    <p:anim calcmode="lin" valueType="num">
                                      <p:cBhvr>
                                        <p:cTn id="12"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2000"/>
                                        <p:tgtEl>
                                          <p:spTgt spid="9"/>
                                        </p:tgtEl>
                                      </p:cBhvr>
                                    </p:animEffect>
                                  </p:childTnLst>
                                </p:cTn>
                              </p:par>
                              <p:par>
                                <p:cTn id="19" presetID="29"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ppt_x</p:attrName>
                                        </p:attrNameLst>
                                      </p:cBhvr>
                                      <p:tavLst>
                                        <p:tav tm="0">
                                          <p:val>
                                            <p:strVal val="#ppt_x-.2"/>
                                          </p:val>
                                        </p:tav>
                                        <p:tav tm="100000">
                                          <p:val>
                                            <p:strVal val="#ppt_x"/>
                                          </p:val>
                                        </p:tav>
                                      </p:tavLst>
                                    </p:anim>
                                    <p:anim calcmode="lin" valueType="num">
                                      <p:cBhvr>
                                        <p:cTn id="22"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gtEl>
                                      </p:cBhvr>
                                    </p:animEffect>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1000"/>
                                        <p:tgtEl>
                                          <p:spTgt spid="13"/>
                                        </p:tgtEl>
                                      </p:cBhvr>
                                    </p:animEffect>
                                    <p:anim calcmode="lin" valueType="num">
                                      <p:cBhvr>
                                        <p:cTn id="41" dur="1000" fill="hold"/>
                                        <p:tgtEl>
                                          <p:spTgt spid="13"/>
                                        </p:tgtEl>
                                        <p:attrNameLst>
                                          <p:attrName>ppt_x</p:attrName>
                                        </p:attrNameLst>
                                      </p:cBhvr>
                                      <p:tavLst>
                                        <p:tav tm="0">
                                          <p:val>
                                            <p:strVal val="#ppt_x"/>
                                          </p:val>
                                        </p:tav>
                                        <p:tav tm="100000">
                                          <p:val>
                                            <p:strVal val="#ppt_x"/>
                                          </p:val>
                                        </p:tav>
                                      </p:tavLst>
                                    </p:anim>
                                    <p:anim calcmode="lin" valueType="num">
                                      <p:cBhvr>
                                        <p:cTn id="4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FFFFFF"/>
      </a:dk1>
      <a:lt1>
        <a:srgbClr val="103154"/>
      </a:lt1>
      <a:dk2>
        <a:srgbClr val="0096FF"/>
      </a:dk2>
      <a:lt2>
        <a:srgbClr val="87FD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majorFont>
      <a:minorFont>
        <a:latin typeface="Corbel"/>
        <a:ea typeface=""/>
        <a:cs typeface=""/>
        <a:font script="Jpan" typeface="メイリオ"/>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Pixel.thmx</Template>
  <TotalTime>484</TotalTime>
  <Words>1135</Words>
  <Application>Microsoft Macintosh PowerPoint</Application>
  <PresentationFormat>On-screen Show (4:3)</PresentationFormat>
  <Paragraphs>60</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Pixel</vt:lpstr>
      <vt:lpstr>Slide 1</vt:lpstr>
      <vt:lpstr>Should Christians Call People “Idiots”?</vt:lpstr>
      <vt:lpstr>Should Christians Call People “Idiots”?</vt:lpstr>
      <vt:lpstr>Should Christians Call People “Idiots”?</vt:lpstr>
      <vt:lpstr>Should Christians Call People “Idiots”?</vt:lpstr>
      <vt:lpstr>Should Christians Call People “Idiots”?</vt:lpstr>
      <vt:lpstr>Should Christians Call People “Idiots”?</vt:lpstr>
      <vt:lpstr>Should Christians Call People “Idiots”?</vt:lpstr>
      <vt:lpstr>Slide 9</vt:lpstr>
      <vt:lpstr>Should Christians Call People “Idiots”?</vt:lpstr>
      <vt:lpstr>Should Christians Call People “Idiots”?</vt:lpstr>
      <vt:lpstr>Should Christians Call People “Idiots”?</vt:lpstr>
      <vt:lpstr>Should Christians Call People “Idiots”?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10</cp:revision>
  <dcterms:created xsi:type="dcterms:W3CDTF">2014-08-02T16:44:23Z</dcterms:created>
  <dcterms:modified xsi:type="dcterms:W3CDTF">2014-08-02T16:44:46Z</dcterms:modified>
</cp:coreProperties>
</file>