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0" r:id="rId2"/>
  </p:sldMasterIdLst>
  <p:notesMasterIdLst>
    <p:notesMasterId r:id="rId11"/>
  </p:notesMasterIdLst>
  <p:sldIdLst>
    <p:sldId id="259" r:id="rId3"/>
    <p:sldId id="260" r:id="rId4"/>
    <p:sldId id="262" r:id="rId5"/>
    <p:sldId id="261" r:id="rId6"/>
    <p:sldId id="264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00"/>
  </p:normalViewPr>
  <p:slideViewPr>
    <p:cSldViewPr snapToGrid="0">
      <p:cViewPr varScale="1">
        <p:scale>
          <a:sx n="76" d="100"/>
          <a:sy n="76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A45B44-5EA6-3E4C-A8D6-ECA21B88A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18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5B1789-21BF-A549-8E35-802C4BE8C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B50B8A-B2B1-824E-BEE4-F2E6B853C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272FA1-07FB-6C4C-8BAC-9BB63D2F6F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9F581E-7BE9-584A-A454-3E5CD26E9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713E8D-6CD7-FE4E-8359-AD3CE08B16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6B41179-C086-214B-965A-D34F437A2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0434E39-DE84-E24F-890A-8BB94586D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10C506-8014-BD40-B2F8-35E45D2E8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572DF5F-B402-CD4B-986A-D851E340B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0FD8A04-B635-3544-97D8-11C9BC0BC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8B872AC-174D-A340-8306-6CD4FF0F96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E1BD64-B5AC-E94A-B3B8-7EE171D15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F72EB24-7E85-1F4B-B5B7-987700071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C9402C2-1086-9D41-BB37-628F68E94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137EB7C-59A7-F44C-B542-7A4DF96B1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E3CFA1-4D73-A743-B3F1-A5C3FB88B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9CAA69-E784-5C40-B941-68CAED77B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00247E-A797-814A-A550-A9FA38C53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B57297-765E-A44B-A10F-8A2A38FCE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625136-542A-0C47-8087-8EEC6877A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6F507B-852D-AB44-AEEA-436AF4847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4E330B-9F16-7943-8AD9-AC6872EA5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F6CED0-CDDD-5A4E-88AB-E94A22EE030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city-silhouette-banner-background-vector_34-12820.jpg"/>
          <p:cNvPicPr>
            <a:picLocks noChangeAspect="1"/>
          </p:cNvPicPr>
          <p:nvPr userDrawn="1"/>
        </p:nvPicPr>
        <p:blipFill>
          <a:blip r:embed="rId16">
            <a:duotone>
              <a:schemeClr val="bg1">
                <a:lumMod val="90000"/>
                <a:lumOff val="10000"/>
              </a:schemeClr>
              <a:srgbClr val="FFF1C1"/>
            </a:duotone>
            <a:lum bright="-29000"/>
          </a:blip>
          <a:srcRect l="2444" t="51019" r="12760" b="27122"/>
          <a:stretch>
            <a:fillRect/>
          </a:stretch>
        </p:blipFill>
        <p:spPr>
          <a:xfrm>
            <a:off x="0" y="0"/>
            <a:ext cx="9144000" cy="1301966"/>
          </a:xfrm>
          <a:prstGeom prst="rect">
            <a:avLst/>
          </a:prstGeom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160078"/>
            <a:ext cx="8226425" cy="125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728840"/>
            <a:ext cx="8226425" cy="471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b="1" cap="none" spc="0">
          <a:ln>
            <a:noFill/>
          </a:ln>
          <a:solidFill>
            <a:srgbClr val="006100"/>
          </a:solidFill>
          <a:effectLst/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7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7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7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7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7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Four Essentials for the Lord’s Work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ts val="1968"/>
              </a:spcBef>
              <a:buNone/>
            </a:pPr>
            <a:r>
              <a:rPr lang="en-US" sz="3200" i="1" dirty="0" smtClean="0"/>
              <a:t>What is involved in the Lord’s Work?</a:t>
            </a:r>
          </a:p>
          <a:p>
            <a:pPr algn="ctr">
              <a:spcBef>
                <a:spcPts val="3768"/>
              </a:spcBef>
              <a:buNone/>
            </a:pPr>
            <a:r>
              <a:rPr lang="en-US" dirty="0" smtClean="0"/>
              <a:t>Teaching the gospel to others.</a:t>
            </a:r>
          </a:p>
          <a:p>
            <a:pPr algn="ctr">
              <a:spcBef>
                <a:spcPts val="1968"/>
              </a:spcBef>
              <a:buNone/>
            </a:pPr>
            <a:r>
              <a:rPr lang="en-US" dirty="0" smtClean="0"/>
              <a:t>Faithful service in the local church.</a:t>
            </a:r>
          </a:p>
          <a:p>
            <a:pPr algn="ctr">
              <a:spcBef>
                <a:spcPts val="1968"/>
              </a:spcBef>
              <a:buNone/>
            </a:pPr>
            <a:r>
              <a:rPr lang="en-US" dirty="0" smtClean="0"/>
              <a:t>Serving those who are in need.</a:t>
            </a:r>
          </a:p>
          <a:p>
            <a:pPr algn="ctr">
              <a:spcBef>
                <a:spcPts val="1968"/>
              </a:spcBef>
              <a:buNone/>
            </a:pPr>
            <a:r>
              <a:rPr lang="en-US" dirty="0" smtClean="0"/>
              <a:t>Raising godly families.</a:t>
            </a:r>
          </a:p>
          <a:p>
            <a:pPr algn="ctr">
              <a:spcBef>
                <a:spcPts val="1968"/>
              </a:spcBef>
              <a:buNone/>
            </a:pPr>
            <a:r>
              <a:rPr lang="en-US" dirty="0" smtClean="0"/>
              <a:t>Living as a Christian.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Four Essentials for the Lord’s Work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4025" indent="-454025">
              <a:buNone/>
            </a:pPr>
            <a:r>
              <a:rPr lang="en-US" sz="3200" dirty="0" smtClean="0"/>
              <a:t>I.  “Out of the Abundance of the Heart…” (Matt. 12:33-35).</a:t>
            </a:r>
          </a:p>
          <a:p>
            <a:pPr marL="0" indent="0" algn="ctr">
              <a:spcBef>
                <a:spcPts val="1248"/>
              </a:spcBef>
              <a:buNone/>
            </a:pPr>
            <a:r>
              <a:rPr lang="en-US" sz="2600" dirty="0" smtClean="0"/>
              <a:t>What we think determines what we do.</a:t>
            </a:r>
          </a:p>
          <a:p>
            <a:pPr marL="0" indent="0" algn="ctr">
              <a:spcBef>
                <a:spcPts val="1248"/>
              </a:spcBef>
              <a:buNone/>
            </a:pPr>
            <a:r>
              <a:rPr lang="en-US" sz="2600" dirty="0" smtClean="0"/>
              <a:t>What we think determines who we are (Prov. 23:7).  </a:t>
            </a:r>
          </a:p>
          <a:p>
            <a:pPr algn="ctr">
              <a:spcBef>
                <a:spcPts val="1248"/>
              </a:spcBef>
              <a:buNone/>
            </a:pPr>
            <a:r>
              <a:rPr lang="en-US" i="1" dirty="0" smtClean="0"/>
              <a:t>A POWERFUL AND GENUINE FAITH</a:t>
            </a:r>
            <a:r>
              <a:rPr lang="en-US" dirty="0" smtClean="0"/>
              <a:t> </a:t>
            </a:r>
          </a:p>
          <a:p>
            <a:pPr marL="1260475">
              <a:spcBef>
                <a:spcPts val="1248"/>
              </a:spcBef>
            </a:pPr>
            <a:r>
              <a:rPr lang="en-US" dirty="0" smtClean="0"/>
              <a:t>Peter (Acts 4:7-12). </a:t>
            </a:r>
          </a:p>
          <a:p>
            <a:pPr marL="1260475">
              <a:spcBef>
                <a:spcPts val="1248"/>
              </a:spcBef>
            </a:pPr>
            <a:r>
              <a:rPr lang="en-US" dirty="0" smtClean="0"/>
              <a:t>Paul (Acts 26:1-5; 9-14; 19-23).  </a:t>
            </a:r>
          </a:p>
          <a:p>
            <a:pPr algn="ctr">
              <a:spcBef>
                <a:spcPts val="1248"/>
              </a:spcBef>
              <a:buNone/>
            </a:pPr>
            <a:r>
              <a:rPr lang="en-US" dirty="0" smtClean="0"/>
              <a:t>2 Tim.1:3-5; 3:14-15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Four Essentials for the Lord’s Work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4025" indent="-454025">
              <a:buNone/>
            </a:pPr>
            <a:r>
              <a:rPr lang="en-US" sz="3200" dirty="0" smtClean="0"/>
              <a:t>I.  “Out of the Abundance of the Heart…” (Matt. 12:33-35). </a:t>
            </a:r>
          </a:p>
          <a:p>
            <a:pPr algn="ctr">
              <a:spcBef>
                <a:spcPts val="2016"/>
              </a:spcBef>
              <a:buNone/>
            </a:pPr>
            <a:r>
              <a:rPr lang="en-US" sz="3400" dirty="0" smtClean="0"/>
              <a:t>Faith must be personal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500" i="1" dirty="0" smtClean="0"/>
              <a:t>Why do I believe there is a God?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500" i="1" dirty="0" smtClean="0"/>
              <a:t>Why do I believe in Jesus?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500" i="1" dirty="0" smtClean="0"/>
              <a:t>Do I really believe the Bible is God’s word?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500" i="1" dirty="0" smtClean="0"/>
              <a:t>Do I really believe in heaven and hell?</a:t>
            </a:r>
          </a:p>
          <a:p>
            <a:pPr algn="ctr">
              <a:buNone/>
            </a:pPr>
            <a:r>
              <a:rPr lang="en-US" sz="3400" dirty="0" smtClean="0"/>
              <a:t>Faith must be demonstrated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Four Essentials for the Lord’s Work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8325" indent="-568325">
              <a:buNone/>
            </a:pPr>
            <a:r>
              <a:rPr lang="en-US" sz="3200" dirty="0" smtClean="0"/>
              <a:t>II.  “Our Fellowship is with the Father…”  (1 John 1:1-3, 7-9).</a:t>
            </a:r>
            <a:r>
              <a:rPr lang="en-US" dirty="0" smtClean="0"/>
              <a:t>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800" i="1" dirty="0" smtClean="0"/>
              <a:t>How do we participate with God?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 smtClean="0"/>
              <a:t>Service  •  Study •  Prayer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i="1" dirty="0" smtClean="0"/>
              <a:t>CONSTANT PRAYER</a:t>
            </a:r>
            <a:endParaRPr lang="en-US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 smtClean="0"/>
              <a:t>“Please give me…” Prayers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 smtClean="0"/>
              <a:t>“Thank you for…” Prayers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 smtClean="0"/>
              <a:t>Philippians 4:6-7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Four Essentials for the Lord’s Work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8325" indent="-568325">
              <a:buNone/>
            </a:pPr>
            <a:r>
              <a:rPr lang="en-US" sz="3200" dirty="0" smtClean="0"/>
              <a:t>II.  “Our Fellowship is with the Father…”  (1 John 1:1-3, 7-9)</a:t>
            </a:r>
            <a:r>
              <a:rPr lang="en-US" dirty="0" smtClean="0"/>
              <a:t>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dirty="0" smtClean="0"/>
              <a:t>Care casting Prayers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 smtClean="0"/>
              <a:t>1 Peter 5:6-7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200" dirty="0" smtClean="0"/>
              <a:t>Biblical Examples: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500" dirty="0" smtClean="0"/>
              <a:t>Elijah (James 5:16-17). 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500" dirty="0" smtClean="0"/>
              <a:t>Shadrach, Meshach, and Abed-</a:t>
            </a:r>
            <a:r>
              <a:rPr lang="en-US" sz="2500" dirty="0" err="1" smtClean="0"/>
              <a:t>Nego</a:t>
            </a:r>
            <a:r>
              <a:rPr lang="en-US" sz="2500" dirty="0" smtClean="0"/>
              <a:t> (Dan. 3:13-18). 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2500" dirty="0" smtClean="0"/>
              <a:t>Prayer for the lost (Luke 10:2).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Four Essentials for the Lord’s Work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1038" indent="-681038">
              <a:buNone/>
            </a:pPr>
            <a:r>
              <a:rPr lang="en-US" sz="3200" dirty="0" smtClean="0"/>
              <a:t>III.  “The Love of Christ Constrains Us…”  (2 Cor. 5:13-15).</a:t>
            </a:r>
          </a:p>
          <a:p>
            <a:pPr marL="0" indent="0" algn="ctr">
              <a:spcBef>
                <a:spcPts val="1848"/>
              </a:spcBef>
              <a:buNone/>
            </a:pPr>
            <a:r>
              <a:rPr lang="en-US" i="1" dirty="0" smtClean="0"/>
              <a:t>SINCERE LOVE</a:t>
            </a:r>
            <a:endParaRPr lang="en-US" dirty="0" smtClean="0"/>
          </a:p>
          <a:p>
            <a:pPr marL="0" indent="0" algn="ctr">
              <a:spcBef>
                <a:spcPts val="1248"/>
              </a:spcBef>
              <a:buNone/>
            </a:pPr>
            <a:r>
              <a:rPr lang="en-US" dirty="0" smtClean="0"/>
              <a:t>Sincere and fervent love (1 Pet. 1:22; 1 John 3:23; 4:21-21; 5:2).</a:t>
            </a:r>
          </a:p>
          <a:p>
            <a:pPr marL="0" indent="0" algn="ctr">
              <a:spcBef>
                <a:spcPts val="1248"/>
              </a:spcBef>
              <a:buNone/>
            </a:pPr>
            <a:r>
              <a:rPr lang="en-US" dirty="0" smtClean="0"/>
              <a:t>The Balance Between Love and Duty (Gal. 2:20).  </a:t>
            </a:r>
          </a:p>
          <a:p>
            <a:pPr marL="0" indent="0" algn="ctr">
              <a:spcBef>
                <a:spcPts val="1248"/>
              </a:spcBef>
              <a:buNone/>
            </a:pPr>
            <a:r>
              <a:rPr lang="en-US" dirty="0" smtClean="0"/>
              <a:t>Serving the Lord with Love. </a:t>
            </a:r>
          </a:p>
          <a:p>
            <a:pPr marL="0" indent="0" algn="ctr">
              <a:spcBef>
                <a:spcPts val="1248"/>
              </a:spcBef>
              <a:buNone/>
            </a:pPr>
            <a:r>
              <a:rPr lang="en-US" sz="2400" dirty="0" smtClean="0"/>
              <a:t>“I am doing this because I love God”</a:t>
            </a:r>
          </a:p>
          <a:p>
            <a:pPr marL="0" indent="0" algn="ctr">
              <a:spcBef>
                <a:spcPts val="1248"/>
              </a:spcBef>
              <a:buNone/>
            </a:pPr>
            <a:r>
              <a:rPr lang="en-US" sz="2400" dirty="0" smtClean="0"/>
              <a:t>“I am doing this because I love you as a child of God”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Four Essentials for the Lord’s Work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1038" indent="-681038"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III.  “The Love of Christ Constrains Us…”  (2 Cor. 5:13-15).</a:t>
            </a:r>
          </a:p>
          <a:p>
            <a:pPr indent="-1588">
              <a:spcBef>
                <a:spcPts val="3024"/>
              </a:spcBef>
              <a:buNone/>
            </a:pPr>
            <a:r>
              <a:rPr lang="en-US" dirty="0" smtClean="0"/>
              <a:t>In whatsoever we share with another’s need, </a:t>
            </a:r>
          </a:p>
          <a:p>
            <a:pPr marL="920750" indent="-1588">
              <a:buNone/>
            </a:pPr>
            <a:r>
              <a:rPr lang="en-US" dirty="0" smtClean="0"/>
              <a:t>Not what we give, but what we share, </a:t>
            </a:r>
          </a:p>
          <a:p>
            <a:pPr marL="920750" indent="-1588">
              <a:buNone/>
            </a:pPr>
            <a:r>
              <a:rPr lang="en-US" dirty="0" smtClean="0"/>
              <a:t>For the gift without the giver is bare.</a:t>
            </a:r>
          </a:p>
          <a:p>
            <a:pPr indent="-1588">
              <a:buNone/>
            </a:pPr>
            <a:r>
              <a:rPr lang="en-US" dirty="0" smtClean="0"/>
              <a:t>Who gives himself with his alms feeds three, </a:t>
            </a:r>
          </a:p>
          <a:p>
            <a:pPr marL="920750" indent="-1588">
              <a:buNone/>
            </a:pPr>
            <a:r>
              <a:rPr lang="en-US" dirty="0" smtClean="0"/>
              <a:t>Himself, his hungering neighbor and me.</a:t>
            </a:r>
          </a:p>
          <a:p>
            <a:pPr algn="r">
              <a:spcBef>
                <a:spcPts val="2424"/>
              </a:spcBef>
              <a:buNone/>
            </a:pPr>
            <a:r>
              <a:rPr lang="en-US" sz="2500" dirty="0" smtClean="0">
                <a:latin typeface="Arial (Body)"/>
                <a:cs typeface="Arial (Body)"/>
              </a:rPr>
              <a:t>From </a:t>
            </a:r>
            <a:r>
              <a:rPr lang="en-US" sz="2500" i="1" dirty="0" smtClean="0">
                <a:latin typeface="Arial (Body)"/>
                <a:cs typeface="Arial (Body)"/>
              </a:rPr>
              <a:t>The Vision of Sir </a:t>
            </a:r>
            <a:r>
              <a:rPr lang="en-US" sz="2500" i="1" dirty="0" err="1" smtClean="0">
                <a:latin typeface="Arial (Body)"/>
                <a:cs typeface="Arial (Body)"/>
              </a:rPr>
              <a:t>Launfaul</a:t>
            </a:r>
            <a:endParaRPr lang="en-US" sz="2500" dirty="0" smtClean="0">
              <a:latin typeface="Arial (Body)"/>
              <a:cs typeface="Arial (Body)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Four Essentials for the Lord’s Work</a:t>
            </a:r>
            <a:endParaRPr 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IV.  “…If We Do Not Lose Heart” (Gal. 6:7-9) </a:t>
            </a:r>
          </a:p>
          <a:p>
            <a:pPr marL="0" indent="0" algn="ctr">
              <a:spcBef>
                <a:spcPts val="3048"/>
              </a:spcBef>
              <a:buNone/>
            </a:pPr>
            <a:r>
              <a:rPr lang="en-US" i="1" dirty="0" smtClean="0"/>
              <a:t>PERSISTENCE</a:t>
            </a:r>
            <a:endParaRPr lang="en-US" dirty="0" smtClean="0"/>
          </a:p>
          <a:p>
            <a:pPr marL="0" indent="0" algn="ctr">
              <a:spcBef>
                <a:spcPts val="1848"/>
              </a:spcBef>
              <a:buNone/>
            </a:pPr>
            <a:r>
              <a:rPr lang="en-US" dirty="0" smtClean="0"/>
              <a:t>The child of God doesn’t always succeed</a:t>
            </a:r>
          </a:p>
          <a:p>
            <a:pPr marL="0" indent="0" algn="ctr">
              <a:spcBef>
                <a:spcPts val="1848"/>
              </a:spcBef>
              <a:buNone/>
            </a:pPr>
            <a:r>
              <a:rPr lang="en-US" dirty="0" smtClean="0"/>
              <a:t>We are called to keep fighting!</a:t>
            </a:r>
          </a:p>
          <a:p>
            <a:pPr marL="0" indent="0" algn="ctr">
              <a:spcBef>
                <a:spcPts val="1848"/>
              </a:spcBef>
              <a:buNone/>
            </a:pPr>
            <a:r>
              <a:rPr lang="en-US" dirty="0" smtClean="0"/>
              <a:t>Paul’s Advice </a:t>
            </a:r>
          </a:p>
          <a:p>
            <a:pPr marL="0" indent="0" algn="ctr">
              <a:spcBef>
                <a:spcPts val="1848"/>
              </a:spcBef>
              <a:buNone/>
            </a:pPr>
            <a:r>
              <a:rPr lang="en-US" dirty="0" smtClean="0"/>
              <a:t>1 Corinthians 15:58</a:t>
            </a:r>
          </a:p>
          <a:p>
            <a:pPr marL="0" indent="0" algn="ctr">
              <a:spcBef>
                <a:spcPts val="1848"/>
              </a:spcBef>
              <a:buNone/>
            </a:pPr>
            <a:r>
              <a:rPr lang="en-US" dirty="0" smtClean="0"/>
              <a:t>Philippians 3:12-14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503_s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ind_0503_slide.pot</Template>
  <TotalTime>64</TotalTime>
  <Words>480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(Body)</vt:lpstr>
      <vt:lpstr>ＭＳ Ｐゴシック</vt:lpstr>
      <vt:lpstr>ind_0503_slide</vt:lpstr>
      <vt:lpstr>1_Default Design</vt:lpstr>
      <vt:lpstr>Four Essentials for the Lord’s Work</vt:lpstr>
      <vt:lpstr>Four Essentials for the Lord’s Work</vt:lpstr>
      <vt:lpstr>Four Essentials for the Lord’s Work</vt:lpstr>
      <vt:lpstr>Four Essentials for the Lord’s Work</vt:lpstr>
      <vt:lpstr>Four Essentials for the Lord’s Work</vt:lpstr>
      <vt:lpstr>Four Essentials for the Lord’s Work</vt:lpstr>
      <vt:lpstr>Four Essentials for the Lord’s Work</vt:lpstr>
      <vt:lpstr>Four Essentials for the Lord’s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9</cp:revision>
  <dcterms:created xsi:type="dcterms:W3CDTF">2014-03-08T20:06:48Z</dcterms:created>
  <dcterms:modified xsi:type="dcterms:W3CDTF">2014-03-17T23:19:46Z</dcterms:modified>
</cp:coreProperties>
</file>