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7" r:id="rId2"/>
    <p:sldId id="258"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embeddedFontLst>
    <p:embeddedFont>
      <p:font typeface="Calibri" pitchFamily="34" charset="0"/>
      <p:regular r:id="rId20"/>
      <p:bold r:id="rId21"/>
      <p:italic r:id="rId22"/>
      <p:boldItalic r:id="rId23"/>
    </p:embeddedFont>
    <p:embeddedFont>
      <p:font typeface="Yehudit" pitchFamily="2" charset="0"/>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9303" autoAdjust="0"/>
  </p:normalViewPr>
  <p:slideViewPr>
    <p:cSldViewPr snapToGrid="0" snapToObjects="1">
      <p:cViewPr varScale="1">
        <p:scale>
          <a:sx n="75" d="100"/>
          <a:sy n="75" d="100"/>
        </p:scale>
        <p:origin x="-7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6748A9-C476-A544-A45A-BC47E19F24B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748A9-C476-A544-A45A-BC47E19F24B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748A9-C476-A544-A45A-BC47E19F24B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748A9-C476-A544-A45A-BC47E19F24B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748A9-C476-A544-A45A-BC47E19F24B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6748A9-C476-A544-A45A-BC47E19F24B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6748A9-C476-A544-A45A-BC47E19F24B9}" type="datetimeFigureOut">
              <a:rPr lang="en-US" smtClean="0"/>
              <a:pPr/>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748A9-C476-A544-A45A-BC47E19F24B9}" type="datetimeFigureOut">
              <a:rPr lang="en-US" smtClean="0"/>
              <a:pPr/>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748A9-C476-A544-A45A-BC47E19F24B9}" type="datetimeFigureOut">
              <a:rPr lang="en-US" smtClean="0"/>
              <a:pPr/>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748A9-C476-A544-A45A-BC47E19F24B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748A9-C476-A544-A45A-BC47E19F24B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5E53B-4432-C34D-ABB0-AD0DBF6402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rmal-black-green-lines-backgrounds-wallpapers.jpg"/>
          <p:cNvPicPr>
            <a:picLocks noChangeAspect="1"/>
          </p:cNvPicPr>
          <p:nvPr userDrawn="1"/>
        </p:nvPicPr>
        <p:blipFill>
          <a:blip r:embed="rId13"/>
          <a:srcRect l="16961"/>
          <a:stretch>
            <a:fillRect/>
          </a:stretch>
        </p:blipFill>
        <p:spPr>
          <a:xfrm>
            <a:off x="0" y="0"/>
            <a:ext cx="9144000" cy="6858000"/>
          </a:xfrm>
          <a:prstGeom prst="rect">
            <a:avLst/>
          </a:prstGeom>
        </p:spPr>
      </p:pic>
      <p:pic>
        <p:nvPicPr>
          <p:cNvPr id="11" name="Picture 10" descr="sunrise-image2.jpg"/>
          <p:cNvPicPr>
            <a:picLocks noChangeAspect="1"/>
          </p:cNvPicPr>
          <p:nvPr userDrawn="1"/>
        </p:nvPicPr>
        <p:blipFill>
          <a:blip r:embed="rId14">
            <a:alphaModFix amt="55000"/>
          </a:blip>
          <a:srcRect t="17568" r="5451" b="36578"/>
          <a:stretch>
            <a:fillRect/>
          </a:stretch>
        </p:blipFill>
        <p:spPr>
          <a:xfrm>
            <a:off x="3880974" y="100182"/>
            <a:ext cx="5344451" cy="1500018"/>
          </a:xfrm>
          <a:prstGeom prst="rect">
            <a:avLst/>
          </a:prstGeom>
          <a:effectLst>
            <a:softEdge rad="279400"/>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48A9-C476-A544-A45A-BC47E19F24B9}" type="datetimeFigureOut">
              <a:rPr lang="en-US" smtClean="0"/>
              <a:pPr/>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5E53B-4432-C34D-ABB0-AD0DBF6402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rmAutofit fontScale="92500" lnSpcReduction="10000"/>
          </a:bodyPr>
          <a:lstStyle/>
          <a:p>
            <a:pPr>
              <a:spcBef>
                <a:spcPts val="1368"/>
              </a:spcBef>
              <a:buNone/>
            </a:pPr>
            <a:r>
              <a:rPr lang="en-US" sz="3892" dirty="0" smtClean="0"/>
              <a:t>Introduction. (1 Sam. 15:10-35). </a:t>
            </a:r>
          </a:p>
          <a:p>
            <a:pPr>
              <a:spcBef>
                <a:spcPts val="1368"/>
              </a:spcBef>
            </a:pPr>
            <a:r>
              <a:rPr lang="en-US" dirty="0" smtClean="0"/>
              <a:t>“I greatly regret that I have set up Saul as king, for he has turned back from following Me, and has not performed My commandments” (1 Sam. 15:11a, NKJV). </a:t>
            </a:r>
          </a:p>
          <a:p>
            <a:pPr>
              <a:spcBef>
                <a:spcPts val="1368"/>
              </a:spcBef>
            </a:pPr>
            <a:r>
              <a:rPr lang="en-US" dirty="0" smtClean="0"/>
              <a:t>“And Samuel went no more to see Saul until the day of his death. Nevertheless Samuel mourned for Saul, and the LORD regretted that He had made Saul king over Israel” (1 Sam. 15:35). </a:t>
            </a:r>
          </a:p>
          <a:p>
            <a:pPr algn="ctr">
              <a:spcBef>
                <a:spcPts val="1368"/>
              </a:spcBef>
              <a:buNone/>
            </a:pPr>
            <a:r>
              <a:rPr lang="en-US" i="1" dirty="0" smtClean="0"/>
              <a:t>How can an all-knowing </a:t>
            </a:r>
            <a:r>
              <a:rPr lang="en-US" i="1" smtClean="0"/>
              <a:t>God feel </a:t>
            </a:r>
            <a:r>
              <a:rPr lang="en-US" i="1" dirty="0" smtClean="0"/>
              <a:t>regret?</a:t>
            </a:r>
          </a:p>
          <a:p>
            <a:pPr>
              <a:spcBef>
                <a:spcPts val="1368"/>
              </a:spcBef>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IV. Some Clues in the “Regret” Passages.</a:t>
            </a:r>
          </a:p>
          <a:p>
            <a:pPr marL="458788" indent="-458788">
              <a:spcBef>
                <a:spcPts val="1368"/>
              </a:spcBef>
              <a:buNone/>
            </a:pPr>
            <a:r>
              <a:rPr lang="en-US" sz="3000" dirty="0" smtClean="0"/>
              <a:t>A.	God’s regret in Genesis. </a:t>
            </a:r>
          </a:p>
          <a:p>
            <a:pPr marL="858838" lvl="1" indent="-458788">
              <a:spcBef>
                <a:spcPts val="168"/>
              </a:spcBef>
              <a:buNone/>
            </a:pPr>
            <a:r>
              <a:rPr lang="en-US" sz="2600" dirty="0" smtClean="0"/>
              <a:t>1.	In the text in Genesis while it first says that God was “sorry (</a:t>
            </a:r>
            <a:r>
              <a:rPr lang="en-US" sz="2600" i="1" dirty="0" err="1" smtClean="0"/>
              <a:t>nacham</a:t>
            </a:r>
            <a:r>
              <a:rPr lang="en-US" sz="2600" dirty="0" smtClean="0"/>
              <a:t>)” it restates this in slightly different wording by adding that, “He was grieved in His heart” (Gen. 6:6b).  </a:t>
            </a:r>
          </a:p>
          <a:p>
            <a:pPr marL="914400" lvl="1" indent="-457200">
              <a:spcBef>
                <a:spcPts val="168"/>
              </a:spcBef>
              <a:buAutoNum type="arabicPeriod" startAt="2"/>
            </a:pPr>
            <a:r>
              <a:rPr lang="en-US" sz="2500" dirty="0" smtClean="0"/>
              <a:t>This may be a type of Hebrew parallelism, by which the same idea is expressed in similar ways for emphasis.</a:t>
            </a:r>
          </a:p>
          <a:p>
            <a:pPr marL="971550" lvl="1" indent="-514350">
              <a:spcBef>
                <a:spcPts val="168"/>
              </a:spcBef>
              <a:buAutoNum type="arabicPeriod" startAt="2"/>
            </a:pPr>
            <a:r>
              <a:rPr lang="en-US" sz="2500" dirty="0" smtClean="0"/>
              <a:t>If so, </a:t>
            </a:r>
            <a:r>
              <a:rPr lang="en-US" sz="2500" i="1" dirty="0" err="1" smtClean="0"/>
              <a:t>nacham</a:t>
            </a:r>
            <a:r>
              <a:rPr lang="en-US" sz="2500" i="1" dirty="0" smtClean="0"/>
              <a:t> </a:t>
            </a:r>
            <a:r>
              <a:rPr lang="en-US" sz="2500" dirty="0" smtClean="0"/>
              <a:t>when applied to God is not repentance over wrongdoing, or regret over something unknown, but sadness, sorrow, and grief over man’s actions.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IV. Some Clues in the “Regret” Passages.</a:t>
            </a:r>
          </a:p>
          <a:p>
            <a:pPr marL="458788" indent="-458788">
              <a:spcBef>
                <a:spcPts val="1368"/>
              </a:spcBef>
              <a:buNone/>
            </a:pPr>
            <a:r>
              <a:rPr lang="en-US" sz="3000" dirty="0" smtClean="0"/>
              <a:t>B.	God’s regret in 1 Samuel. </a:t>
            </a:r>
          </a:p>
          <a:p>
            <a:pPr marL="914400" lvl="1" indent="-514350">
              <a:spcBef>
                <a:spcPts val="168"/>
              </a:spcBef>
              <a:buAutoNum type="arabicPeriod"/>
            </a:pPr>
            <a:r>
              <a:rPr lang="en-US" sz="2600" dirty="0" smtClean="0"/>
              <a:t>God was said to “regret” (NKJV, NASB) or be “grieved” (NIV) that He made Saul king, and Samuel is said to be “grieved” (NKJV, KJV), “distress-</a:t>
            </a:r>
            <a:r>
              <a:rPr lang="en-US" sz="2600" dirty="0" err="1" smtClean="0"/>
              <a:t>ed</a:t>
            </a:r>
            <a:r>
              <a:rPr lang="en-US" sz="2600" dirty="0" smtClean="0"/>
              <a:t>” (NASB), or “troubled” (NIV) by God’s decision to remove Saul (1 Sam. 15:11; cf. 15:35).</a:t>
            </a:r>
          </a:p>
          <a:p>
            <a:pPr marL="914400" lvl="1" indent="-457200">
              <a:spcBef>
                <a:spcPts val="168"/>
              </a:spcBef>
              <a:buAutoNum type="arabicPeriod"/>
            </a:pPr>
            <a:r>
              <a:rPr lang="en-US" sz="2500" dirty="0" smtClean="0"/>
              <a:t>Some translations make this seem as if Samuel “was angry” (RSV, NRSV) or “was wroth” (ASV) with God.</a:t>
            </a:r>
          </a:p>
          <a:p>
            <a:pPr marL="971550" lvl="1" indent="-514350">
              <a:spcBef>
                <a:spcPts val="168"/>
              </a:spcBef>
              <a:buFont typeface="+mj-lt"/>
              <a:buAutoNum type="arabicPeriod" startAt="3"/>
            </a:pPr>
            <a:r>
              <a:rPr lang="en-US" sz="2500" dirty="0" smtClean="0"/>
              <a:t>The same word is used in verse 35 of Samuel’s grief, sorrow, or sadness—not anger at God.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IV. Some Clues in the “Regret” Passages.</a:t>
            </a:r>
          </a:p>
          <a:p>
            <a:pPr marL="458788" indent="-458788">
              <a:spcBef>
                <a:spcPts val="1368"/>
              </a:spcBef>
              <a:buNone/>
            </a:pPr>
            <a:r>
              <a:rPr lang="en-US" sz="3000" dirty="0" smtClean="0"/>
              <a:t>C.	It is not that God did not know what would happen. Instead, it simply shows the emotion that He felt when it did happen.  </a:t>
            </a:r>
          </a:p>
          <a:p>
            <a:pPr marL="914400" lvl="1" indent="-514350">
              <a:spcBef>
                <a:spcPts val="1368"/>
              </a:spcBef>
              <a:buAutoNum type="arabicPeriod"/>
            </a:pPr>
            <a:r>
              <a:rPr lang="en-US" sz="2600" dirty="0" smtClean="0"/>
              <a:t>God’s foreknowledge did not take away the sorrow He felt when sin and rebellion actually happened in time.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V. God is Not Like Man.</a:t>
            </a:r>
          </a:p>
          <a:p>
            <a:pPr marL="458788" indent="-458788">
              <a:spcBef>
                <a:spcPts val="1368"/>
              </a:spcBef>
              <a:buNone/>
            </a:pPr>
            <a:r>
              <a:rPr lang="en-US" sz="3000" dirty="0" smtClean="0"/>
              <a:t>A.	Another use of </a:t>
            </a:r>
            <a:r>
              <a:rPr lang="en-US" sz="3000" i="1" dirty="0" err="1" smtClean="0"/>
              <a:t>nacham</a:t>
            </a:r>
            <a:r>
              <a:rPr lang="en-US" sz="3000" dirty="0" smtClean="0"/>
              <a:t> in 1 Samuel 15. </a:t>
            </a:r>
          </a:p>
          <a:p>
            <a:pPr marL="858838" lvl="1" indent="-458788">
              <a:spcBef>
                <a:spcPts val="1368"/>
              </a:spcBef>
              <a:buNone/>
            </a:pPr>
            <a:r>
              <a:rPr lang="en-US" sz="2600" dirty="0" smtClean="0"/>
              <a:t>1.	Verses 11 and 35 of God’s emotion over Saul.  </a:t>
            </a:r>
          </a:p>
          <a:p>
            <a:pPr marL="914400" lvl="1" indent="-457200">
              <a:spcBef>
                <a:spcPts val="1368"/>
              </a:spcBef>
              <a:buAutoNum type="arabicPeriod" startAt="2"/>
            </a:pPr>
            <a:r>
              <a:rPr lang="en-US" sz="2500" dirty="0" smtClean="0"/>
              <a:t>In verse 29 twice of His unchangeable will.</a:t>
            </a:r>
          </a:p>
          <a:p>
            <a:pPr marL="971550" lvl="1" indent="-514350">
              <a:spcBef>
                <a:spcPts val="1368"/>
              </a:spcBef>
              <a:buAutoNum type="arabicPeriod" startAt="2"/>
            </a:pPr>
            <a:r>
              <a:rPr lang="en-US" sz="2500" dirty="0" smtClean="0"/>
              <a:t>When Saul tried to argue with Samuel rather than simply acknowledge his sin, Samuel said of God, “the Strength of Israel will not lie nor relent (</a:t>
            </a:r>
            <a:r>
              <a:rPr lang="en-US" sz="2500" i="1" dirty="0" err="1" smtClean="0"/>
              <a:t>nacham</a:t>
            </a:r>
            <a:r>
              <a:rPr lang="en-US" sz="2500" dirty="0" smtClean="0"/>
              <a:t>). For He is not a man, that He should relent (</a:t>
            </a:r>
            <a:r>
              <a:rPr lang="en-US" sz="2500" i="1" dirty="0" err="1" smtClean="0"/>
              <a:t>nacham</a:t>
            </a:r>
            <a:r>
              <a:rPr lang="en-US" sz="2500" dirty="0" smtClean="0"/>
              <a:t>)” (NKJV).</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V. God is Not Like Man.</a:t>
            </a:r>
          </a:p>
          <a:p>
            <a:pPr marL="458788" indent="-458788">
              <a:spcBef>
                <a:spcPts val="1368"/>
              </a:spcBef>
              <a:buNone/>
            </a:pPr>
            <a:r>
              <a:rPr lang="en-US" sz="3000" dirty="0" smtClean="0"/>
              <a:t>B.	Paraphrase of passage from Law of Moses. </a:t>
            </a:r>
          </a:p>
          <a:p>
            <a:pPr marL="914400" lvl="1" indent="-514350">
              <a:spcBef>
                <a:spcPts val="1368"/>
              </a:spcBef>
              <a:buAutoNum type="arabicPeriod"/>
            </a:pPr>
            <a:r>
              <a:rPr lang="en-US" sz="2600" dirty="0" smtClean="0"/>
              <a:t>God led Balaam to declare, “God is not a man, that He should lie, Nor a son of man, that He should repent (</a:t>
            </a:r>
            <a:r>
              <a:rPr lang="en-US" sz="2600" i="1" dirty="0" err="1" smtClean="0"/>
              <a:t>nacham</a:t>
            </a:r>
            <a:r>
              <a:rPr lang="en-US" sz="2600" dirty="0" smtClean="0"/>
              <a:t>); Has He said, and will He not do it? Or has He spoken, and will He not make it good?” (Num. 23:19).  </a:t>
            </a:r>
          </a:p>
          <a:p>
            <a:pPr marL="914400" lvl="1" indent="-457200">
              <a:spcBef>
                <a:spcPts val="1368"/>
              </a:spcBef>
              <a:buAutoNum type="arabicPeriod"/>
            </a:pPr>
            <a:r>
              <a:rPr lang="en-US" sz="2500" dirty="0" smtClean="0"/>
              <a:t>Both passages reveal that when God has decided something, man cannot change His will.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V. God is Not Like Man.</a:t>
            </a:r>
          </a:p>
          <a:p>
            <a:pPr marL="514350" indent="-514350">
              <a:spcBef>
                <a:spcPts val="1368"/>
              </a:spcBef>
              <a:buAutoNum type="alphaUcPeriod" startAt="3"/>
            </a:pPr>
            <a:r>
              <a:rPr lang="en-US" sz="3000" dirty="0" smtClean="0"/>
              <a:t>Is This a Contradiction? </a:t>
            </a:r>
          </a:p>
          <a:p>
            <a:pPr marL="914400" lvl="1" indent="-514350">
              <a:spcBef>
                <a:spcPts val="1368"/>
              </a:spcBef>
              <a:buAutoNum type="alphaUcPeriod" startAt="3"/>
            </a:pPr>
            <a:r>
              <a:rPr lang="en-US" sz="2600" dirty="0" smtClean="0"/>
              <a:t>In the same passage, is God at one point said to do something that a few verses later He is said not to do?</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V. God is Not Like Man.</a:t>
            </a:r>
          </a:p>
          <a:p>
            <a:pPr marL="458788" indent="-458788">
              <a:spcBef>
                <a:spcPts val="1368"/>
              </a:spcBef>
              <a:buNone/>
            </a:pPr>
            <a:r>
              <a:rPr lang="en-US" sz="3000" dirty="0" smtClean="0"/>
              <a:t>D.	</a:t>
            </a:r>
            <a:r>
              <a:rPr lang="en-US" sz="3000" dirty="0" err="1" smtClean="0"/>
              <a:t>Keil</a:t>
            </a:r>
            <a:r>
              <a:rPr lang="en-US" sz="3000" dirty="0" smtClean="0"/>
              <a:t> and </a:t>
            </a:r>
            <a:r>
              <a:rPr lang="en-US" sz="3000" dirty="0" err="1" smtClean="0"/>
              <a:t>Delitzsch</a:t>
            </a:r>
            <a:r>
              <a:rPr lang="en-US" sz="3000" dirty="0" smtClean="0"/>
              <a:t> suggest that these passages are approached from different perspectives. </a:t>
            </a:r>
          </a:p>
          <a:p>
            <a:pPr marL="914400" lvl="1" indent="-514350">
              <a:spcBef>
                <a:spcPts val="1368"/>
              </a:spcBef>
              <a:buAutoNum type="arabicPeriod"/>
            </a:pPr>
            <a:r>
              <a:rPr lang="en-US" sz="2600" i="1" dirty="0" smtClean="0"/>
              <a:t>Man’s perspective</a:t>
            </a:r>
            <a:r>
              <a:rPr lang="en-US" sz="2600" dirty="0" smtClean="0"/>
              <a:t>. In First Samuel verses 11 and 35 they claim that God is speaking “anthropomorphic-ally,” that is, as things appear to man (2.158).  </a:t>
            </a:r>
          </a:p>
          <a:p>
            <a:pPr marL="914400" lvl="1" indent="-457200">
              <a:spcBef>
                <a:spcPts val="1368"/>
              </a:spcBef>
              <a:buAutoNum type="arabicPeriod"/>
            </a:pPr>
            <a:r>
              <a:rPr lang="en-US" sz="2600" i="1" dirty="0" smtClean="0"/>
              <a:t>God’s perspective.</a:t>
            </a:r>
            <a:r>
              <a:rPr lang="en-US" sz="2600" dirty="0" smtClean="0"/>
              <a:t> </a:t>
            </a:r>
            <a:r>
              <a:rPr lang="en-US" sz="2600" dirty="0" err="1" smtClean="0"/>
              <a:t>Keil</a:t>
            </a:r>
            <a:r>
              <a:rPr lang="en-US" sz="2600" dirty="0" smtClean="0"/>
              <a:t> and </a:t>
            </a:r>
            <a:r>
              <a:rPr lang="en-US" sz="2600" dirty="0" err="1" smtClean="0"/>
              <a:t>Deilitzsch</a:t>
            </a:r>
            <a:r>
              <a:rPr lang="en-US" sz="2600" dirty="0" smtClean="0"/>
              <a:t> go on to suggest that in verse 29, Samuel describes God “</a:t>
            </a:r>
            <a:r>
              <a:rPr lang="en-US" sz="2600" dirty="0" err="1" smtClean="0"/>
              <a:t>theomorph-ically</a:t>
            </a:r>
            <a:r>
              <a:rPr lang="en-US" sz="2600" dirty="0" smtClean="0"/>
              <a:t>,” that is, as things appear to God (</a:t>
            </a:r>
            <a:r>
              <a:rPr lang="en-US" sz="2600" i="1" dirty="0" smtClean="0"/>
              <a:t>ibid</a:t>
            </a:r>
            <a:r>
              <a:rPr lang="en-US" sz="2600" dirty="0" smtClean="0"/>
              <a:t>.).</a:t>
            </a:r>
            <a:r>
              <a:rPr lang="en-US" sz="2500"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5257800"/>
          </a:xfrm>
        </p:spPr>
        <p:txBody>
          <a:bodyPr>
            <a:noAutofit/>
          </a:bodyPr>
          <a:lstStyle/>
          <a:p>
            <a:pPr>
              <a:spcBef>
                <a:spcPts val="1368"/>
              </a:spcBef>
              <a:buNone/>
            </a:pPr>
            <a:r>
              <a:rPr lang="en-US" sz="3600" dirty="0" smtClean="0"/>
              <a:t>Conclusion. </a:t>
            </a:r>
            <a:r>
              <a:rPr lang="en-US" sz="3300" dirty="0" smtClean="0"/>
              <a:t>There have been times when the prayers of men have changed God’s mind.</a:t>
            </a:r>
            <a:endParaRPr lang="en-US" sz="3600" dirty="0" smtClean="0"/>
          </a:p>
          <a:p>
            <a:pPr marL="458788" indent="-458788">
              <a:spcBef>
                <a:spcPts val="1368"/>
              </a:spcBef>
              <a:buNone/>
            </a:pPr>
            <a:r>
              <a:rPr lang="en-US" sz="3000" dirty="0" smtClean="0"/>
              <a:t>•	When Israel sinned and God was ready to destroy the Israelites, Moses’ appeal to Him resulted in the fact that, “LORD changed His mind (</a:t>
            </a:r>
            <a:r>
              <a:rPr lang="en-US" sz="3000" i="1" dirty="0" err="1" smtClean="0"/>
              <a:t>nacham</a:t>
            </a:r>
            <a:r>
              <a:rPr lang="en-US" sz="3000" dirty="0" smtClean="0"/>
              <a:t>) about the harm which He said He would do to His people” (Exod. 32:14, NASB).  </a:t>
            </a:r>
          </a:p>
          <a:p>
            <a:pPr marL="914400" lvl="1" indent="-514350">
              <a:spcBef>
                <a:spcPts val="1368"/>
              </a:spcBef>
            </a:pPr>
            <a:r>
              <a:rPr lang="en-US" sz="2600" dirty="0" smtClean="0"/>
              <a:t>This doesn't mean that God didn’t know what He would do all along, He gave opportunities for repentance and prayer in terms we can understand.</a:t>
            </a:r>
            <a:r>
              <a:rPr lang="en-US" sz="2600" i="1"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5257800"/>
          </a:xfrm>
        </p:spPr>
        <p:txBody>
          <a:bodyPr>
            <a:noAutofit/>
          </a:bodyPr>
          <a:lstStyle/>
          <a:p>
            <a:pPr>
              <a:spcBef>
                <a:spcPts val="1368"/>
              </a:spcBef>
              <a:buNone/>
            </a:pPr>
            <a:r>
              <a:rPr lang="en-US" sz="3600" dirty="0" smtClean="0"/>
              <a:t>Conclusion. </a:t>
            </a:r>
            <a:r>
              <a:rPr lang="en-US" sz="3300" dirty="0" smtClean="0"/>
              <a:t>There have been times when the prayers of men have changed God’s mind.</a:t>
            </a:r>
            <a:endParaRPr lang="en-US" sz="3600" dirty="0" smtClean="0"/>
          </a:p>
          <a:p>
            <a:pPr marL="514350" indent="-514350">
              <a:spcBef>
                <a:spcPts val="1368"/>
              </a:spcBef>
              <a:buAutoNum type="alphaUcPeriod"/>
            </a:pPr>
            <a:r>
              <a:rPr lang="en-US" sz="3000" dirty="0" smtClean="0"/>
              <a:t>The sorrow God felt was not something that caught Him by surprise.</a:t>
            </a:r>
          </a:p>
          <a:p>
            <a:pPr marL="514350" indent="-514350">
              <a:spcBef>
                <a:spcPts val="1368"/>
              </a:spcBef>
              <a:buAutoNum type="alphaUcPeriod"/>
            </a:pPr>
            <a:r>
              <a:rPr lang="en-US" sz="3000" dirty="0" smtClean="0"/>
              <a:t>In revealing that these things brought Him sorrow it shows the pain that a loving God can feel when His creation rejects Him. </a:t>
            </a:r>
          </a:p>
          <a:p>
            <a:pPr marL="514350" indent="-514350">
              <a:spcBef>
                <a:spcPts val="1368"/>
              </a:spcBef>
              <a:buAutoNum type="alphaUcPeriod"/>
            </a:pPr>
            <a:r>
              <a:rPr lang="en-US" sz="3000" dirty="0" smtClean="0"/>
              <a:t>His people should strive not to “grieve the Holy Spirit of God” (Eph. 4:29-32; Isa. 63:7-10).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 The Foreknowledge of God.</a:t>
            </a:r>
          </a:p>
          <a:p>
            <a:pPr marL="458788" indent="-458788">
              <a:spcBef>
                <a:spcPts val="1368"/>
              </a:spcBef>
              <a:buNone/>
            </a:pPr>
            <a:r>
              <a:rPr lang="en-US" sz="3000" dirty="0" smtClean="0"/>
              <a:t>A.	God “knows all things” (1 John 3:20), and knows that will happen in the future. </a:t>
            </a:r>
          </a:p>
          <a:p>
            <a:pPr marL="854075" lvl="1" indent="-396875">
              <a:spcBef>
                <a:spcPts val="1368"/>
              </a:spcBef>
              <a:buNone/>
            </a:pPr>
            <a:r>
              <a:rPr lang="en-US" sz="2500" dirty="0" smtClean="0"/>
              <a:t>1.	God knew David’s words before he spoke them (Ps. 139:1-4). </a:t>
            </a:r>
          </a:p>
          <a:p>
            <a:pPr marL="854075" lvl="1" indent="-396875">
              <a:spcBef>
                <a:spcPts val="1368"/>
              </a:spcBef>
              <a:buNone/>
            </a:pPr>
            <a:r>
              <a:rPr lang="en-US" sz="2500" dirty="0" smtClean="0"/>
              <a:t>2.	God knows “what shall come to pass” (Dan. 2:29, KJV). </a:t>
            </a:r>
          </a:p>
          <a:p>
            <a:pPr marL="914400" lvl="1" indent="-457200">
              <a:spcBef>
                <a:spcPts val="1368"/>
              </a:spcBef>
              <a:buAutoNum type="arabicPeriod" startAt="3"/>
            </a:pPr>
            <a:r>
              <a:rPr lang="en-US" sz="2500" dirty="0" smtClean="0"/>
              <a:t>Only God can “make known the end from the beginning” (Isa. 46:10, NIV).</a:t>
            </a:r>
            <a:r>
              <a:rPr lang="en-US" dirty="0" smtClean="0"/>
              <a:t> </a:t>
            </a:r>
          </a:p>
          <a:p>
            <a:pPr marL="514350" indent="-514350">
              <a:spcBef>
                <a:spcPts val="768"/>
              </a:spcBef>
              <a:buNone/>
            </a:pPr>
            <a:r>
              <a:rPr lang="en-US" sz="3000" dirty="0" smtClean="0"/>
              <a:t>B. How could Saul’s action make Him feel regret?</a:t>
            </a:r>
          </a:p>
          <a:p>
            <a:pPr>
              <a:spcBef>
                <a:spcPts val="1368"/>
              </a:spcBef>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II. The Word Translated “Regret.”</a:t>
            </a:r>
          </a:p>
          <a:p>
            <a:pPr marL="458788" indent="-458788">
              <a:spcBef>
                <a:spcPts val="1368"/>
              </a:spcBef>
              <a:buNone/>
            </a:pPr>
            <a:r>
              <a:rPr lang="en-US" sz="3000" dirty="0" smtClean="0"/>
              <a:t>A.	The word in 1 Samuel 15:11 and 35 is the Hebrew verb </a:t>
            </a:r>
            <a:r>
              <a:rPr lang="en-US" sz="3000" i="1" dirty="0" err="1" smtClean="0"/>
              <a:t>nacham</a:t>
            </a:r>
            <a:r>
              <a:rPr lang="en-US" sz="3000" dirty="0" smtClean="0"/>
              <a:t> (</a:t>
            </a:r>
            <a:r>
              <a:rPr lang="en-US" sz="3500" dirty="0" err="1" smtClean="0">
                <a:latin typeface="Yehudit"/>
                <a:cs typeface="Yehudit"/>
              </a:rPr>
              <a:t>MAjÎn</a:t>
            </a:r>
            <a:r>
              <a:rPr lang="en-US" sz="3000" dirty="0" smtClean="0"/>
              <a:t>). </a:t>
            </a:r>
          </a:p>
          <a:p>
            <a:pPr marL="858838" lvl="1" indent="-458788">
              <a:spcBef>
                <a:spcPts val="1368"/>
              </a:spcBef>
              <a:buNone/>
            </a:pPr>
            <a:r>
              <a:rPr lang="en-US" sz="2600" dirty="0" smtClean="0"/>
              <a:t>1.	Defined “to be sorry, console oneself, repent, regret, comfort, be comforted” (Brown, Drivers, Briggs, </a:t>
            </a:r>
            <a:r>
              <a:rPr lang="en-US" sz="2600" i="1" dirty="0" smtClean="0"/>
              <a:t>Hebrew and English Lexicon of the Old Testament</a:t>
            </a:r>
            <a:r>
              <a:rPr lang="en-US" sz="2600" dirty="0" smtClean="0"/>
              <a:t>, 636-637). </a:t>
            </a:r>
          </a:p>
          <a:p>
            <a:pPr marL="854075" lvl="1" indent="-396875">
              <a:spcBef>
                <a:spcPts val="1368"/>
              </a:spcBef>
              <a:buNone/>
            </a:pPr>
            <a:r>
              <a:rPr lang="en-US" sz="2500" dirty="0" smtClean="0"/>
              <a:t>2.	The context determines when it has the positive sense of comfort and when it has the negative sense of sorrow or regret.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II. The Word Translated “Regret.”</a:t>
            </a:r>
          </a:p>
          <a:p>
            <a:pPr marL="458788" indent="-458788">
              <a:spcBef>
                <a:spcPts val="1368"/>
              </a:spcBef>
              <a:buNone/>
            </a:pPr>
            <a:r>
              <a:rPr lang="en-US" sz="3000" dirty="0" smtClean="0"/>
              <a:t>B.	The sense of comfort. </a:t>
            </a:r>
          </a:p>
          <a:p>
            <a:pPr marL="858838" lvl="1" indent="-458788">
              <a:spcBef>
                <a:spcPts val="1368"/>
              </a:spcBef>
              <a:buNone/>
            </a:pPr>
            <a:r>
              <a:rPr lang="en-US" sz="2600" dirty="0" smtClean="0"/>
              <a:t>1.	When Noah was born his father </a:t>
            </a:r>
            <a:r>
              <a:rPr lang="en-US" sz="2600" dirty="0" err="1" smtClean="0"/>
              <a:t>Lamech</a:t>
            </a:r>
            <a:r>
              <a:rPr lang="en-US" sz="2600" dirty="0" smtClean="0"/>
              <a:t> said, “This one will comfort (</a:t>
            </a:r>
            <a:r>
              <a:rPr lang="en-US" sz="2600" i="1" dirty="0" err="1" smtClean="0"/>
              <a:t>nacham</a:t>
            </a:r>
            <a:r>
              <a:rPr lang="en-US" sz="2600" dirty="0" smtClean="0"/>
              <a:t>) us concerning our work and the toil of our hands, because of the ground which the LORD has cursed” (Gen. 5:29, NKJV).  </a:t>
            </a:r>
          </a:p>
          <a:p>
            <a:pPr marL="854075" lvl="1" indent="-396875">
              <a:spcBef>
                <a:spcPts val="1368"/>
              </a:spcBef>
              <a:buNone/>
            </a:pPr>
            <a:r>
              <a:rPr lang="en-US" sz="2500" dirty="0" smtClean="0"/>
              <a:t>2.	When Isaac married </a:t>
            </a:r>
            <a:r>
              <a:rPr lang="en-US" sz="2500" dirty="0" err="1" smtClean="0"/>
              <a:t>Rebekah</a:t>
            </a:r>
            <a:r>
              <a:rPr lang="en-US" sz="2500" dirty="0" smtClean="0"/>
              <a:t>, Scripture tells us that in his marriage “Isaac was comforted (</a:t>
            </a:r>
            <a:r>
              <a:rPr lang="en-US" sz="2500" i="1" dirty="0" err="1" smtClean="0"/>
              <a:t>nacham</a:t>
            </a:r>
            <a:r>
              <a:rPr lang="en-US" sz="2500" dirty="0" smtClean="0"/>
              <a:t>) after his mother’s death” (Gen. 24:67).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II. The Word Translated “Regret.”</a:t>
            </a:r>
          </a:p>
          <a:p>
            <a:pPr marL="458788" indent="-458788">
              <a:spcBef>
                <a:spcPts val="1368"/>
              </a:spcBef>
              <a:buNone/>
            </a:pPr>
            <a:r>
              <a:rPr lang="en-US" sz="3000" dirty="0" smtClean="0"/>
              <a:t>C.	The sense of sorrow that moves to a change of behavior. </a:t>
            </a:r>
          </a:p>
          <a:p>
            <a:pPr marL="858838" lvl="1" indent="-458788">
              <a:spcBef>
                <a:spcPts val="1368"/>
              </a:spcBef>
              <a:buNone/>
            </a:pPr>
            <a:r>
              <a:rPr lang="en-US" sz="2600" dirty="0" smtClean="0"/>
              <a:t>1.	God, referring to the northern kingdom of Israel as “Ephraim,” the name of one of its most prominent tribes, quotes her to say, “Surely, after my turning, I repented (</a:t>
            </a:r>
            <a:r>
              <a:rPr lang="en-US" sz="2600" i="1" dirty="0" err="1" smtClean="0"/>
              <a:t>nacham</a:t>
            </a:r>
            <a:r>
              <a:rPr lang="en-US" sz="2600" dirty="0" smtClean="0"/>
              <a:t>); and after I was instructed, I struck myself on the thigh; I was ashamed, yes, even humiliated, because I bore the reproach of my youth” (Jer. 31:18-19).</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III. God’s “Regret” Before the Flood.</a:t>
            </a:r>
          </a:p>
          <a:p>
            <a:pPr marL="458788" indent="-458788">
              <a:spcBef>
                <a:spcPts val="1368"/>
              </a:spcBef>
              <a:buNone/>
            </a:pPr>
            <a:r>
              <a:rPr lang="en-US" sz="3000" dirty="0" smtClean="0"/>
              <a:t>A.	The same word is used in Gen. 6:6-7 of God’s anger over the wickedness of the world before the flood. </a:t>
            </a:r>
          </a:p>
          <a:p>
            <a:pPr marL="858838" lvl="1" indent="-458788">
              <a:spcBef>
                <a:spcPts val="1368"/>
              </a:spcBef>
              <a:buNone/>
            </a:pPr>
            <a:r>
              <a:rPr lang="en-US" sz="2600" dirty="0" smtClean="0"/>
              <a:t>1.	Scripture declares, “the LORD was sorry (</a:t>
            </a:r>
            <a:r>
              <a:rPr lang="en-US" sz="2600" i="1" dirty="0" err="1" smtClean="0"/>
              <a:t>nacham</a:t>
            </a:r>
            <a:r>
              <a:rPr lang="en-US" sz="2600" dirty="0" smtClean="0"/>
              <a:t>) that He had made man on the earth, and He was grieved in His heart” (Gen. 6:6).  </a:t>
            </a:r>
          </a:p>
          <a:p>
            <a:pPr marL="854075" lvl="1" indent="-396875">
              <a:spcBef>
                <a:spcPts val="1368"/>
              </a:spcBef>
              <a:buNone/>
            </a:pPr>
            <a:r>
              <a:rPr lang="en-US" sz="2500" dirty="0" smtClean="0"/>
              <a:t>2.	This is restated after declaring His intention to flood the earth. The Lord said, “I am sorry (</a:t>
            </a:r>
            <a:r>
              <a:rPr lang="en-US" sz="2500" i="1" dirty="0" err="1" smtClean="0"/>
              <a:t>nacham</a:t>
            </a:r>
            <a:r>
              <a:rPr lang="en-US" sz="2500" dirty="0" smtClean="0"/>
              <a:t>) that I have made them” (Gen. 6:7b).</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III. God’s “Regret” Before the Flood.</a:t>
            </a:r>
          </a:p>
          <a:p>
            <a:pPr marL="458788" indent="-458788">
              <a:spcBef>
                <a:spcPts val="1368"/>
              </a:spcBef>
              <a:buNone/>
            </a:pPr>
            <a:r>
              <a:rPr lang="en-US" sz="3000" dirty="0" smtClean="0"/>
              <a:t>B.	The archaic sense of “it repented.” </a:t>
            </a:r>
          </a:p>
          <a:p>
            <a:pPr marL="854075" lvl="1" indent="-396875">
              <a:spcBef>
                <a:spcPts val="168"/>
              </a:spcBef>
              <a:buNone/>
            </a:pPr>
            <a:r>
              <a:rPr lang="en-US" sz="2600" dirty="0" smtClean="0"/>
              <a:t>1.	Older translations put it that “it repented” God that He had done this (KJV, ASV).  </a:t>
            </a:r>
          </a:p>
          <a:p>
            <a:pPr marL="854075" lvl="1" indent="-396875">
              <a:spcBef>
                <a:spcPts val="168"/>
              </a:spcBef>
              <a:buAutoNum type="arabicPeriod" startAt="2"/>
            </a:pPr>
            <a:r>
              <a:rPr lang="en-US" sz="2500" dirty="0" smtClean="0"/>
              <a:t>This reflects a now archaic use of the word repent that does not involve wrongdoing.</a:t>
            </a:r>
          </a:p>
          <a:p>
            <a:pPr marL="854075" lvl="1" indent="-396875">
              <a:spcBef>
                <a:spcPts val="168"/>
              </a:spcBef>
              <a:buAutoNum type="arabicPeriod" startAt="2"/>
            </a:pPr>
            <a:r>
              <a:rPr lang="en-US" i="1" spc="-100" dirty="0" smtClean="0"/>
              <a:t>The New Oxford American Dictionary</a:t>
            </a:r>
            <a:r>
              <a:rPr lang="en-US" spc="-100" dirty="0" smtClean="0"/>
              <a:t> defines the word repent to mean, “feel or express sincere regret or remorse about one’s wrongdoing or sin.”</a:t>
            </a:r>
          </a:p>
          <a:p>
            <a:pPr marL="854075" lvl="1" indent="-396875">
              <a:spcBef>
                <a:spcPts val="168"/>
              </a:spcBef>
              <a:buAutoNum type="arabicPeriod" startAt="2"/>
            </a:pPr>
            <a:r>
              <a:rPr lang="en-US" dirty="0" smtClean="0"/>
              <a:t>God cannot sin and cannot </a:t>
            </a:r>
            <a:r>
              <a:rPr lang="en-US" i="1" dirty="0" smtClean="0"/>
              <a:t>repent </a:t>
            </a:r>
            <a:r>
              <a:rPr lang="en-US" dirty="0" smtClean="0"/>
              <a:t>in this sense of the word.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III. God’s “Regret” Before the Flood.</a:t>
            </a:r>
          </a:p>
          <a:p>
            <a:pPr marL="458788" indent="-458788">
              <a:spcBef>
                <a:spcPts val="1368"/>
              </a:spcBef>
              <a:buNone/>
            </a:pPr>
            <a:r>
              <a:rPr lang="en-US" sz="3000" dirty="0" smtClean="0"/>
              <a:t>C.	Problems with translating this “regret.” </a:t>
            </a:r>
          </a:p>
          <a:p>
            <a:pPr marL="971550" lvl="1" indent="-514350">
              <a:spcBef>
                <a:spcPts val="168"/>
              </a:spcBef>
              <a:buAutoNum type="arabicPeriod"/>
            </a:pPr>
            <a:r>
              <a:rPr lang="en-US" sz="2600" dirty="0" smtClean="0"/>
              <a:t>To say that God “regretted that He had made Saul king over Israel” (1 Sam. 15:35, NKJV, NASB, ESV), leaves the impression that God did not know what Saul would do.  </a:t>
            </a:r>
          </a:p>
          <a:p>
            <a:pPr marL="914400" lvl="1" indent="-457200">
              <a:spcBef>
                <a:spcPts val="168"/>
              </a:spcBef>
              <a:buAutoNum type="arabicPeriod"/>
            </a:pPr>
            <a:r>
              <a:rPr lang="en-US" sz="2500" dirty="0" smtClean="0"/>
              <a:t>James declared, “known to God from eternity are all His works” (Acts 15:18).</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000" dirty="0" smtClean="0"/>
              <a:t>God’s Regret</a:t>
            </a:r>
            <a:endParaRPr lang="en-US" sz="5000" dirty="0"/>
          </a:p>
        </p:txBody>
      </p:sp>
      <p:sp>
        <p:nvSpPr>
          <p:cNvPr id="3" name="Content Placeholder 2"/>
          <p:cNvSpPr>
            <a:spLocks noGrp="1"/>
          </p:cNvSpPr>
          <p:nvPr>
            <p:ph idx="1"/>
          </p:nvPr>
        </p:nvSpPr>
        <p:spPr>
          <a:xfrm>
            <a:off x="457200" y="1600200"/>
            <a:ext cx="8229600" cy="4826694"/>
          </a:xfrm>
        </p:spPr>
        <p:txBody>
          <a:bodyPr>
            <a:noAutofit/>
          </a:bodyPr>
          <a:lstStyle/>
          <a:p>
            <a:pPr>
              <a:spcBef>
                <a:spcPts val="1368"/>
              </a:spcBef>
              <a:buNone/>
            </a:pPr>
            <a:r>
              <a:rPr lang="en-US" sz="3600" dirty="0" smtClean="0"/>
              <a:t>III. God’s “Regret” Before the Flood.</a:t>
            </a:r>
          </a:p>
          <a:p>
            <a:pPr marL="458788" indent="-458788">
              <a:spcBef>
                <a:spcPts val="1368"/>
              </a:spcBef>
              <a:buNone/>
            </a:pPr>
            <a:r>
              <a:rPr lang="en-US" sz="3000" dirty="0" smtClean="0"/>
              <a:t>D.	The </a:t>
            </a:r>
            <a:r>
              <a:rPr lang="en-US" sz="3000" i="1" dirty="0" smtClean="0"/>
              <a:t>regret </a:t>
            </a:r>
            <a:r>
              <a:rPr lang="en-US" sz="3000" dirty="0" smtClean="0"/>
              <a:t>that God felt over Saul’s actions or the sinfulness of world before the flood was not the result of ignorance or surprise.  </a:t>
            </a:r>
          </a:p>
          <a:p>
            <a:pPr marL="915988" lvl="1" indent="-458788">
              <a:spcBef>
                <a:spcPts val="1368"/>
              </a:spcBef>
              <a:buAutoNum type="arabicPeriod"/>
            </a:pPr>
            <a:r>
              <a:rPr lang="en-US" sz="2600" dirty="0" smtClean="0"/>
              <a:t>He knows what all men will do before they do it.  </a:t>
            </a:r>
          </a:p>
          <a:p>
            <a:pPr marL="914400" lvl="1" indent="-457200">
              <a:spcBef>
                <a:spcPts val="1368"/>
              </a:spcBef>
              <a:buAutoNum type="arabicPeriod"/>
            </a:pPr>
            <a:r>
              <a:rPr lang="en-US" sz="2500" dirty="0" smtClean="0"/>
              <a:t>So how are we to understand God’s attitude toward Saul and the world before the flood?</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526</TotalTime>
  <Words>418</Words>
  <Application>Microsoft Office PowerPoint</Application>
  <PresentationFormat>On-screen Show (4:3)</PresentationFormat>
  <Paragraphs>93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Yehudit</vt:lpstr>
      <vt:lpstr>Office Theme</vt:lpstr>
      <vt:lpstr>God’s Regret</vt:lpstr>
      <vt:lpstr>God’s Regret</vt:lpstr>
      <vt:lpstr>God’s Regret</vt:lpstr>
      <vt:lpstr>God’s Regret</vt:lpstr>
      <vt:lpstr>God’s Regret</vt:lpstr>
      <vt:lpstr>God’s Regret</vt:lpstr>
      <vt:lpstr>God’s Regret</vt:lpstr>
      <vt:lpstr>God’s Regret</vt:lpstr>
      <vt:lpstr>God’s Regret</vt:lpstr>
      <vt:lpstr>God’s Regret</vt:lpstr>
      <vt:lpstr>God’s Regret</vt:lpstr>
      <vt:lpstr>God’s Regret</vt:lpstr>
      <vt:lpstr>God’s Regret</vt:lpstr>
      <vt:lpstr>God’s Regret</vt:lpstr>
      <vt:lpstr>God’s Regret</vt:lpstr>
      <vt:lpstr>God’s Regret</vt:lpstr>
      <vt:lpstr>God’s Regret</vt:lpstr>
      <vt:lpstr>God’s Regret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Regret</dc:title>
  <dc:creator>Kyle Pope</dc:creator>
  <cp:lastModifiedBy>Kyle Pope</cp:lastModifiedBy>
  <cp:revision>19</cp:revision>
  <dcterms:created xsi:type="dcterms:W3CDTF">2014-02-28T20:59:42Z</dcterms:created>
  <dcterms:modified xsi:type="dcterms:W3CDTF">2014-03-01T05:29:38Z</dcterms:modified>
</cp:coreProperties>
</file>