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30B12"/>
    <a:srgbClr val="421A0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-3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8" d="100"/>
          <a:sy n="78" d="100"/>
        </p:scale>
        <p:origin x="-2448" y="-11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22FB5A-9FD6-4A43-BB7D-C91F5C88A19A}" type="datetimeFigureOut">
              <a:rPr lang="en-US" smtClean="0"/>
              <a:pPr/>
              <a:t>10/10/14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B4E9B-E683-D94A-ABC9-8D673B33CE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B4E9B-E683-D94A-ABC9-8D673B33CE1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734A5-48A8-2A46-AB0C-753217E65189}" type="datetimeFigureOut">
              <a:rPr lang="en-US" smtClean="0"/>
              <a:pPr/>
              <a:t>10/10/14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F015-B63D-464C-B8A8-6C231785B8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734A5-48A8-2A46-AB0C-753217E65189}" type="datetimeFigureOut">
              <a:rPr lang="en-US" smtClean="0"/>
              <a:pPr/>
              <a:t>10/10/14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F015-B63D-464C-B8A8-6C231785B8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734A5-48A8-2A46-AB0C-753217E65189}" type="datetimeFigureOut">
              <a:rPr lang="en-US" smtClean="0"/>
              <a:pPr/>
              <a:t>10/10/14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F015-B63D-464C-B8A8-6C231785B8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734A5-48A8-2A46-AB0C-753217E65189}" type="datetimeFigureOut">
              <a:rPr lang="en-US" smtClean="0"/>
              <a:pPr/>
              <a:t>10/10/14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F015-B63D-464C-B8A8-6C231785B8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734A5-48A8-2A46-AB0C-753217E65189}" type="datetimeFigureOut">
              <a:rPr lang="en-US" smtClean="0"/>
              <a:pPr/>
              <a:t>10/10/14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F015-B63D-464C-B8A8-6C231785B8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734A5-48A8-2A46-AB0C-753217E65189}" type="datetimeFigureOut">
              <a:rPr lang="en-US" smtClean="0"/>
              <a:pPr/>
              <a:t>10/10/14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F015-B63D-464C-B8A8-6C231785B8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734A5-48A8-2A46-AB0C-753217E65189}" type="datetimeFigureOut">
              <a:rPr lang="en-US" smtClean="0"/>
              <a:pPr/>
              <a:t>10/10/14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F015-B63D-464C-B8A8-6C231785B8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734A5-48A8-2A46-AB0C-753217E65189}" type="datetimeFigureOut">
              <a:rPr lang="en-US" smtClean="0"/>
              <a:pPr/>
              <a:t>10/10/14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F015-B63D-464C-B8A8-6C231785B8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734A5-48A8-2A46-AB0C-753217E65189}" type="datetimeFigureOut">
              <a:rPr lang="en-US" smtClean="0"/>
              <a:pPr/>
              <a:t>10/10/14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F015-B63D-464C-B8A8-6C231785B8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734A5-48A8-2A46-AB0C-753217E65189}" type="datetimeFigureOut">
              <a:rPr lang="en-US" smtClean="0"/>
              <a:pPr/>
              <a:t>10/10/14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F015-B63D-464C-B8A8-6C231785B8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734A5-48A8-2A46-AB0C-753217E65189}" type="datetimeFigureOut">
              <a:rPr lang="en-US" smtClean="0"/>
              <a:pPr/>
              <a:t>10/10/14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F015-B63D-464C-B8A8-6C231785B8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30B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oken_glass_in_a_rainy_night_by_thelunaticnanami-d3b92mt.jpg"/>
          <p:cNvPicPr>
            <a:picLocks noChangeAspect="1"/>
          </p:cNvPicPr>
          <p:nvPr userDrawn="1"/>
        </p:nvPicPr>
        <p:blipFill>
          <a:blip r:embed="rId13">
            <a:lum bright="-14000"/>
          </a:blip>
          <a:srcRect b="51269"/>
          <a:stretch>
            <a:fillRect/>
          </a:stretch>
        </p:blipFill>
        <p:spPr>
          <a:xfrm>
            <a:off x="0" y="3997551"/>
            <a:ext cx="9144000" cy="286044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6381"/>
            <a:ext cx="8229600" cy="4299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734A5-48A8-2A46-AB0C-753217E65189}" type="datetimeFigureOut">
              <a:rPr lang="en-US" smtClean="0"/>
              <a:pPr/>
              <a:t>10/10/14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FF015-B63D-464C-B8A8-6C231785B8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accent2">
              <a:lumMod val="40000"/>
              <a:lumOff val="6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accent2">
              <a:lumMod val="40000"/>
              <a:lumOff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2">
              <a:lumMod val="40000"/>
              <a:lumOff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accent2">
              <a:lumMod val="40000"/>
              <a:lumOff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2">
              <a:lumMod val="40000"/>
              <a:lumOff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US" sz="9000" i="1" dirty="0" smtClean="0">
                <a:ln>
                  <a:solidFill>
                    <a:schemeClr val="bg1"/>
                  </a:solidFill>
                </a:ln>
                <a:blipFill rotWithShape="0">
                  <a:blip r:embed="rId3"/>
                  <a:stretch>
                    <a:fillRect/>
                  </a:stretch>
                </a:blipFill>
              </a:rPr>
              <a:t>Broken Relationships</a:t>
            </a:r>
            <a:endParaRPr lang="en-US" sz="9000" dirty="0"/>
          </a:p>
        </p:txBody>
      </p:sp>
      <p:pic>
        <p:nvPicPr>
          <p:cNvPr id="6" name="Picture 5" descr="DeeDee85-Brokenglasspsd_Background_full_3212_159147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040A11"/>
              </a:clrFrom>
              <a:clrTo>
                <a:srgbClr val="040A11">
                  <a:alpha val="0"/>
                </a:srgbClr>
              </a:clrTo>
            </a:clrChange>
            <a:lum bright="-100000"/>
          </a:blip>
          <a:srcRect l="12298" t="32906" r="6192" b="32356"/>
          <a:stretch>
            <a:fillRect/>
          </a:stretch>
        </p:blipFill>
        <p:spPr>
          <a:xfrm>
            <a:off x="1040190" y="1753810"/>
            <a:ext cx="6894286" cy="2249714"/>
          </a:xfrm>
          <a:prstGeom prst="rect">
            <a:avLst/>
          </a:prstGeom>
        </p:spPr>
      </p:pic>
      <p:pic>
        <p:nvPicPr>
          <p:cNvPr id="7" name="Picture 6" descr="DeeDee85-Brokenglasspsd_Background_full_3212_159147.png"/>
          <p:cNvPicPr>
            <a:picLocks noChangeAspect="1"/>
          </p:cNvPicPr>
          <p:nvPr/>
        </p:nvPicPr>
        <p:blipFill>
          <a:blip r:embed="rId4"/>
          <a:srcRect t="59425" r="34862"/>
          <a:stretch>
            <a:fillRect/>
          </a:stretch>
        </p:blipFill>
        <p:spPr>
          <a:xfrm flipH="1">
            <a:off x="12095" y="0"/>
            <a:ext cx="3265714" cy="2473476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8" name="Picture 7" descr="DeeDee85-Brokenglasspsd_Background_full_3212_159147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341E15"/>
              </a:clrFrom>
              <a:clrTo>
                <a:srgbClr val="341E15">
                  <a:alpha val="0"/>
                </a:srgbClr>
              </a:clrTo>
            </a:clrChange>
            <a:lum bright="-37000"/>
          </a:blip>
          <a:srcRect r="57416"/>
          <a:stretch>
            <a:fillRect/>
          </a:stretch>
        </p:blipFill>
        <p:spPr>
          <a:xfrm rot="5400000">
            <a:off x="3163958" y="1032045"/>
            <a:ext cx="2674090" cy="8977819"/>
          </a:xfrm>
          <a:prstGeom prst="rect">
            <a:avLst/>
          </a:prstGeom>
          <a:effectLst>
            <a:softEdge rad="254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748" y="431514"/>
            <a:ext cx="7836052" cy="1380847"/>
          </a:xfrm>
        </p:spPr>
        <p:txBody>
          <a:bodyPr>
            <a:noAutofit/>
          </a:bodyPr>
          <a:lstStyle/>
          <a:p>
            <a:pPr algn="l">
              <a:lnSpc>
                <a:spcPct val="70000"/>
              </a:lnSpc>
            </a:pPr>
            <a:r>
              <a:rPr lang="en-US" sz="6000" i="1" dirty="0" smtClean="0">
                <a:ln>
                  <a:solidFill>
                    <a:schemeClr val="bg1"/>
                  </a:solidFill>
                </a:ln>
                <a:blipFill rotWithShape="0">
                  <a:blip r:embed="rId2"/>
                  <a:stretch>
                    <a:fillRect/>
                  </a:stretch>
                </a:blipFill>
              </a:rPr>
              <a:t>Mending Broken Relationships</a:t>
            </a:r>
            <a:endParaRPr lang="en-US" sz="6000" i="1" dirty="0">
              <a:ln>
                <a:solidFill>
                  <a:schemeClr val="bg1"/>
                </a:solidFill>
              </a:ln>
              <a:blipFill rotWithShape="0">
                <a:blip r:embed="rId2"/>
                <a:stretch>
                  <a:fillRect/>
                </a:stretch>
              </a:blip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0585"/>
            <a:ext cx="8229600" cy="4401450"/>
          </a:xfrm>
        </p:spPr>
        <p:txBody>
          <a:bodyPr>
            <a:normAutofit/>
          </a:bodyPr>
          <a:lstStyle/>
          <a:p>
            <a:pPr marL="455613" indent="-455613">
              <a:spcAft>
                <a:spcPts val="1800"/>
              </a:spcAft>
              <a:buNone/>
            </a:pPr>
            <a:r>
              <a:rPr lang="en-US" sz="4108" b="1" dirty="0" smtClean="0"/>
              <a:t>The ultimate example of mending a broken relationship.</a:t>
            </a:r>
            <a:r>
              <a:rPr lang="en-US" sz="2703" b="1" dirty="0" smtClean="0">
                <a:solidFill>
                  <a:schemeClr val="bg1"/>
                </a:solidFill>
              </a:rPr>
              <a:t> </a:t>
            </a:r>
            <a:r>
              <a:rPr lang="en-US" sz="2703" b="1" dirty="0" smtClean="0"/>
              <a:t> </a:t>
            </a:r>
          </a:p>
          <a:p>
            <a:pPr marL="284163" indent="-284163" algn="ctr">
              <a:spcBef>
                <a:spcPts val="624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FFFFFF"/>
                </a:solidFill>
              </a:rPr>
              <a:t>“While we were still sinners Christ died for us” (Rom. 5:8).</a:t>
            </a:r>
          </a:p>
          <a:p>
            <a:pPr marL="284163" indent="-284163" algn="ctr">
              <a:spcBef>
                <a:spcPts val="624"/>
              </a:spcBef>
              <a:spcAft>
                <a:spcPts val="600"/>
              </a:spcAft>
            </a:pPr>
            <a:r>
              <a:rPr lang="en-US" sz="2400" b="1" smtClean="0">
                <a:solidFill>
                  <a:srgbClr val="FFFFFF"/>
                </a:solidFill>
                <a:effectLst>
                  <a:glow rad="101600">
                    <a:schemeClr val="bg2">
                      <a:lumMod val="10000"/>
                      <a:alpha val="75000"/>
                    </a:schemeClr>
                  </a:glow>
                </a:effectLst>
              </a:rPr>
              <a:t>“If 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bg2">
                      <a:lumMod val="10000"/>
                      <a:alpha val="75000"/>
                    </a:schemeClr>
                  </a:glow>
                </a:effectLst>
              </a:rPr>
              <a:t>when we were enemies we were reconciled to God through the death of His Son, much more, having been reconciled, we shall be saved by His life” (Rom. 5:8, 10).</a:t>
            </a:r>
          </a:p>
          <a:p>
            <a:pPr marL="284163" indent="-284163" algn="ctr">
              <a:spcBef>
                <a:spcPts val="624"/>
              </a:spcBef>
              <a:spcAft>
                <a:spcPts val="600"/>
              </a:spcAft>
              <a:buNone/>
            </a:pPr>
            <a:r>
              <a:rPr lang="en-US" sz="3784" b="1" i="1" dirty="0" smtClean="0">
                <a:solidFill>
                  <a:srgbClr val="FFFFFF"/>
                </a:solidFill>
                <a:effectLst>
                  <a:glow rad="101600">
                    <a:schemeClr val="bg2">
                      <a:lumMod val="10000"/>
                      <a:alpha val="75000"/>
                    </a:schemeClr>
                  </a:glow>
                </a:effectLst>
              </a:rPr>
              <a:t>Will We Follow God’s Example, or Not?</a:t>
            </a:r>
            <a:endParaRPr lang="en-US" sz="3784" b="1" i="1" dirty="0">
              <a:solidFill>
                <a:srgbClr val="FFFFFF"/>
              </a:solidFill>
              <a:effectLst>
                <a:glow rad="101600">
                  <a:schemeClr val="bg2">
                    <a:lumMod val="10000"/>
                    <a:alpha val="75000"/>
                  </a:schemeClr>
                </a:glow>
              </a:effectLst>
            </a:endParaRPr>
          </a:p>
        </p:txBody>
      </p:sp>
      <p:pic>
        <p:nvPicPr>
          <p:cNvPr id="7" name="Picture 6" descr="DeeDee85-Brokenglasspsd_Background_full_3212_15914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040B12"/>
              </a:clrFrom>
              <a:clrTo>
                <a:srgbClr val="040B12">
                  <a:alpha val="0"/>
                </a:srgbClr>
              </a:clrTo>
            </a:clrChange>
          </a:blip>
          <a:srcRect l="-6539" t="51188" r="57565"/>
          <a:stretch>
            <a:fillRect/>
          </a:stretch>
        </p:blipFill>
        <p:spPr>
          <a:xfrm>
            <a:off x="6052872" y="0"/>
            <a:ext cx="3091128" cy="2975566"/>
          </a:xfrm>
          <a:prstGeom prst="rect">
            <a:avLst/>
          </a:prstGeom>
          <a:effectLst>
            <a:softEdge rad="254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748" y="431514"/>
            <a:ext cx="7836052" cy="1380847"/>
          </a:xfrm>
        </p:spPr>
        <p:txBody>
          <a:bodyPr>
            <a:noAutofit/>
          </a:bodyPr>
          <a:lstStyle/>
          <a:p>
            <a:pPr algn="l">
              <a:lnSpc>
                <a:spcPct val="70000"/>
              </a:lnSpc>
            </a:pPr>
            <a:r>
              <a:rPr lang="en-US" sz="6000" i="1" dirty="0" smtClean="0">
                <a:ln>
                  <a:solidFill>
                    <a:schemeClr val="bg1"/>
                  </a:solidFill>
                </a:ln>
                <a:blipFill rotWithShape="0">
                  <a:blip r:embed="rId2"/>
                  <a:stretch>
                    <a:fillRect/>
                  </a:stretch>
                </a:blipFill>
              </a:rPr>
              <a:t>Mending Broken Relationships</a:t>
            </a:r>
            <a:endParaRPr lang="en-US" sz="6000" i="1" dirty="0">
              <a:ln>
                <a:solidFill>
                  <a:schemeClr val="bg1"/>
                </a:solidFill>
              </a:ln>
              <a:blipFill rotWithShape="0">
                <a:blip r:embed="rId2"/>
                <a:stretch>
                  <a:fillRect/>
                </a:stretch>
              </a:blip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0585"/>
            <a:ext cx="8229600" cy="4401450"/>
          </a:xfrm>
        </p:spPr>
        <p:txBody>
          <a:bodyPr>
            <a:normAutofit lnSpcReduction="10000"/>
          </a:bodyPr>
          <a:lstStyle/>
          <a:p>
            <a:pPr marL="455613" indent="-455613">
              <a:spcAft>
                <a:spcPts val="1800"/>
              </a:spcAft>
              <a:buNone/>
            </a:pPr>
            <a:r>
              <a:rPr lang="en-US" sz="3800" b="1" dirty="0" smtClean="0"/>
              <a:t>1. We Must Want to Mend the Relationship.</a:t>
            </a:r>
          </a:p>
          <a:p>
            <a:pPr marL="284163" indent="-284163" algn="ctr">
              <a:spcBef>
                <a:spcPts val="1224"/>
              </a:spcBef>
              <a:spcAft>
                <a:spcPts val="1200"/>
              </a:spcAft>
            </a:pPr>
            <a:r>
              <a:rPr lang="en-US" sz="2600" b="1" dirty="0" smtClean="0">
                <a:solidFill>
                  <a:schemeClr val="bg1"/>
                </a:solidFill>
              </a:rPr>
              <a:t>Jesus taught before worship can be acceptable “first, be reconciled to your brother” (Matt. 5:23-24). </a:t>
            </a:r>
            <a:r>
              <a:rPr lang="en-US" sz="2600" b="1" dirty="0" smtClean="0"/>
              <a:t> </a:t>
            </a:r>
          </a:p>
          <a:p>
            <a:pPr marL="284163" indent="-284163" algn="ctr">
              <a:spcBef>
                <a:spcPts val="1224"/>
              </a:spcBef>
              <a:spcAft>
                <a:spcPts val="1200"/>
              </a:spcAft>
            </a:pPr>
            <a:r>
              <a:rPr lang="en-US" sz="2600" b="1" dirty="0" smtClean="0">
                <a:solidFill>
                  <a:srgbClr val="FFFFFF"/>
                </a:solidFill>
                <a:effectLst>
                  <a:glow rad="101600">
                    <a:schemeClr val="bg2">
                      <a:lumMod val="10000"/>
                      <a:alpha val="75000"/>
                    </a:schemeClr>
                  </a:glow>
                </a:effectLst>
              </a:rPr>
              <a:t>We could be lost for failing to turn others from sin  (Ezek. 3:16-21).</a:t>
            </a:r>
          </a:p>
          <a:p>
            <a:pPr marL="284163" indent="-284163" algn="ctr">
              <a:spcBef>
                <a:spcPts val="1224"/>
              </a:spcBef>
              <a:spcAft>
                <a:spcPts val="1200"/>
              </a:spcAft>
            </a:pPr>
            <a:r>
              <a:rPr lang="en-US" sz="2600" b="1" dirty="0" smtClean="0">
                <a:solidFill>
                  <a:srgbClr val="FFFFFF"/>
                </a:solidFill>
                <a:effectLst>
                  <a:glow rad="101600">
                    <a:schemeClr val="bg2">
                      <a:lumMod val="10000"/>
                      <a:alpha val="75000"/>
                    </a:schemeClr>
                  </a:glow>
                </a:effectLst>
              </a:rPr>
              <a:t>Christians are commanded to “restore such a one in a spirit of gentleness” (Gal. 6:1).</a:t>
            </a:r>
            <a:endParaRPr lang="en-US" sz="2600" b="1" dirty="0">
              <a:solidFill>
                <a:srgbClr val="FFFFFF"/>
              </a:solidFill>
              <a:effectLst>
                <a:glow rad="101600">
                  <a:schemeClr val="bg2">
                    <a:lumMod val="10000"/>
                    <a:alpha val="75000"/>
                  </a:schemeClr>
                </a:glow>
              </a:effectLst>
            </a:endParaRPr>
          </a:p>
        </p:txBody>
      </p:sp>
      <p:pic>
        <p:nvPicPr>
          <p:cNvPr id="7" name="Picture 6" descr="DeeDee85-Brokenglasspsd_Background_full_3212_15914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040B12"/>
              </a:clrFrom>
              <a:clrTo>
                <a:srgbClr val="040B12">
                  <a:alpha val="0"/>
                </a:srgbClr>
              </a:clrTo>
            </a:clrChange>
          </a:blip>
          <a:srcRect l="-6539" t="51188" r="57565"/>
          <a:stretch>
            <a:fillRect/>
          </a:stretch>
        </p:blipFill>
        <p:spPr>
          <a:xfrm>
            <a:off x="6052872" y="0"/>
            <a:ext cx="3091128" cy="2975566"/>
          </a:xfrm>
          <a:prstGeom prst="rect">
            <a:avLst/>
          </a:prstGeom>
          <a:effectLst>
            <a:softEdge rad="254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748" y="431514"/>
            <a:ext cx="7836052" cy="1380847"/>
          </a:xfrm>
        </p:spPr>
        <p:txBody>
          <a:bodyPr>
            <a:noAutofit/>
          </a:bodyPr>
          <a:lstStyle/>
          <a:p>
            <a:pPr algn="l">
              <a:lnSpc>
                <a:spcPct val="70000"/>
              </a:lnSpc>
            </a:pPr>
            <a:r>
              <a:rPr lang="en-US" sz="6000" i="1" dirty="0" smtClean="0">
                <a:ln>
                  <a:solidFill>
                    <a:schemeClr val="bg1"/>
                  </a:solidFill>
                </a:ln>
                <a:blipFill rotWithShape="0">
                  <a:blip r:embed="rId2"/>
                  <a:stretch>
                    <a:fillRect/>
                  </a:stretch>
                </a:blipFill>
              </a:rPr>
              <a:t>Mending Broken Relationships</a:t>
            </a:r>
            <a:endParaRPr lang="en-US" sz="6000" i="1" dirty="0">
              <a:ln>
                <a:solidFill>
                  <a:schemeClr val="bg1"/>
                </a:solidFill>
              </a:ln>
              <a:blipFill rotWithShape="0">
                <a:blip r:embed="rId2"/>
                <a:stretch>
                  <a:fillRect/>
                </a:stretch>
              </a:blip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0585"/>
            <a:ext cx="8229600" cy="4401450"/>
          </a:xfrm>
        </p:spPr>
        <p:txBody>
          <a:bodyPr>
            <a:normAutofit/>
          </a:bodyPr>
          <a:lstStyle/>
          <a:p>
            <a:pPr marL="455613" indent="-455613">
              <a:spcAft>
                <a:spcPts val="1800"/>
              </a:spcAft>
              <a:buNone/>
            </a:pPr>
            <a:r>
              <a:rPr lang="en-US" sz="3800" b="1" dirty="0" smtClean="0"/>
              <a:t>2. We Must Do the Hard Work of Communication.</a:t>
            </a:r>
          </a:p>
          <a:p>
            <a:pPr marL="284163" indent="-284163" algn="ctr">
              <a:spcBef>
                <a:spcPts val="624"/>
              </a:spcBef>
              <a:spcAft>
                <a:spcPts val="600"/>
              </a:spcAft>
            </a:pPr>
            <a:r>
              <a:rPr lang="en-US" sz="2600" b="1" dirty="0" smtClean="0">
                <a:solidFill>
                  <a:schemeClr val="bg1"/>
                </a:solidFill>
              </a:rPr>
              <a:t>The Tower of Babel shows that good communication is vital to cooperative relationships (Gen. 11:1-9). </a:t>
            </a:r>
            <a:r>
              <a:rPr lang="en-US" sz="2600" b="1" dirty="0" smtClean="0"/>
              <a:t> </a:t>
            </a:r>
          </a:p>
          <a:p>
            <a:pPr marL="284163" indent="-284163" algn="ctr">
              <a:spcBef>
                <a:spcPts val="624"/>
              </a:spcBef>
              <a:spcAft>
                <a:spcPts val="600"/>
              </a:spcAft>
            </a:pPr>
            <a:r>
              <a:rPr lang="en-US" sz="2600" b="1" dirty="0" smtClean="0">
                <a:solidFill>
                  <a:srgbClr val="FFFFFF"/>
                </a:solidFill>
              </a:rPr>
              <a:t> “An unruly evil, full of deadly poison” (Jas. 3:8).</a:t>
            </a:r>
          </a:p>
          <a:p>
            <a:pPr marL="284163" indent="-284163" algn="ctr">
              <a:spcBef>
                <a:spcPts val="624"/>
              </a:spcBef>
              <a:spcAft>
                <a:spcPts val="600"/>
              </a:spcAft>
            </a:pPr>
            <a:r>
              <a:rPr lang="en-US" sz="2600" b="1" dirty="0" smtClean="0">
                <a:solidFill>
                  <a:srgbClr val="FFFFFF"/>
                </a:solidFill>
                <a:effectLst>
                  <a:glow rad="101600">
                    <a:schemeClr val="bg2">
                      <a:lumMod val="10000"/>
                      <a:alpha val="75000"/>
                    </a:schemeClr>
                  </a:glow>
                </a:effectLst>
              </a:rPr>
              <a:t>“Swift to hear, slow to speak, slow to wrath” (Jas. 1:19).</a:t>
            </a:r>
          </a:p>
          <a:p>
            <a:pPr marL="284163" indent="-284163" algn="ctr">
              <a:spcBef>
                <a:spcPts val="624"/>
              </a:spcBef>
              <a:spcAft>
                <a:spcPts val="600"/>
              </a:spcAft>
            </a:pPr>
            <a:r>
              <a:rPr lang="en-US" sz="2600" b="1" dirty="0" smtClean="0">
                <a:solidFill>
                  <a:srgbClr val="FFFFFF"/>
                </a:solidFill>
                <a:effectLst>
                  <a:glow rad="101600">
                    <a:schemeClr val="bg2">
                      <a:lumMod val="10000"/>
                      <a:alpha val="75000"/>
                    </a:schemeClr>
                  </a:glow>
                </a:effectLst>
              </a:rPr>
              <a:t>“He who answers a matter before he hears it, it is folly and shame to him” (Prov. 18:13).</a:t>
            </a:r>
            <a:endParaRPr lang="en-US" sz="2600" b="1" dirty="0">
              <a:solidFill>
                <a:srgbClr val="FFFFFF"/>
              </a:solidFill>
              <a:effectLst>
                <a:glow rad="101600">
                  <a:schemeClr val="bg2">
                    <a:lumMod val="10000"/>
                    <a:alpha val="75000"/>
                  </a:schemeClr>
                </a:glow>
              </a:effectLst>
            </a:endParaRPr>
          </a:p>
        </p:txBody>
      </p:sp>
      <p:pic>
        <p:nvPicPr>
          <p:cNvPr id="7" name="Picture 6" descr="DeeDee85-Brokenglasspsd_Background_full_3212_15914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040B12"/>
              </a:clrFrom>
              <a:clrTo>
                <a:srgbClr val="040B12">
                  <a:alpha val="0"/>
                </a:srgbClr>
              </a:clrTo>
            </a:clrChange>
          </a:blip>
          <a:srcRect l="-6539" t="51188" r="57565"/>
          <a:stretch>
            <a:fillRect/>
          </a:stretch>
        </p:blipFill>
        <p:spPr>
          <a:xfrm>
            <a:off x="6052872" y="0"/>
            <a:ext cx="3091128" cy="2975566"/>
          </a:xfrm>
          <a:prstGeom prst="rect">
            <a:avLst/>
          </a:prstGeom>
          <a:effectLst>
            <a:softEdge rad="254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748" y="431514"/>
            <a:ext cx="7836052" cy="1380847"/>
          </a:xfrm>
        </p:spPr>
        <p:txBody>
          <a:bodyPr>
            <a:noAutofit/>
          </a:bodyPr>
          <a:lstStyle/>
          <a:p>
            <a:pPr algn="l">
              <a:lnSpc>
                <a:spcPct val="70000"/>
              </a:lnSpc>
            </a:pPr>
            <a:r>
              <a:rPr lang="en-US" sz="6000" i="1" dirty="0" smtClean="0">
                <a:ln>
                  <a:solidFill>
                    <a:schemeClr val="bg1"/>
                  </a:solidFill>
                </a:ln>
                <a:blipFill rotWithShape="0">
                  <a:blip r:embed="rId2"/>
                  <a:stretch>
                    <a:fillRect/>
                  </a:stretch>
                </a:blipFill>
              </a:rPr>
              <a:t>Mending Broken Relationships</a:t>
            </a:r>
            <a:endParaRPr lang="en-US" sz="6000" i="1" dirty="0">
              <a:ln>
                <a:solidFill>
                  <a:schemeClr val="bg1"/>
                </a:solidFill>
              </a:ln>
              <a:blipFill rotWithShape="0">
                <a:blip r:embed="rId2"/>
                <a:stretch>
                  <a:fillRect/>
                </a:stretch>
              </a:blip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0585"/>
            <a:ext cx="8229600" cy="4401450"/>
          </a:xfrm>
        </p:spPr>
        <p:txBody>
          <a:bodyPr>
            <a:normAutofit/>
          </a:bodyPr>
          <a:lstStyle/>
          <a:p>
            <a:pPr marL="455613" indent="-455613">
              <a:spcAft>
                <a:spcPts val="1800"/>
              </a:spcAft>
              <a:buNone/>
            </a:pPr>
            <a:r>
              <a:rPr lang="en-US" sz="3800" b="1" dirty="0" smtClean="0"/>
              <a:t>2. We Must Do the Hard Work of Communication.</a:t>
            </a:r>
          </a:p>
          <a:p>
            <a:pPr marL="284163" indent="-284163" algn="ctr">
              <a:spcBef>
                <a:spcPts val="624"/>
              </a:spcBef>
              <a:spcAft>
                <a:spcPts val="600"/>
              </a:spcAft>
            </a:pPr>
            <a:r>
              <a:rPr lang="en-US" sz="2600" b="1" dirty="0" smtClean="0">
                <a:solidFill>
                  <a:schemeClr val="bg1"/>
                </a:solidFill>
              </a:rPr>
              <a:t>If sin is a factor we must be willing to rebuke sin in others, and correct sin in ourselves (Matt. 7:5).</a:t>
            </a:r>
            <a:endParaRPr lang="en-US" sz="2600" b="1" dirty="0">
              <a:solidFill>
                <a:srgbClr val="FFFFFF"/>
              </a:solidFill>
              <a:effectLst>
                <a:glow rad="101600">
                  <a:schemeClr val="bg2">
                    <a:lumMod val="10000"/>
                    <a:alpha val="75000"/>
                  </a:schemeClr>
                </a:glow>
              </a:effectLst>
            </a:endParaRPr>
          </a:p>
        </p:txBody>
      </p:sp>
      <p:pic>
        <p:nvPicPr>
          <p:cNvPr id="7" name="Picture 6" descr="DeeDee85-Brokenglasspsd_Background_full_3212_15914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040B12"/>
              </a:clrFrom>
              <a:clrTo>
                <a:srgbClr val="040B12">
                  <a:alpha val="0"/>
                </a:srgbClr>
              </a:clrTo>
            </a:clrChange>
          </a:blip>
          <a:srcRect l="-6539" t="51188" r="57565"/>
          <a:stretch>
            <a:fillRect/>
          </a:stretch>
        </p:blipFill>
        <p:spPr>
          <a:xfrm>
            <a:off x="6052872" y="0"/>
            <a:ext cx="3091128" cy="2975566"/>
          </a:xfrm>
          <a:prstGeom prst="rect">
            <a:avLst/>
          </a:prstGeom>
          <a:effectLst>
            <a:softEdge rad="254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748" y="431514"/>
            <a:ext cx="7836052" cy="1380847"/>
          </a:xfrm>
        </p:spPr>
        <p:txBody>
          <a:bodyPr>
            <a:noAutofit/>
          </a:bodyPr>
          <a:lstStyle/>
          <a:p>
            <a:pPr algn="l">
              <a:lnSpc>
                <a:spcPct val="70000"/>
              </a:lnSpc>
            </a:pPr>
            <a:r>
              <a:rPr lang="en-US" sz="6000" i="1" dirty="0" smtClean="0">
                <a:ln>
                  <a:solidFill>
                    <a:schemeClr val="bg1"/>
                  </a:solidFill>
                </a:ln>
                <a:blipFill rotWithShape="0">
                  <a:blip r:embed="rId2"/>
                  <a:stretch>
                    <a:fillRect/>
                  </a:stretch>
                </a:blipFill>
              </a:rPr>
              <a:t>Mending Broken Relationships</a:t>
            </a:r>
            <a:endParaRPr lang="en-US" sz="6000" i="1" dirty="0">
              <a:ln>
                <a:solidFill>
                  <a:schemeClr val="bg1"/>
                </a:solidFill>
              </a:ln>
              <a:blipFill rotWithShape="0">
                <a:blip r:embed="rId2"/>
                <a:stretch>
                  <a:fillRect/>
                </a:stretch>
              </a:blip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0585"/>
            <a:ext cx="8229600" cy="4401450"/>
          </a:xfrm>
        </p:spPr>
        <p:txBody>
          <a:bodyPr>
            <a:normAutofit fontScale="92500" lnSpcReduction="10000"/>
          </a:bodyPr>
          <a:lstStyle/>
          <a:p>
            <a:pPr marL="455613" indent="-455613">
              <a:spcAft>
                <a:spcPts val="1800"/>
              </a:spcAft>
              <a:buNone/>
            </a:pPr>
            <a:r>
              <a:rPr lang="en-US" sz="4108" b="1" dirty="0" smtClean="0"/>
              <a:t>3. We Must Refuse to Gossip and Backbite.</a:t>
            </a:r>
          </a:p>
          <a:p>
            <a:pPr marL="284163" indent="-284163" algn="ctr">
              <a:spcBef>
                <a:spcPts val="624"/>
              </a:spcBef>
              <a:spcAft>
                <a:spcPts val="600"/>
              </a:spcAft>
            </a:pPr>
            <a:r>
              <a:rPr lang="en-US" sz="2703" b="1" dirty="0" smtClean="0">
                <a:solidFill>
                  <a:schemeClr val="bg1"/>
                </a:solidFill>
              </a:rPr>
              <a:t>Those given over to a “debased mind” are “whisperers” and “backbiters” (Rom. 1:28-30). </a:t>
            </a:r>
            <a:r>
              <a:rPr lang="en-US" sz="2703" b="1" dirty="0" smtClean="0"/>
              <a:t> </a:t>
            </a:r>
          </a:p>
          <a:p>
            <a:pPr marL="284163" indent="-284163" algn="ctr">
              <a:spcBef>
                <a:spcPts val="624"/>
              </a:spcBef>
              <a:spcAft>
                <a:spcPts val="600"/>
              </a:spcAft>
            </a:pPr>
            <a:r>
              <a:rPr lang="en-US" sz="2703" b="1" dirty="0" smtClean="0">
                <a:solidFill>
                  <a:srgbClr val="FFFFFF"/>
                </a:solidFill>
              </a:rPr>
              <a:t> The godly should “turn away” from those who are “slanderers” (2 Tim. 3:5).</a:t>
            </a:r>
          </a:p>
          <a:p>
            <a:pPr marL="284163" indent="-284163" algn="ctr">
              <a:spcBef>
                <a:spcPts val="624"/>
              </a:spcBef>
              <a:spcAft>
                <a:spcPts val="600"/>
              </a:spcAft>
            </a:pPr>
            <a:r>
              <a:rPr lang="en-US" sz="2703" b="1" dirty="0" smtClean="0">
                <a:solidFill>
                  <a:srgbClr val="FFFFFF"/>
                </a:solidFill>
                <a:effectLst>
                  <a:glow rad="101600">
                    <a:schemeClr val="bg2">
                      <a:lumMod val="10000"/>
                      <a:alpha val="75000"/>
                    </a:schemeClr>
                  </a:glow>
                </a:effectLst>
              </a:rPr>
              <a:t>“Revilers” will not inherit the kingdom of God (1 Cor. 6:10).</a:t>
            </a:r>
          </a:p>
          <a:p>
            <a:pPr marL="284163" indent="-284163" algn="ctr">
              <a:spcBef>
                <a:spcPts val="624"/>
              </a:spcBef>
              <a:spcAft>
                <a:spcPts val="600"/>
              </a:spcAft>
            </a:pPr>
            <a:r>
              <a:rPr lang="en-US" sz="2703" b="1" dirty="0" smtClean="0">
                <a:solidFill>
                  <a:srgbClr val="FFFFFF"/>
                </a:solidFill>
                <a:effectLst>
                  <a:glow rad="101600">
                    <a:schemeClr val="bg2">
                      <a:lumMod val="10000"/>
                      <a:alpha val="75000"/>
                    </a:schemeClr>
                  </a:glow>
                </a:effectLst>
              </a:rPr>
              <a:t>We may be condemned if we “grumble” against one another (Jas. 5:9).</a:t>
            </a:r>
            <a:endParaRPr lang="en-US" sz="2703" b="1" dirty="0">
              <a:solidFill>
                <a:srgbClr val="FFFFFF"/>
              </a:solidFill>
              <a:effectLst>
                <a:glow rad="101600">
                  <a:schemeClr val="bg2">
                    <a:lumMod val="10000"/>
                    <a:alpha val="75000"/>
                  </a:schemeClr>
                </a:glow>
              </a:effectLst>
            </a:endParaRPr>
          </a:p>
        </p:txBody>
      </p:sp>
      <p:pic>
        <p:nvPicPr>
          <p:cNvPr id="7" name="Picture 6" descr="DeeDee85-Brokenglasspsd_Background_full_3212_15914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040B12"/>
              </a:clrFrom>
              <a:clrTo>
                <a:srgbClr val="040B12">
                  <a:alpha val="0"/>
                </a:srgbClr>
              </a:clrTo>
            </a:clrChange>
          </a:blip>
          <a:srcRect l="-6539" t="51188" r="57565"/>
          <a:stretch>
            <a:fillRect/>
          </a:stretch>
        </p:blipFill>
        <p:spPr>
          <a:xfrm>
            <a:off x="6052872" y="0"/>
            <a:ext cx="3091128" cy="2975566"/>
          </a:xfrm>
          <a:prstGeom prst="rect">
            <a:avLst/>
          </a:prstGeom>
          <a:effectLst>
            <a:softEdge rad="254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748" y="431514"/>
            <a:ext cx="7836052" cy="1380847"/>
          </a:xfrm>
        </p:spPr>
        <p:txBody>
          <a:bodyPr>
            <a:noAutofit/>
          </a:bodyPr>
          <a:lstStyle/>
          <a:p>
            <a:pPr algn="l">
              <a:lnSpc>
                <a:spcPct val="70000"/>
              </a:lnSpc>
            </a:pPr>
            <a:r>
              <a:rPr lang="en-US" sz="6000" i="1" dirty="0" smtClean="0">
                <a:ln>
                  <a:solidFill>
                    <a:schemeClr val="bg1"/>
                  </a:solidFill>
                </a:ln>
                <a:blipFill rotWithShape="0">
                  <a:blip r:embed="rId2"/>
                  <a:stretch>
                    <a:fillRect/>
                  </a:stretch>
                </a:blipFill>
              </a:rPr>
              <a:t>Mending Broken Relationships</a:t>
            </a:r>
            <a:endParaRPr lang="en-US" sz="6000" i="1" dirty="0">
              <a:ln>
                <a:solidFill>
                  <a:schemeClr val="bg1"/>
                </a:solidFill>
              </a:ln>
              <a:blipFill rotWithShape="0">
                <a:blip r:embed="rId2"/>
                <a:stretch>
                  <a:fillRect/>
                </a:stretch>
              </a:blip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0585"/>
            <a:ext cx="8229600" cy="4401450"/>
          </a:xfrm>
        </p:spPr>
        <p:txBody>
          <a:bodyPr>
            <a:normAutofit/>
          </a:bodyPr>
          <a:lstStyle/>
          <a:p>
            <a:pPr marL="455613" indent="-455613">
              <a:lnSpc>
                <a:spcPct val="90000"/>
              </a:lnSpc>
              <a:spcAft>
                <a:spcPts val="1800"/>
              </a:spcAft>
              <a:buNone/>
            </a:pPr>
            <a:r>
              <a:rPr lang="en-US" sz="3800" b="1" dirty="0" smtClean="0"/>
              <a:t>3. We Must Refuse to Gossip and Backbite.</a:t>
            </a:r>
          </a:p>
          <a:p>
            <a:pPr marL="284163" indent="-284163" algn="ctr">
              <a:spcBef>
                <a:spcPts val="624"/>
              </a:spcBef>
              <a:spcAft>
                <a:spcPts val="600"/>
              </a:spcAft>
            </a:pPr>
            <a:r>
              <a:rPr lang="en-US" sz="2500" b="1" dirty="0" smtClean="0">
                <a:solidFill>
                  <a:schemeClr val="bg1"/>
                </a:solidFill>
              </a:rPr>
              <a:t>“He who repeats a matter separates friends” (Prov. 17:9). </a:t>
            </a:r>
            <a:r>
              <a:rPr lang="en-US" sz="2500" b="1" dirty="0" smtClean="0"/>
              <a:t> </a:t>
            </a:r>
          </a:p>
          <a:p>
            <a:pPr marL="284163" indent="-284163" algn="ctr">
              <a:spcBef>
                <a:spcPts val="624"/>
              </a:spcBef>
              <a:spcAft>
                <a:spcPts val="600"/>
              </a:spcAft>
            </a:pPr>
            <a:r>
              <a:rPr lang="en-US" sz="2500" b="1" dirty="0" smtClean="0">
                <a:solidFill>
                  <a:srgbClr val="FFFFFF"/>
                </a:solidFill>
              </a:rPr>
              <a:t>We must say to ourselves “I am going to stop talking bad about that person to anyone else,” especially if I am unwilling to go and talk to the person about what bothers me (Matt. 18:15-17).</a:t>
            </a:r>
            <a:endParaRPr lang="en-US" sz="2500" b="1" dirty="0">
              <a:solidFill>
                <a:srgbClr val="FFFFFF"/>
              </a:solidFill>
              <a:effectLst>
                <a:glow rad="101600">
                  <a:schemeClr val="bg2">
                    <a:lumMod val="10000"/>
                    <a:alpha val="75000"/>
                  </a:schemeClr>
                </a:glow>
              </a:effectLst>
            </a:endParaRPr>
          </a:p>
        </p:txBody>
      </p:sp>
      <p:pic>
        <p:nvPicPr>
          <p:cNvPr id="7" name="Picture 6" descr="DeeDee85-Brokenglasspsd_Background_full_3212_15914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040B12"/>
              </a:clrFrom>
              <a:clrTo>
                <a:srgbClr val="040B12">
                  <a:alpha val="0"/>
                </a:srgbClr>
              </a:clrTo>
            </a:clrChange>
          </a:blip>
          <a:srcRect l="-6539" t="51188" r="57565"/>
          <a:stretch>
            <a:fillRect/>
          </a:stretch>
        </p:blipFill>
        <p:spPr>
          <a:xfrm>
            <a:off x="6052872" y="0"/>
            <a:ext cx="3091128" cy="2975566"/>
          </a:xfrm>
          <a:prstGeom prst="rect">
            <a:avLst/>
          </a:prstGeom>
          <a:effectLst>
            <a:softEdge rad="254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748" y="431514"/>
            <a:ext cx="7836052" cy="1380847"/>
          </a:xfrm>
        </p:spPr>
        <p:txBody>
          <a:bodyPr>
            <a:noAutofit/>
          </a:bodyPr>
          <a:lstStyle/>
          <a:p>
            <a:pPr algn="l">
              <a:lnSpc>
                <a:spcPct val="70000"/>
              </a:lnSpc>
            </a:pPr>
            <a:r>
              <a:rPr lang="en-US" sz="6000" i="1" dirty="0" smtClean="0">
                <a:ln>
                  <a:solidFill>
                    <a:schemeClr val="bg1"/>
                  </a:solidFill>
                </a:ln>
                <a:blipFill rotWithShape="0">
                  <a:blip r:embed="rId2"/>
                  <a:stretch>
                    <a:fillRect/>
                  </a:stretch>
                </a:blipFill>
              </a:rPr>
              <a:t>Mending Broken Relationships</a:t>
            </a:r>
            <a:endParaRPr lang="en-US" sz="6000" i="1" dirty="0">
              <a:ln>
                <a:solidFill>
                  <a:schemeClr val="bg1"/>
                </a:solidFill>
              </a:ln>
              <a:blipFill rotWithShape="0">
                <a:blip r:embed="rId2"/>
                <a:stretch>
                  <a:fillRect/>
                </a:stretch>
              </a:blip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0585"/>
            <a:ext cx="8229600" cy="4401450"/>
          </a:xfrm>
        </p:spPr>
        <p:txBody>
          <a:bodyPr>
            <a:normAutofit fontScale="92500" lnSpcReduction="10000"/>
          </a:bodyPr>
          <a:lstStyle/>
          <a:p>
            <a:pPr marL="455613" indent="-455613">
              <a:spcAft>
                <a:spcPts val="1800"/>
              </a:spcAft>
              <a:buNone/>
            </a:pPr>
            <a:r>
              <a:rPr lang="en-US" sz="4108" b="1" dirty="0"/>
              <a:t>4</a:t>
            </a:r>
            <a:r>
              <a:rPr lang="en-US" sz="4108" b="1" dirty="0" smtClean="0"/>
              <a:t>. We Must Stop Assuming the Worst About Others.</a:t>
            </a:r>
          </a:p>
          <a:p>
            <a:pPr marL="284163" indent="-284163" algn="ctr">
              <a:spcBef>
                <a:spcPts val="624"/>
              </a:spcBef>
              <a:spcAft>
                <a:spcPts val="600"/>
              </a:spcAft>
            </a:pPr>
            <a:r>
              <a:rPr lang="en-US" sz="2703" b="1" dirty="0" smtClean="0">
                <a:solidFill>
                  <a:schemeClr val="bg1"/>
                </a:solidFill>
              </a:rPr>
              <a:t>Saul came to see treason and betrayal in every one of David’s deeds (1 Sam. 24:1-22). </a:t>
            </a:r>
            <a:r>
              <a:rPr lang="en-US" sz="2703" b="1" dirty="0" smtClean="0"/>
              <a:t> </a:t>
            </a:r>
          </a:p>
          <a:p>
            <a:pPr marL="284163" indent="-284163" algn="ctr">
              <a:spcBef>
                <a:spcPts val="624"/>
              </a:spcBef>
              <a:spcAft>
                <a:spcPts val="600"/>
              </a:spcAft>
            </a:pPr>
            <a:r>
              <a:rPr lang="en-US" sz="2703" b="1" dirty="0" smtClean="0">
                <a:solidFill>
                  <a:srgbClr val="FFFFFF"/>
                </a:solidFill>
              </a:rPr>
              <a:t>Love “thinks no evil” but instead “believes all things” and “hopes all things” (1 Cor. 13:1-7).</a:t>
            </a:r>
          </a:p>
          <a:p>
            <a:pPr marL="284163" indent="-284163" algn="ctr">
              <a:spcBef>
                <a:spcPts val="624"/>
              </a:spcBef>
              <a:spcAft>
                <a:spcPts val="600"/>
              </a:spcAft>
            </a:pPr>
            <a:r>
              <a:rPr lang="en-US" sz="2703" b="1" dirty="0" smtClean="0">
                <a:solidFill>
                  <a:srgbClr val="FFFFFF"/>
                </a:solidFill>
                <a:effectLst>
                  <a:glow rad="101600">
                    <a:schemeClr val="bg2">
                      <a:lumMod val="10000"/>
                      <a:alpha val="75000"/>
                    </a:schemeClr>
                  </a:glow>
                </a:effectLst>
              </a:rPr>
              <a:t>“Restore such a one in a spirit of gentleness” (Gal. 6:1).</a:t>
            </a:r>
          </a:p>
          <a:p>
            <a:pPr marL="284163" indent="-284163" algn="ctr">
              <a:spcBef>
                <a:spcPts val="624"/>
              </a:spcBef>
              <a:spcAft>
                <a:spcPts val="600"/>
              </a:spcAft>
            </a:pPr>
            <a:r>
              <a:rPr lang="en-US" sz="2703" b="1" dirty="0" smtClean="0">
                <a:solidFill>
                  <a:srgbClr val="FFFFFF"/>
                </a:solidFill>
                <a:effectLst>
                  <a:glow rad="101600">
                    <a:schemeClr val="bg2">
                      <a:lumMod val="10000"/>
                      <a:alpha val="75000"/>
                    </a:schemeClr>
                  </a:glow>
                </a:effectLst>
              </a:rPr>
              <a:t>“Pulling them out of the fire, hating even the garment defiled by the flesh” (Jude 23).</a:t>
            </a:r>
            <a:endParaRPr lang="en-US" sz="2703" b="1" dirty="0">
              <a:solidFill>
                <a:srgbClr val="FFFFFF"/>
              </a:solidFill>
              <a:effectLst>
                <a:glow rad="101600">
                  <a:schemeClr val="bg2">
                    <a:lumMod val="10000"/>
                    <a:alpha val="75000"/>
                  </a:schemeClr>
                </a:glow>
              </a:effectLst>
            </a:endParaRPr>
          </a:p>
        </p:txBody>
      </p:sp>
      <p:pic>
        <p:nvPicPr>
          <p:cNvPr id="7" name="Picture 6" descr="DeeDee85-Brokenglasspsd_Background_full_3212_15914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040B12"/>
              </a:clrFrom>
              <a:clrTo>
                <a:srgbClr val="040B12">
                  <a:alpha val="0"/>
                </a:srgbClr>
              </a:clrTo>
            </a:clrChange>
          </a:blip>
          <a:srcRect l="-6539" t="51188" r="57565"/>
          <a:stretch>
            <a:fillRect/>
          </a:stretch>
        </p:blipFill>
        <p:spPr>
          <a:xfrm>
            <a:off x="6052872" y="0"/>
            <a:ext cx="3091128" cy="2975566"/>
          </a:xfrm>
          <a:prstGeom prst="rect">
            <a:avLst/>
          </a:prstGeom>
          <a:effectLst>
            <a:softEdge rad="254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748" y="431514"/>
            <a:ext cx="7836052" cy="1380847"/>
          </a:xfrm>
        </p:spPr>
        <p:txBody>
          <a:bodyPr>
            <a:noAutofit/>
          </a:bodyPr>
          <a:lstStyle/>
          <a:p>
            <a:pPr algn="l">
              <a:lnSpc>
                <a:spcPct val="70000"/>
              </a:lnSpc>
            </a:pPr>
            <a:r>
              <a:rPr lang="en-US" sz="6000" i="1" dirty="0" smtClean="0">
                <a:ln>
                  <a:solidFill>
                    <a:schemeClr val="bg1"/>
                  </a:solidFill>
                </a:ln>
                <a:blipFill rotWithShape="0">
                  <a:blip r:embed="rId2"/>
                  <a:stretch>
                    <a:fillRect/>
                  </a:stretch>
                </a:blipFill>
              </a:rPr>
              <a:t>Mending Broken Relationships</a:t>
            </a:r>
            <a:endParaRPr lang="en-US" sz="6000" i="1" dirty="0">
              <a:ln>
                <a:solidFill>
                  <a:schemeClr val="bg1"/>
                </a:solidFill>
              </a:ln>
              <a:blipFill rotWithShape="0">
                <a:blip r:embed="rId2"/>
                <a:stretch>
                  <a:fillRect/>
                </a:stretch>
              </a:blip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0585"/>
            <a:ext cx="8229600" cy="4401450"/>
          </a:xfrm>
        </p:spPr>
        <p:txBody>
          <a:bodyPr>
            <a:normAutofit/>
          </a:bodyPr>
          <a:lstStyle/>
          <a:p>
            <a:pPr marL="455613" indent="-455613">
              <a:spcAft>
                <a:spcPts val="1800"/>
              </a:spcAft>
              <a:buNone/>
            </a:pPr>
            <a:r>
              <a:rPr lang="en-US" sz="4108" b="1" dirty="0" smtClean="0"/>
              <a:t>5. We Must Work to Reestablish Trust.</a:t>
            </a:r>
          </a:p>
          <a:p>
            <a:pPr marL="284163" indent="-284163" algn="ctr">
              <a:spcBef>
                <a:spcPts val="624"/>
              </a:spcBef>
              <a:spcAft>
                <a:spcPts val="600"/>
              </a:spcAft>
            </a:pPr>
            <a:r>
              <a:rPr lang="en-US" sz="2500" b="1" dirty="0" smtClean="0">
                <a:solidFill>
                  <a:schemeClr val="bg1"/>
                </a:solidFill>
              </a:rPr>
              <a:t>“If your brother sins against you, rebuke him; and if he repents, forgive him. And if he sins against you seven times in a day, and seven times in a day returns to you, saying, ‘I repent,’ you shall forgive him” (Luke 17:3-4). </a:t>
            </a:r>
            <a:r>
              <a:rPr lang="en-US" sz="2500" b="1" dirty="0" smtClean="0"/>
              <a:t> </a:t>
            </a:r>
          </a:p>
        </p:txBody>
      </p:sp>
      <p:pic>
        <p:nvPicPr>
          <p:cNvPr id="7" name="Picture 6" descr="DeeDee85-Brokenglasspsd_Background_full_3212_15914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040B12"/>
              </a:clrFrom>
              <a:clrTo>
                <a:srgbClr val="040B12">
                  <a:alpha val="0"/>
                </a:srgbClr>
              </a:clrTo>
            </a:clrChange>
          </a:blip>
          <a:srcRect l="-6539" t="51188" r="57565"/>
          <a:stretch>
            <a:fillRect/>
          </a:stretch>
        </p:blipFill>
        <p:spPr>
          <a:xfrm>
            <a:off x="6052872" y="0"/>
            <a:ext cx="3091128" cy="2975566"/>
          </a:xfrm>
          <a:prstGeom prst="rect">
            <a:avLst/>
          </a:prstGeom>
          <a:effectLst>
            <a:softEdge rad="254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748" y="431514"/>
            <a:ext cx="7836052" cy="1380847"/>
          </a:xfrm>
        </p:spPr>
        <p:txBody>
          <a:bodyPr>
            <a:noAutofit/>
          </a:bodyPr>
          <a:lstStyle/>
          <a:p>
            <a:pPr algn="l">
              <a:lnSpc>
                <a:spcPct val="70000"/>
              </a:lnSpc>
            </a:pPr>
            <a:r>
              <a:rPr lang="en-US" sz="6000" i="1" dirty="0" smtClean="0">
                <a:ln>
                  <a:solidFill>
                    <a:schemeClr val="bg1"/>
                  </a:solidFill>
                </a:ln>
                <a:blipFill rotWithShape="0">
                  <a:blip r:embed="rId2"/>
                  <a:stretch>
                    <a:fillRect/>
                  </a:stretch>
                </a:blipFill>
              </a:rPr>
              <a:t>Mending Broken Relationships</a:t>
            </a:r>
            <a:endParaRPr lang="en-US" sz="6000" i="1" dirty="0">
              <a:ln>
                <a:solidFill>
                  <a:schemeClr val="bg1"/>
                </a:solidFill>
              </a:ln>
              <a:blipFill rotWithShape="0">
                <a:blip r:embed="rId2"/>
                <a:stretch>
                  <a:fillRect/>
                </a:stretch>
              </a:blip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0585"/>
            <a:ext cx="8229600" cy="4401450"/>
          </a:xfrm>
        </p:spPr>
        <p:txBody>
          <a:bodyPr>
            <a:normAutofit fontScale="92500" lnSpcReduction="20000"/>
          </a:bodyPr>
          <a:lstStyle/>
          <a:p>
            <a:pPr marL="455613" indent="-455613">
              <a:spcAft>
                <a:spcPts val="1800"/>
              </a:spcAft>
              <a:buNone/>
            </a:pPr>
            <a:r>
              <a:rPr lang="en-US" sz="4108" b="1" dirty="0" smtClean="0"/>
              <a:t>6. We Must Keep Up Regular Maintenance.</a:t>
            </a:r>
          </a:p>
          <a:p>
            <a:pPr marL="284163" indent="-284163" algn="ctr">
              <a:spcBef>
                <a:spcPts val="624"/>
              </a:spcBef>
              <a:spcAft>
                <a:spcPts val="600"/>
              </a:spcAft>
            </a:pPr>
            <a:r>
              <a:rPr lang="en-US" sz="2703" b="1" dirty="0" smtClean="0">
                <a:solidFill>
                  <a:schemeClr val="bg1"/>
                </a:solidFill>
              </a:rPr>
              <a:t> The church in Ephesus who had left their “first love” was charged to “repent and do the first works” (Rev. 2:4-5). </a:t>
            </a:r>
            <a:r>
              <a:rPr lang="en-US" sz="2703" b="1" dirty="0" smtClean="0"/>
              <a:t> </a:t>
            </a:r>
          </a:p>
          <a:p>
            <a:pPr marL="284163" indent="-284163" algn="ctr">
              <a:spcBef>
                <a:spcPts val="624"/>
              </a:spcBef>
              <a:spcAft>
                <a:spcPts val="600"/>
              </a:spcAft>
            </a:pPr>
            <a:r>
              <a:rPr lang="en-US" sz="2703" b="1" dirty="0" smtClean="0">
                <a:solidFill>
                  <a:srgbClr val="FFFFFF"/>
                </a:solidFill>
              </a:rPr>
              <a:t>“I will allure her, will bring her into the wilderness, and speak comfort to her” (Hos. 2:14).</a:t>
            </a:r>
          </a:p>
          <a:p>
            <a:pPr marL="284163" indent="-284163" algn="ctr">
              <a:spcBef>
                <a:spcPts val="624"/>
              </a:spcBef>
              <a:spcAft>
                <a:spcPts val="600"/>
              </a:spcAft>
            </a:pPr>
            <a:r>
              <a:rPr lang="en-US" sz="2703" b="1" dirty="0" smtClean="0">
                <a:solidFill>
                  <a:srgbClr val="FFFFFF"/>
                </a:solidFill>
                <a:effectLst>
                  <a:glow rad="101600">
                    <a:schemeClr val="bg2">
                      <a:lumMod val="10000"/>
                      <a:alpha val="75000"/>
                    </a:schemeClr>
                  </a:glow>
                </a:effectLst>
              </a:rPr>
              <a:t>“Let each of you look out not only for his own interests, but also for the interests of others” (Phil. 2:4).</a:t>
            </a:r>
          </a:p>
          <a:p>
            <a:pPr marL="284163" indent="-284163" algn="ctr">
              <a:spcBef>
                <a:spcPts val="624"/>
              </a:spcBef>
              <a:spcAft>
                <a:spcPts val="600"/>
              </a:spcAft>
            </a:pPr>
            <a:r>
              <a:rPr lang="en-US" sz="2703" b="1" dirty="0" smtClean="0">
                <a:solidFill>
                  <a:srgbClr val="FFFFFF"/>
                </a:solidFill>
                <a:effectLst>
                  <a:glow rad="101600">
                    <a:schemeClr val="bg2">
                      <a:lumMod val="10000"/>
                      <a:alpha val="75000"/>
                    </a:schemeClr>
                  </a:glow>
                </a:effectLst>
              </a:rPr>
              <a:t>“Rejoice with those who rejoice, weep with those who weep” (Rom. 12:15).</a:t>
            </a:r>
            <a:endParaRPr lang="en-US" sz="2703" b="1" dirty="0">
              <a:solidFill>
                <a:srgbClr val="FFFFFF"/>
              </a:solidFill>
              <a:effectLst>
                <a:glow rad="101600">
                  <a:schemeClr val="bg2">
                    <a:lumMod val="10000"/>
                    <a:alpha val="75000"/>
                  </a:schemeClr>
                </a:glow>
              </a:effectLst>
            </a:endParaRPr>
          </a:p>
        </p:txBody>
      </p:sp>
      <p:pic>
        <p:nvPicPr>
          <p:cNvPr id="7" name="Picture 6" descr="DeeDee85-Brokenglasspsd_Background_full_3212_15914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040B12"/>
              </a:clrFrom>
              <a:clrTo>
                <a:srgbClr val="040B12">
                  <a:alpha val="0"/>
                </a:srgbClr>
              </a:clrTo>
            </a:clrChange>
          </a:blip>
          <a:srcRect l="-6539" t="51188" r="57565"/>
          <a:stretch>
            <a:fillRect/>
          </a:stretch>
        </p:blipFill>
        <p:spPr>
          <a:xfrm>
            <a:off x="6052872" y="0"/>
            <a:ext cx="3091128" cy="2975566"/>
          </a:xfrm>
          <a:prstGeom prst="rect">
            <a:avLst/>
          </a:prstGeom>
          <a:effectLst>
            <a:softEdge rad="254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802</Words>
  <Application>Microsoft Macintosh PowerPoint</Application>
  <PresentationFormat>On-screen Show (4:3)</PresentationFormat>
  <Paragraphs>46</Paragraphs>
  <Slides>10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Broken Relationships</vt:lpstr>
      <vt:lpstr>Mending Broken Relationships</vt:lpstr>
      <vt:lpstr>Mending Broken Relationships</vt:lpstr>
      <vt:lpstr>Mending Broken Relationships</vt:lpstr>
      <vt:lpstr>Mending Broken Relationships</vt:lpstr>
      <vt:lpstr>Mending Broken Relationships</vt:lpstr>
      <vt:lpstr>Mending Broken Relationships</vt:lpstr>
      <vt:lpstr>Mending Broken Relationships</vt:lpstr>
      <vt:lpstr>Mending Broken Relationships</vt:lpstr>
      <vt:lpstr>Mending Broken Relationships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Kyle Pope</dc:creator>
  <cp:lastModifiedBy>Kyle Pope</cp:lastModifiedBy>
  <cp:revision>8</cp:revision>
  <dcterms:created xsi:type="dcterms:W3CDTF">2014-10-11T03:23:57Z</dcterms:created>
  <dcterms:modified xsi:type="dcterms:W3CDTF">2014-10-11T03:24:17Z</dcterms:modified>
</cp:coreProperties>
</file>