
<file path=[Content_Types].xml><?xml version="1.0" encoding="utf-8"?>
<Types xmlns="http://schemas.openxmlformats.org/package/2006/content-types">
  <Override PartName="/ppt/slideLayouts/slideLayout4.xml" ContentType="application/vnd.openxmlformats-officedocument.presentationml.slideLayout+xml"/>
  <Default Extension="jpeg" ContentType="image/jpeg"/>
  <Override PartName="/ppt/slideLayouts/slideLayout6.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Default Extension="rels" ContentType="application/vnd.openxmlformats-package.relationships+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1.xml" ContentType="application/vnd.openxmlformats-officedocument.presentationml.slideLayout+xml"/>
  <Override PartName="/ppt/slideLayouts/slideLayout11.xml" ContentType="application/vnd.openxmlformats-officedocument.presentationml.slideLayout+xml"/>
  <Override PartName="/ppt/slides/slide9.xml" ContentType="application/vnd.openxmlformats-officedocument.presentationml.slide+xml"/>
  <Default Extension="xml" ContentType="application/xml"/>
  <Override PartName="/ppt/slideLayouts/slideLayout3.xml" ContentType="application/vnd.openxmlformats-officedocument.presentationml.slideLayout+xml"/>
  <Override PartName="/ppt/slides/slide2.xml" ContentType="application/vnd.openxmlformats-officedocument.presentationml.slide+xml"/>
  <Override PartName="/docProps/app.xml" ContentType="application/vnd.openxmlformats-officedocument.extended-properties+xml"/>
  <Override PartName="/ppt/slideMasters/slideMaster1.xml" ContentType="application/vnd.openxmlformats-officedocument.presentationml.slideMaster+xml"/>
  <Override PartName="/ppt/slideLayouts/slideLayout5.xml" ContentType="application/vnd.openxmlformats-officedocument.presentationml.slideLayout+xml"/>
  <Override PartName="/ppt/slides/slide4.xml" ContentType="application/vnd.openxmlformats-officedocument.presentationml.slide+xml"/>
  <Override PartName="/ppt/viewProps.xml" ContentType="application/vnd.openxmlformats-officedocument.presentationml.viewProps+xml"/>
  <Override PartName="/ppt/slideLayouts/slideLayout7.xml" ContentType="application/vnd.openxmlformats-officedocument.presentationml.slideLayout+xml"/>
  <Override PartName="/ppt/slides/slide6.xml" ContentType="application/vnd.openxmlformats-officedocument.presentationml.slid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s/slide8.xml" ContentType="application/vnd.openxmlformats-officedocument.presentationml.slide+xml"/>
  <Override PartName="/ppt/slideLayouts/slideLayout2.xml" ContentType="application/vnd.openxmlformats-officedocument.presentationml.slideLayout+xml"/>
  <Override PartName="/ppt/presentation.xml" ContentType="application/vnd.openxmlformats-officedocument.presentationml.presentation.main+xml"/>
  <Default Extension="bin" ContentType="application/vnd.openxmlformats-officedocument.presentationml.printerSettings"/>
  <Override PartName="/ppt/slides/slide1.xml" ContentType="application/vnd.openxmlformats-officedocument.presentationml.slide+xml"/>
  <Override PartName="/ppt/presProps.xml" ContentType="application/vnd.openxmlformats-officedocument.presentationml.presProps+xml"/>
  <Override PartName="/ppt/tableStyles.xml" ContentType="application/vnd.openxmlformats-officedocument.presentationml.tableStyles+xml"/>
  <Override PartName="/ppt/theme/theme1.xml" ContentType="application/vnd.openxmlformats-officedocument.theme+xml"/>
  <Override PartName="/ppt/slides/slide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Arial" charset="0"/>
        <a:cs typeface="Arial" charset="0"/>
      </a:defRPr>
    </a:lvl1pPr>
    <a:lvl2pPr marL="457200" algn="l" rtl="0" fontAlgn="base">
      <a:spcBef>
        <a:spcPct val="0"/>
      </a:spcBef>
      <a:spcAft>
        <a:spcPct val="0"/>
      </a:spcAft>
      <a:defRPr kern="1200">
        <a:solidFill>
          <a:schemeClr val="tx1"/>
        </a:solidFill>
        <a:latin typeface="Arial" charset="0"/>
        <a:ea typeface="Arial" charset="0"/>
        <a:cs typeface="Arial" charset="0"/>
      </a:defRPr>
    </a:lvl2pPr>
    <a:lvl3pPr marL="914400" algn="l" rtl="0" fontAlgn="base">
      <a:spcBef>
        <a:spcPct val="0"/>
      </a:spcBef>
      <a:spcAft>
        <a:spcPct val="0"/>
      </a:spcAft>
      <a:defRPr kern="1200">
        <a:solidFill>
          <a:schemeClr val="tx1"/>
        </a:solidFill>
        <a:latin typeface="Arial" charset="0"/>
        <a:ea typeface="Arial" charset="0"/>
        <a:cs typeface="Arial" charset="0"/>
      </a:defRPr>
    </a:lvl3pPr>
    <a:lvl4pPr marL="1371600" algn="l" rtl="0" fontAlgn="base">
      <a:spcBef>
        <a:spcPct val="0"/>
      </a:spcBef>
      <a:spcAft>
        <a:spcPct val="0"/>
      </a:spcAft>
      <a:defRPr kern="1200">
        <a:solidFill>
          <a:schemeClr val="tx1"/>
        </a:solidFill>
        <a:latin typeface="Arial" charset="0"/>
        <a:ea typeface="Arial" charset="0"/>
        <a:cs typeface="Arial" charset="0"/>
      </a:defRPr>
    </a:lvl4pPr>
    <a:lvl5pPr marL="1828800" algn="l" rtl="0" fontAlgn="base">
      <a:spcBef>
        <a:spcPct val="0"/>
      </a:spcBef>
      <a:spcAft>
        <a:spcPct val="0"/>
      </a:spcAft>
      <a:defRPr kern="1200">
        <a:solidFill>
          <a:schemeClr val="tx1"/>
        </a:solidFill>
        <a:latin typeface="Arial" charset="0"/>
        <a:ea typeface="Arial" charset="0"/>
        <a:cs typeface="Arial" charset="0"/>
      </a:defRPr>
    </a:lvl5pPr>
    <a:lvl6pPr marL="2286000" algn="l" defTabSz="457200" rtl="0" eaLnBrk="1" latinLnBrk="0" hangingPunct="1">
      <a:defRPr kern="1200">
        <a:solidFill>
          <a:schemeClr val="tx1"/>
        </a:solidFill>
        <a:latin typeface="Arial" charset="0"/>
        <a:ea typeface="Arial" charset="0"/>
        <a:cs typeface="Arial" charset="0"/>
      </a:defRPr>
    </a:lvl6pPr>
    <a:lvl7pPr marL="2743200" algn="l" defTabSz="457200" rtl="0" eaLnBrk="1" latinLnBrk="0" hangingPunct="1">
      <a:defRPr kern="1200">
        <a:solidFill>
          <a:schemeClr val="tx1"/>
        </a:solidFill>
        <a:latin typeface="Arial" charset="0"/>
        <a:ea typeface="Arial" charset="0"/>
        <a:cs typeface="Arial" charset="0"/>
      </a:defRPr>
    </a:lvl7pPr>
    <a:lvl8pPr marL="3200400" algn="l" defTabSz="457200" rtl="0" eaLnBrk="1" latinLnBrk="0" hangingPunct="1">
      <a:defRPr kern="1200">
        <a:solidFill>
          <a:schemeClr val="tx1"/>
        </a:solidFill>
        <a:latin typeface="Arial" charset="0"/>
        <a:ea typeface="Arial" charset="0"/>
        <a:cs typeface="Arial" charset="0"/>
      </a:defRPr>
    </a:lvl8pPr>
    <a:lvl9pPr marL="3657600" algn="l" defTabSz="457200" rtl="0" eaLnBrk="1" latinLnBrk="0" hangingPunct="1">
      <a:defRPr kern="1200">
        <a:solidFill>
          <a:schemeClr val="tx1"/>
        </a:solidFill>
        <a:latin typeface="Arial" charset="0"/>
        <a:ea typeface="Arial" charset="0"/>
        <a:cs typeface="Arial" charset="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lrMru>
    <a:srgbClr val="E5A923"/>
    <a:srgbClr val="00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horzBarState="maximized">
    <p:restoredLeft sz="15660" autoAdjust="0"/>
    <p:restoredTop sz="94660" autoAdjust="0"/>
  </p:normalViewPr>
  <p:slideViewPr>
    <p:cSldViewPr>
      <p:cViewPr varScale="1">
        <p:scale>
          <a:sx n="105" d="100"/>
          <a:sy n="105" d="100"/>
        </p:scale>
        <p:origin x="-336" y="-104"/>
      </p:cViewPr>
      <p:guideLst>
        <p:guide orient="horz" pos="2160"/>
        <p:guide pos="2880"/>
      </p:guideLst>
    </p:cSldViewPr>
  </p:slideViewPr>
  <p:outlineViewPr>
    <p:cViewPr>
      <p:scale>
        <a:sx n="33" d="100"/>
        <a:sy n="33" d="100"/>
      </p:scale>
      <p:origin x="0" y="144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fld id="{D1602861-67E7-394D-8E2A-C45868AB9B95}" type="datetimeFigureOut">
              <a:rPr lang="en-US"/>
              <a:pPr/>
              <a:t>10/12/14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AA8DBDBC-6241-664A-9C41-D2BA81470E30}"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AF99EBC9-7830-AC40-ADF4-5A06618B14F7}" type="datetimeFigureOut">
              <a:rPr lang="en-US"/>
              <a:pPr/>
              <a:t>10/12/14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81C02A09-9722-474B-8A22-24208E82ADAB}"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4042B609-0AE2-4D41-AF19-6D594B28E539}" type="datetimeFigureOut">
              <a:rPr lang="en-US"/>
              <a:pPr/>
              <a:t>10/12/14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F1F484CB-B538-ED4E-83E4-B54E93F0861C}"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E7870E2B-3C64-2643-AA09-2420F64D5A32}" type="datetimeFigureOut">
              <a:rPr lang="en-US"/>
              <a:pPr/>
              <a:t>10/12/14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193942A8-2A8B-214A-9DA1-6353178F7F5C}"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7C67E2DB-7F7A-1E49-8B85-235F718FAC50}" type="datetimeFigureOut">
              <a:rPr lang="en-US"/>
              <a:pPr/>
              <a:t>10/12/14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C35451D4-E157-BB40-A815-B8DE49551716}"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fld id="{8F502937-A949-4641-A1FE-22B322C28310}" type="datetimeFigureOut">
              <a:rPr lang="en-US"/>
              <a:pPr/>
              <a:t>10/12/14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3EB49F46-49FA-504A-B6C4-D0A46C30B54E}"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fld id="{315E1486-8BE4-8041-91E3-EA943A88D1B9}" type="datetimeFigureOut">
              <a:rPr lang="en-US"/>
              <a:pPr/>
              <a:t>10/12/14</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46358ACA-2526-724F-8371-1DE3A9CD5785}"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fld id="{4EB6F8CE-0133-A341-AE57-57CFC78C05D1}" type="datetimeFigureOut">
              <a:rPr lang="en-US"/>
              <a:pPr/>
              <a:t>10/12/14</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F1248C35-8F58-714D-9FB7-39BF614782E9}"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06522B2D-F66D-7A4E-8FBA-28963ECD3BB0}" type="datetimeFigureOut">
              <a:rPr lang="en-US"/>
              <a:pPr/>
              <a:t>10/12/14</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83BADE7A-B12C-9245-8F35-4E8B9F9B176E}"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3E6195A2-9846-A841-A538-76548591DCA9}" type="datetimeFigureOut">
              <a:rPr lang="en-US"/>
              <a:pPr/>
              <a:t>10/12/14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45316E1B-0803-2748-84D1-D90A5E0068FF}"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372EF19A-200C-3E4A-85E6-4FF41C3D1A88}" type="datetimeFigureOut">
              <a:rPr lang="en-US"/>
              <a:pPr/>
              <a:t>10/12/14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5D811ABF-0737-234C-ACF3-1A1C2267EEB4}"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4" Type="http://schemas.openxmlformats.org/officeDocument/2006/relationships/image" Target="../media/image2.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blipFill dpi="0" rotWithShape="0">
          <a:blip r:embed="rId13"/>
          <a:srcRect/>
          <a:tile tx="0" ty="0" sx="100000" sy="100000" flip="none" algn="tl"/>
        </a:blipFill>
        <a:effectLst/>
      </p:bgPr>
    </p:bg>
    <p:spTree>
      <p:nvGrpSpPr>
        <p:cNvPr id="1" name=""/>
        <p:cNvGrpSpPr/>
        <p:nvPr/>
      </p:nvGrpSpPr>
      <p:grpSpPr>
        <a:xfrm>
          <a:off x="0" y="0"/>
          <a:ext cx="0" cy="0"/>
          <a:chOff x="0" y="0"/>
          <a:chExt cx="0" cy="0"/>
        </a:xfrm>
      </p:grpSpPr>
      <p:sp>
        <p:nvSpPr>
          <p:cNvPr id="11" name="Rectangle 10"/>
          <p:cNvSpPr/>
          <p:nvPr userDrawn="1"/>
        </p:nvSpPr>
        <p:spPr>
          <a:xfrm>
            <a:off x="2514600" y="1143000"/>
            <a:ext cx="6629400" cy="5715000"/>
          </a:xfrm>
          <a:prstGeom prst="rect">
            <a:avLst/>
          </a:prstGeom>
          <a:solidFill>
            <a:schemeClr val="tx1">
              <a:alpha val="55000"/>
            </a:schemeClr>
          </a:solidFill>
          <a:ln>
            <a:noFill/>
          </a:ln>
          <a:effectLst>
            <a:outerShdw blurRad="40000" dist="23000" dir="5400000" rotWithShape="0">
              <a:srgbClr val="000000">
                <a:alpha val="57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ound Single Corner Rectangle 9"/>
          <p:cNvSpPr/>
          <p:nvPr userDrawn="1"/>
        </p:nvSpPr>
        <p:spPr>
          <a:xfrm flipV="1">
            <a:off x="0" y="0"/>
            <a:ext cx="9144000" cy="1447800"/>
          </a:xfrm>
          <a:prstGeom prst="round1Rect">
            <a:avLst/>
          </a:prstGeom>
          <a:gradFill>
            <a:gsLst>
              <a:gs pos="45000">
                <a:schemeClr val="tx1"/>
              </a:gs>
              <a:gs pos="99000">
                <a:schemeClr val="tx1">
                  <a:lumMod val="50000"/>
                  <a:lumOff val="50000"/>
                </a:schemeClr>
              </a:gs>
            </a:gsLst>
            <a:lin ang="1020000" scaled="0"/>
          </a:gradFill>
          <a:ln w="57150" cmpd="thickThi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8" name="Picture 7" descr="Lion2.jpg"/>
          <p:cNvPicPr>
            <a:picLocks noChangeAspect="1"/>
          </p:cNvPicPr>
          <p:nvPr userDrawn="1"/>
        </p:nvPicPr>
        <p:blipFill>
          <a:blip r:embed="rId14"/>
          <a:srcRect l="44000" r="22083" b="13819"/>
          <a:stretch>
            <a:fillRect/>
          </a:stretch>
        </p:blipFill>
        <p:spPr>
          <a:xfrm flipH="1">
            <a:off x="0" y="1295400"/>
            <a:ext cx="2514600" cy="5562600"/>
          </a:xfrm>
          <a:prstGeom prst="rect">
            <a:avLst/>
          </a:prstGeom>
        </p:spPr>
      </p:pic>
      <p:sp>
        <p:nvSpPr>
          <p:cNvPr id="1026" name="Title Placeholder 1"/>
          <p:cNvSpPr>
            <a:spLocks noGrp="1"/>
          </p:cNvSpPr>
          <p:nvPr>
            <p:ph type="title"/>
          </p:nvPr>
        </p:nvSpPr>
        <p:spPr bwMode="auto">
          <a:xfrm>
            <a:off x="1752600" y="274638"/>
            <a:ext cx="6934200" cy="1143000"/>
          </a:xfrm>
          <a:prstGeom prst="rect">
            <a:avLst/>
          </a:prstGeom>
          <a:noFill/>
          <a:ln w="9525">
            <a:noFill/>
            <a:miter lim="800000"/>
            <a:headEnd/>
            <a:tailEnd/>
          </a:ln>
          <a:effectLst>
            <a:outerShdw blurRad="50800" dist="38100" dir="2700000">
              <a:srgbClr val="000000">
                <a:alpha val="43000"/>
              </a:srgbClr>
            </a:outerShdw>
          </a:effectLst>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27" name="Text Placeholder 2"/>
          <p:cNvSpPr>
            <a:spLocks noGrp="1"/>
          </p:cNvSpPr>
          <p:nvPr>
            <p:ph type="body" idx="1"/>
          </p:nvPr>
        </p:nvSpPr>
        <p:spPr bwMode="auto">
          <a:xfrm>
            <a:off x="2971800" y="1905000"/>
            <a:ext cx="57150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charset="0"/>
              </a:defRPr>
            </a:lvl1pPr>
          </a:lstStyle>
          <a:p>
            <a:fld id="{8D23F954-E9E0-414E-8C83-6EC7DEE853C0}" type="datetimeFigureOut">
              <a:rPr lang="en-US"/>
              <a:pPr/>
              <a:t>10/12/14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charset="0"/>
              </a:defRPr>
            </a:lvl1pPr>
          </a:lstStyle>
          <a:p>
            <a:fld id="{E022E1CC-B8FF-6543-B8AE-017FC5783ACB}"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rtl="0" eaLnBrk="0" fontAlgn="base" hangingPunct="0">
        <a:spcBef>
          <a:spcPct val="0"/>
        </a:spcBef>
        <a:spcAft>
          <a:spcPct val="0"/>
        </a:spcAft>
        <a:defRPr sz="6000" b="1" i="0" kern="1200">
          <a:solidFill>
            <a:srgbClr val="E5A923"/>
          </a:solidFill>
          <a:latin typeface="Cambria"/>
          <a:ea typeface="+mj-ea"/>
          <a:cs typeface="Cambria"/>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rgbClr val="FFFFFF"/>
          </a:solidFill>
          <a:latin typeface="Cambria"/>
          <a:ea typeface="+mn-ea"/>
          <a:cs typeface="Cambria"/>
        </a:defRPr>
      </a:lvl1pPr>
      <a:lvl2pPr marL="742950" indent="-285750" algn="l" rtl="0" eaLnBrk="0" fontAlgn="base" hangingPunct="0">
        <a:spcBef>
          <a:spcPct val="20000"/>
        </a:spcBef>
        <a:spcAft>
          <a:spcPct val="0"/>
        </a:spcAft>
        <a:buFont typeface="Arial" charset="0"/>
        <a:buChar char="–"/>
        <a:defRPr sz="2800" kern="1200">
          <a:solidFill>
            <a:srgbClr val="FFFFFF"/>
          </a:solidFill>
          <a:latin typeface="Cambria"/>
          <a:ea typeface="ＭＳ Ｐゴシック" charset="-128"/>
          <a:cs typeface="Cambria"/>
        </a:defRPr>
      </a:lvl2pPr>
      <a:lvl3pPr marL="1143000" indent="-228600" algn="l" rtl="0" eaLnBrk="0" fontAlgn="base" hangingPunct="0">
        <a:spcBef>
          <a:spcPct val="20000"/>
        </a:spcBef>
        <a:spcAft>
          <a:spcPct val="0"/>
        </a:spcAft>
        <a:buFont typeface="Arial" charset="0"/>
        <a:buChar char="•"/>
        <a:defRPr sz="2400" kern="1200">
          <a:solidFill>
            <a:srgbClr val="FFFFFF"/>
          </a:solidFill>
          <a:latin typeface="Cambria"/>
          <a:ea typeface="ＭＳ Ｐゴシック" charset="-128"/>
          <a:cs typeface="Cambria"/>
        </a:defRPr>
      </a:lvl3pPr>
      <a:lvl4pPr marL="1600200" indent="-228600" algn="l" rtl="0" eaLnBrk="0" fontAlgn="base" hangingPunct="0">
        <a:spcBef>
          <a:spcPct val="20000"/>
        </a:spcBef>
        <a:spcAft>
          <a:spcPct val="0"/>
        </a:spcAft>
        <a:buFont typeface="Arial" charset="0"/>
        <a:buChar char="–"/>
        <a:defRPr sz="2000" kern="1200">
          <a:solidFill>
            <a:srgbClr val="FFFFFF"/>
          </a:solidFill>
          <a:latin typeface="Cambria"/>
          <a:ea typeface="ＭＳ Ｐゴシック" charset="-128"/>
          <a:cs typeface="Cambria"/>
        </a:defRPr>
      </a:lvl4pPr>
      <a:lvl5pPr marL="2057400" indent="-228600" algn="l" rtl="0" eaLnBrk="0" fontAlgn="base" hangingPunct="0">
        <a:spcBef>
          <a:spcPct val="20000"/>
        </a:spcBef>
        <a:spcAft>
          <a:spcPct val="0"/>
        </a:spcAft>
        <a:buFont typeface="Arial" charset="0"/>
        <a:buChar char="»"/>
        <a:defRPr sz="2000" kern="1200">
          <a:solidFill>
            <a:srgbClr val="FFFFFF"/>
          </a:solidFill>
          <a:latin typeface="Cambria"/>
          <a:ea typeface="ＭＳ Ｐゴシック" charset="-128"/>
          <a:cs typeface="Cambria"/>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274638"/>
            <a:ext cx="8229600" cy="715962"/>
          </a:xfrm>
        </p:spPr>
        <p:txBody>
          <a:bodyPr/>
          <a:lstStyle/>
          <a:p>
            <a:r>
              <a:rPr lang="en-US" dirty="0" smtClean="0"/>
              <a:t>1 Peter 5:6-9</a:t>
            </a:r>
            <a:endParaRPr lang="en-US" dirty="0"/>
          </a:p>
        </p:txBody>
      </p:sp>
      <p:sp>
        <p:nvSpPr>
          <p:cNvPr id="8" name="Content Placeholder 7"/>
          <p:cNvSpPr>
            <a:spLocks noGrp="1"/>
          </p:cNvSpPr>
          <p:nvPr>
            <p:ph idx="1"/>
          </p:nvPr>
        </p:nvSpPr>
        <p:spPr/>
        <p:txBody>
          <a:bodyPr/>
          <a:lstStyle/>
          <a:p>
            <a:pPr marL="0" indent="0">
              <a:buNone/>
            </a:pPr>
            <a:r>
              <a:rPr lang="en-US" sz="2500" b="1" dirty="0" smtClean="0"/>
              <a:t>“Therefore humble yourselves under the mighty hand of God, that He may exalt you in due time, casting all your care upon Him, for He cares for you. Be sober, be vigilant; because your adversary the devil walks about like a roaring lion, seeking whom he may devour. Resist him, steadfast in the faith, knowing that the same sufferings are experienced by your brotherhood in the world” (NKJV).</a:t>
            </a:r>
            <a:endParaRPr lang="en-US" sz="2500" b="1"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ppt_x</p:attrName>
                                        </p:attrNameLst>
                                      </p:cBhvr>
                                      <p:tavLst>
                                        <p:tav tm="0">
                                          <p:val>
                                            <p:strVal val="#ppt_x-.2"/>
                                          </p:val>
                                        </p:tav>
                                        <p:tav tm="100000">
                                          <p:val>
                                            <p:strVal val="#ppt_x"/>
                                          </p:val>
                                        </p:tav>
                                      </p:tavLst>
                                    </p:anim>
                                    <p:anim calcmode="lin" valueType="num">
                                      <p:cBhvr>
                                        <p:cTn id="8" dur="1000" fill="hold"/>
                                        <p:tgtEl>
                                          <p:spTgt spid="7"/>
                                        </p:tgtEl>
                                        <p:attrNameLst>
                                          <p:attrName>ppt_y</p:attrName>
                                        </p:attrNameLst>
                                      </p:cBhvr>
                                      <p:tavLst>
                                        <p:tav tm="0">
                                          <p:val>
                                            <p:strVal val="#ppt_y"/>
                                          </p:val>
                                        </p:tav>
                                        <p:tav tm="100000">
                                          <p:val>
                                            <p:strVal val="#ppt_y"/>
                                          </p:val>
                                        </p:tav>
                                      </p:tavLst>
                                    </p:anim>
                                    <p:animEffect transition="in" filter="wipe(right)" prLst="gradientSize: 0.1">
                                      <p:cBhvr>
                                        <p:cTn id="9" dur="1000"/>
                                        <p:tgtEl>
                                          <p:spTgt spid="7"/>
                                        </p:tgtEl>
                                      </p:cBhvr>
                                    </p:animEffect>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8">
                                            <p:txEl>
                                              <p:pRg st="0" end="0"/>
                                            </p:txEl>
                                          </p:spTgt>
                                        </p:tgtEl>
                                        <p:attrNameLst>
                                          <p:attrName>style.visibility</p:attrName>
                                        </p:attrNameLst>
                                      </p:cBhvr>
                                      <p:to>
                                        <p:strVal val="visible"/>
                                      </p:to>
                                    </p:set>
                                    <p:animEffect transition="in" filter="fade">
                                      <p:cBhvr>
                                        <p:cTn id="13" dur="1000"/>
                                        <p:tgtEl>
                                          <p:spTgt spid="8">
                                            <p:txEl>
                                              <p:pRg st="0" end="0"/>
                                            </p:txEl>
                                          </p:spTgt>
                                        </p:tgtEl>
                                      </p:cBhvr>
                                    </p:animEffect>
                                    <p:anim calcmode="lin" valueType="num">
                                      <p:cBhvr>
                                        <p:cTn id="14"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8">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build="p"/>
    </p:bld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274638"/>
            <a:ext cx="8229600" cy="715962"/>
          </a:xfrm>
        </p:spPr>
        <p:txBody>
          <a:bodyPr/>
          <a:lstStyle/>
          <a:p>
            <a:r>
              <a:rPr lang="en-US" dirty="0" smtClean="0"/>
              <a:t>The Power of Satan</a:t>
            </a:r>
            <a:endParaRPr lang="en-US" dirty="0"/>
          </a:p>
        </p:txBody>
      </p:sp>
      <p:sp>
        <p:nvSpPr>
          <p:cNvPr id="8" name="Content Placeholder 7"/>
          <p:cNvSpPr>
            <a:spLocks noGrp="1"/>
          </p:cNvSpPr>
          <p:nvPr>
            <p:ph idx="1"/>
          </p:nvPr>
        </p:nvSpPr>
        <p:spPr/>
        <p:txBody>
          <a:bodyPr anchor="ctr"/>
          <a:lstStyle/>
          <a:p>
            <a:pPr marL="346075" indent="-346075">
              <a:spcBef>
                <a:spcPts val="1416"/>
              </a:spcBef>
            </a:pPr>
            <a:r>
              <a:rPr lang="en-US" sz="3400" b="1" dirty="0" smtClean="0"/>
              <a:t>We know that Satan is our “adversary” seeking to devour us.</a:t>
            </a:r>
          </a:p>
          <a:p>
            <a:pPr marL="346075" indent="-346075">
              <a:spcBef>
                <a:spcPts val="1416"/>
              </a:spcBef>
            </a:pPr>
            <a:r>
              <a:rPr lang="en-US" sz="3400" b="1" dirty="0" smtClean="0"/>
              <a:t>Satan means “adversary.” </a:t>
            </a:r>
          </a:p>
          <a:p>
            <a:pPr marL="346075" indent="-346075">
              <a:spcBef>
                <a:spcPts val="1416"/>
              </a:spcBef>
            </a:pPr>
            <a:r>
              <a:rPr lang="en-US" sz="3400" b="1" dirty="0" smtClean="0"/>
              <a:t>What we do not know is exactly what power he has to do this.</a:t>
            </a:r>
            <a:endParaRPr lang="en-US" sz="3400" b="1"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ppt_x</p:attrName>
                                        </p:attrNameLst>
                                      </p:cBhvr>
                                      <p:tavLst>
                                        <p:tav tm="0">
                                          <p:val>
                                            <p:strVal val="#ppt_x-.2"/>
                                          </p:val>
                                        </p:tav>
                                        <p:tav tm="100000">
                                          <p:val>
                                            <p:strVal val="#ppt_x"/>
                                          </p:val>
                                        </p:tav>
                                      </p:tavLst>
                                    </p:anim>
                                    <p:anim calcmode="lin" valueType="num">
                                      <p:cBhvr>
                                        <p:cTn id="8" dur="1000" fill="hold"/>
                                        <p:tgtEl>
                                          <p:spTgt spid="7"/>
                                        </p:tgtEl>
                                        <p:attrNameLst>
                                          <p:attrName>ppt_y</p:attrName>
                                        </p:attrNameLst>
                                      </p:cBhvr>
                                      <p:tavLst>
                                        <p:tav tm="0">
                                          <p:val>
                                            <p:strVal val="#ppt_y"/>
                                          </p:val>
                                        </p:tav>
                                        <p:tav tm="100000">
                                          <p:val>
                                            <p:strVal val="#ppt_y"/>
                                          </p:val>
                                        </p:tav>
                                      </p:tavLst>
                                    </p:anim>
                                    <p:animEffect transition="in" filter="wipe(right)" prLst="gradientSize: 0.1">
                                      <p:cBhvr>
                                        <p:cTn id="9" dur="10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8">
                                            <p:txEl>
                                              <p:pRg st="0" end="0"/>
                                            </p:txEl>
                                          </p:spTgt>
                                        </p:tgtEl>
                                        <p:attrNameLst>
                                          <p:attrName>style.visibility</p:attrName>
                                        </p:attrNameLst>
                                      </p:cBhvr>
                                      <p:to>
                                        <p:strVal val="visible"/>
                                      </p:to>
                                    </p:set>
                                    <p:animEffect transition="in" filter="fade">
                                      <p:cBhvr>
                                        <p:cTn id="14" dur="1000"/>
                                        <p:tgtEl>
                                          <p:spTgt spid="8">
                                            <p:txEl>
                                              <p:pRg st="0" end="0"/>
                                            </p:txEl>
                                          </p:spTgt>
                                        </p:tgtEl>
                                      </p:cBhvr>
                                    </p:animEffect>
                                    <p:anim calcmode="lin" valueType="num">
                                      <p:cBhvr>
                                        <p:cTn id="15"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8">
                                            <p:txEl>
                                              <p:pRg st="1" end="1"/>
                                            </p:txEl>
                                          </p:spTgt>
                                        </p:tgtEl>
                                        <p:attrNameLst>
                                          <p:attrName>style.visibility</p:attrName>
                                        </p:attrNameLst>
                                      </p:cBhvr>
                                      <p:to>
                                        <p:strVal val="visible"/>
                                      </p:to>
                                    </p:set>
                                    <p:animEffect transition="in" filter="fade">
                                      <p:cBhvr>
                                        <p:cTn id="21" dur="1000"/>
                                        <p:tgtEl>
                                          <p:spTgt spid="8">
                                            <p:txEl>
                                              <p:pRg st="1" end="1"/>
                                            </p:txEl>
                                          </p:spTgt>
                                        </p:tgtEl>
                                      </p:cBhvr>
                                    </p:animEffect>
                                    <p:anim calcmode="lin" valueType="num">
                                      <p:cBhvr>
                                        <p:cTn id="22" dur="1000" fill="hold"/>
                                        <p:tgtEl>
                                          <p:spTgt spid="8">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8">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8">
                                            <p:txEl>
                                              <p:pRg st="2" end="2"/>
                                            </p:txEl>
                                          </p:spTgt>
                                        </p:tgtEl>
                                        <p:attrNameLst>
                                          <p:attrName>style.visibility</p:attrName>
                                        </p:attrNameLst>
                                      </p:cBhvr>
                                      <p:to>
                                        <p:strVal val="visible"/>
                                      </p:to>
                                    </p:set>
                                    <p:animEffect transition="in" filter="fade">
                                      <p:cBhvr>
                                        <p:cTn id="28" dur="1000"/>
                                        <p:tgtEl>
                                          <p:spTgt spid="8">
                                            <p:txEl>
                                              <p:pRg st="2" end="2"/>
                                            </p:txEl>
                                          </p:spTgt>
                                        </p:tgtEl>
                                      </p:cBhvr>
                                    </p:animEffect>
                                    <p:anim calcmode="lin" valueType="num">
                                      <p:cBhvr>
                                        <p:cTn id="29" dur="1000" fill="hold"/>
                                        <p:tgtEl>
                                          <p:spTgt spid="8">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8">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build="p"/>
    </p:bld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274638"/>
            <a:ext cx="8229600" cy="715962"/>
          </a:xfrm>
        </p:spPr>
        <p:txBody>
          <a:bodyPr/>
          <a:lstStyle/>
          <a:p>
            <a:r>
              <a:rPr lang="en-US" dirty="0" smtClean="0"/>
              <a:t>The Power of Satan</a:t>
            </a:r>
            <a:endParaRPr lang="en-US" dirty="0"/>
          </a:p>
        </p:txBody>
      </p:sp>
      <p:sp>
        <p:nvSpPr>
          <p:cNvPr id="8" name="Content Placeholder 7"/>
          <p:cNvSpPr>
            <a:spLocks noGrp="1"/>
          </p:cNvSpPr>
          <p:nvPr>
            <p:ph idx="1"/>
          </p:nvPr>
        </p:nvSpPr>
        <p:spPr>
          <a:xfrm>
            <a:off x="2971800" y="1905000"/>
            <a:ext cx="5715000" cy="4800600"/>
          </a:xfrm>
        </p:spPr>
        <p:txBody>
          <a:bodyPr/>
          <a:lstStyle/>
          <a:p>
            <a:pPr marL="857250" indent="-857250">
              <a:buNone/>
            </a:pPr>
            <a:r>
              <a:rPr lang="en-US" sz="4000" b="1" dirty="0" smtClean="0"/>
              <a:t>I. Descriptions of Satan.</a:t>
            </a:r>
          </a:p>
          <a:p>
            <a:pPr marL="512763" lvl="1" indent="-279400">
              <a:buFont typeface="Arial"/>
              <a:buChar char="•"/>
            </a:pPr>
            <a:r>
              <a:rPr lang="en-US" b="1" dirty="0" smtClean="0"/>
              <a:t>“Devil” means one “prone to slander” (Thayer).  He slandered Job (Job 1:8-11).</a:t>
            </a:r>
          </a:p>
          <a:p>
            <a:pPr marL="512763" lvl="1" indent="-279400">
              <a:buFont typeface="Arial"/>
              <a:buChar char="•"/>
            </a:pPr>
            <a:r>
              <a:rPr lang="en-US" b="1" dirty="0" smtClean="0"/>
              <a:t>He is the “accuser” of God’s people (Rev. 12:10-11). He does so “day and night.”</a:t>
            </a:r>
          </a:p>
          <a:p>
            <a:pPr marL="512763" lvl="1" indent="-279400">
              <a:buFont typeface="Arial"/>
              <a:buChar char="•"/>
            </a:pPr>
            <a:r>
              <a:rPr lang="en-US" b="1" dirty="0" smtClean="0"/>
              <a:t>He is a liar and the father of lies (John 8:44).</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1000"/>
                                        <p:tgtEl>
                                          <p:spTgt spid="8">
                                            <p:txEl>
                                              <p:pRg st="0" end="0"/>
                                            </p:txEl>
                                          </p:spTgt>
                                        </p:tgtEl>
                                      </p:cBhvr>
                                    </p:animEffect>
                                    <p:anim calcmode="lin" valueType="num">
                                      <p:cBhvr>
                                        <p:cTn id="8"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8">
                                            <p:txEl>
                                              <p:pRg st="1" end="1"/>
                                            </p:txEl>
                                          </p:spTgt>
                                        </p:tgtEl>
                                        <p:attrNameLst>
                                          <p:attrName>style.visibility</p:attrName>
                                        </p:attrNameLst>
                                      </p:cBhvr>
                                      <p:to>
                                        <p:strVal val="visible"/>
                                      </p:to>
                                    </p:set>
                                    <p:animEffect transition="in" filter="fade">
                                      <p:cBhvr>
                                        <p:cTn id="14" dur="1000"/>
                                        <p:tgtEl>
                                          <p:spTgt spid="8">
                                            <p:txEl>
                                              <p:pRg st="1" end="1"/>
                                            </p:txEl>
                                          </p:spTgt>
                                        </p:tgtEl>
                                      </p:cBhvr>
                                    </p:animEffect>
                                    <p:anim calcmode="lin" valueType="num">
                                      <p:cBhvr>
                                        <p:cTn id="15" dur="1000" fill="hold"/>
                                        <p:tgtEl>
                                          <p:spTgt spid="8">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8">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8">
                                            <p:txEl>
                                              <p:pRg st="2" end="2"/>
                                            </p:txEl>
                                          </p:spTgt>
                                        </p:tgtEl>
                                        <p:attrNameLst>
                                          <p:attrName>style.visibility</p:attrName>
                                        </p:attrNameLst>
                                      </p:cBhvr>
                                      <p:to>
                                        <p:strVal val="visible"/>
                                      </p:to>
                                    </p:set>
                                    <p:animEffect transition="in" filter="fade">
                                      <p:cBhvr>
                                        <p:cTn id="21" dur="1000"/>
                                        <p:tgtEl>
                                          <p:spTgt spid="8">
                                            <p:txEl>
                                              <p:pRg st="2" end="2"/>
                                            </p:txEl>
                                          </p:spTgt>
                                        </p:tgtEl>
                                      </p:cBhvr>
                                    </p:animEffect>
                                    <p:anim calcmode="lin" valueType="num">
                                      <p:cBhvr>
                                        <p:cTn id="22" dur="1000" fill="hold"/>
                                        <p:tgtEl>
                                          <p:spTgt spid="8">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8">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8">
                                            <p:txEl>
                                              <p:pRg st="3" end="3"/>
                                            </p:txEl>
                                          </p:spTgt>
                                        </p:tgtEl>
                                        <p:attrNameLst>
                                          <p:attrName>style.visibility</p:attrName>
                                        </p:attrNameLst>
                                      </p:cBhvr>
                                      <p:to>
                                        <p:strVal val="visible"/>
                                      </p:to>
                                    </p:set>
                                    <p:animEffect transition="in" filter="fade">
                                      <p:cBhvr>
                                        <p:cTn id="28" dur="1000"/>
                                        <p:tgtEl>
                                          <p:spTgt spid="8">
                                            <p:txEl>
                                              <p:pRg st="3" end="3"/>
                                            </p:txEl>
                                          </p:spTgt>
                                        </p:tgtEl>
                                      </p:cBhvr>
                                    </p:animEffect>
                                    <p:anim calcmode="lin" valueType="num">
                                      <p:cBhvr>
                                        <p:cTn id="29" dur="1000" fill="hold"/>
                                        <p:tgtEl>
                                          <p:spTgt spid="8">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8">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274638"/>
            <a:ext cx="8229600" cy="715962"/>
          </a:xfrm>
        </p:spPr>
        <p:txBody>
          <a:bodyPr/>
          <a:lstStyle/>
          <a:p>
            <a:r>
              <a:rPr lang="en-US" dirty="0" smtClean="0"/>
              <a:t>The Power of Satan</a:t>
            </a:r>
            <a:endParaRPr lang="en-US" dirty="0"/>
          </a:p>
        </p:txBody>
      </p:sp>
      <p:sp>
        <p:nvSpPr>
          <p:cNvPr id="8" name="Content Placeholder 7"/>
          <p:cNvSpPr>
            <a:spLocks noGrp="1"/>
          </p:cNvSpPr>
          <p:nvPr>
            <p:ph idx="1"/>
          </p:nvPr>
        </p:nvSpPr>
        <p:spPr/>
        <p:txBody>
          <a:bodyPr/>
          <a:lstStyle/>
          <a:p>
            <a:pPr marL="857250" indent="-857250">
              <a:buNone/>
            </a:pPr>
            <a:r>
              <a:rPr lang="en-US" sz="4000" b="1" dirty="0" smtClean="0"/>
              <a:t>I. Descriptions of Satan.</a:t>
            </a:r>
          </a:p>
          <a:p>
            <a:pPr marL="512763" lvl="1" indent="-279400">
              <a:buFont typeface="Arial"/>
              <a:buChar char="•"/>
            </a:pPr>
            <a:r>
              <a:rPr lang="en-US" b="1" dirty="0" smtClean="0"/>
              <a:t>He is the “ruler of this world” (John 12:31; 14:30; 16:11) whom Christ overcame. </a:t>
            </a:r>
          </a:p>
          <a:p>
            <a:pPr marL="512763" lvl="1" indent="-279400">
              <a:buFont typeface="Arial"/>
              <a:buChar char="•"/>
            </a:pPr>
            <a:r>
              <a:rPr lang="en-US" b="1" dirty="0" smtClean="0"/>
              <a:t>He is the “prince of the power of the air”—his spirit works in the disobedient (Eph. 2:1-3). </a:t>
            </a:r>
          </a:p>
          <a:p>
            <a:pPr marL="512763" lvl="1" indent="-279400">
              <a:buFont typeface="Arial"/>
              <a:buChar char="•"/>
            </a:pPr>
            <a:r>
              <a:rPr lang="en-US" b="1" dirty="0" smtClean="0"/>
              <a:t>The sinner is “of the devil” (1 John 3:7-8)—following him.</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Effect transition="in" filter="fade">
                                      <p:cBhvr>
                                        <p:cTn id="7" dur="1000"/>
                                        <p:tgtEl>
                                          <p:spTgt spid="8">
                                            <p:txEl>
                                              <p:pRg st="1" end="1"/>
                                            </p:txEl>
                                          </p:spTgt>
                                        </p:tgtEl>
                                      </p:cBhvr>
                                    </p:animEffect>
                                    <p:anim calcmode="lin" valueType="num">
                                      <p:cBhvr>
                                        <p:cTn id="8" dur="1000" fill="hold"/>
                                        <p:tgtEl>
                                          <p:spTgt spid="8">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8">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8">
                                            <p:txEl>
                                              <p:pRg st="2" end="2"/>
                                            </p:txEl>
                                          </p:spTgt>
                                        </p:tgtEl>
                                        <p:attrNameLst>
                                          <p:attrName>style.visibility</p:attrName>
                                        </p:attrNameLst>
                                      </p:cBhvr>
                                      <p:to>
                                        <p:strVal val="visible"/>
                                      </p:to>
                                    </p:set>
                                    <p:animEffect transition="in" filter="fade">
                                      <p:cBhvr>
                                        <p:cTn id="14" dur="1000"/>
                                        <p:tgtEl>
                                          <p:spTgt spid="8">
                                            <p:txEl>
                                              <p:pRg st="2" end="2"/>
                                            </p:txEl>
                                          </p:spTgt>
                                        </p:tgtEl>
                                      </p:cBhvr>
                                    </p:animEffect>
                                    <p:anim calcmode="lin" valueType="num">
                                      <p:cBhvr>
                                        <p:cTn id="15" dur="1000" fill="hold"/>
                                        <p:tgtEl>
                                          <p:spTgt spid="8">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8">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8">
                                            <p:txEl>
                                              <p:pRg st="3" end="3"/>
                                            </p:txEl>
                                          </p:spTgt>
                                        </p:tgtEl>
                                        <p:attrNameLst>
                                          <p:attrName>style.visibility</p:attrName>
                                        </p:attrNameLst>
                                      </p:cBhvr>
                                      <p:to>
                                        <p:strVal val="visible"/>
                                      </p:to>
                                    </p:set>
                                    <p:animEffect transition="in" filter="fade">
                                      <p:cBhvr>
                                        <p:cTn id="21" dur="1000"/>
                                        <p:tgtEl>
                                          <p:spTgt spid="8">
                                            <p:txEl>
                                              <p:pRg st="3" end="3"/>
                                            </p:txEl>
                                          </p:spTgt>
                                        </p:tgtEl>
                                      </p:cBhvr>
                                    </p:animEffect>
                                    <p:anim calcmode="lin" valueType="num">
                                      <p:cBhvr>
                                        <p:cTn id="22" dur="1000" fill="hold"/>
                                        <p:tgtEl>
                                          <p:spTgt spid="8">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8">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274638"/>
            <a:ext cx="8229600" cy="715962"/>
          </a:xfrm>
        </p:spPr>
        <p:txBody>
          <a:bodyPr/>
          <a:lstStyle/>
          <a:p>
            <a:r>
              <a:rPr lang="en-US" dirty="0" smtClean="0"/>
              <a:t>The Power of Satan</a:t>
            </a:r>
            <a:endParaRPr lang="en-US" dirty="0"/>
          </a:p>
        </p:txBody>
      </p:sp>
      <p:sp>
        <p:nvSpPr>
          <p:cNvPr id="8" name="Content Placeholder 7"/>
          <p:cNvSpPr>
            <a:spLocks noGrp="1"/>
          </p:cNvSpPr>
          <p:nvPr>
            <p:ph idx="1"/>
          </p:nvPr>
        </p:nvSpPr>
        <p:spPr/>
        <p:txBody>
          <a:bodyPr/>
          <a:lstStyle/>
          <a:p>
            <a:pPr marL="857250" indent="-857250">
              <a:buNone/>
            </a:pPr>
            <a:r>
              <a:rPr lang="en-US" sz="4000" b="1" dirty="0" smtClean="0"/>
              <a:t>II. How He Has Worked. </a:t>
            </a:r>
          </a:p>
          <a:p>
            <a:pPr marL="512763" lvl="1" indent="-279400">
              <a:buFont typeface="Arial"/>
              <a:buChar char="•"/>
            </a:pPr>
            <a:r>
              <a:rPr lang="en-US" b="1" dirty="0" smtClean="0"/>
              <a:t>He tempted Jesus with Scripture, comfort, and glory (Matt. 4:3-11).</a:t>
            </a:r>
          </a:p>
          <a:p>
            <a:pPr marL="512763" lvl="1" indent="-279400">
              <a:buFont typeface="Arial"/>
              <a:buChar char="•"/>
            </a:pPr>
            <a:r>
              <a:rPr lang="en-US" b="1" dirty="0" smtClean="0"/>
              <a:t>He was “cunning” with Eve, using “craftiness” deceiving her with half truths (Gen. 3:1-5; 2 Cor. 11:3). He deceives  “the whole world” (Rev. 12:9).</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1000"/>
                                        <p:tgtEl>
                                          <p:spTgt spid="8">
                                            <p:txEl>
                                              <p:pRg st="0" end="0"/>
                                            </p:txEl>
                                          </p:spTgt>
                                        </p:tgtEl>
                                      </p:cBhvr>
                                    </p:animEffect>
                                    <p:anim calcmode="lin" valueType="num">
                                      <p:cBhvr>
                                        <p:cTn id="8"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8">
                                            <p:txEl>
                                              <p:pRg st="1" end="1"/>
                                            </p:txEl>
                                          </p:spTgt>
                                        </p:tgtEl>
                                        <p:attrNameLst>
                                          <p:attrName>style.visibility</p:attrName>
                                        </p:attrNameLst>
                                      </p:cBhvr>
                                      <p:to>
                                        <p:strVal val="visible"/>
                                      </p:to>
                                    </p:set>
                                    <p:animEffect transition="in" filter="fade">
                                      <p:cBhvr>
                                        <p:cTn id="14" dur="1000"/>
                                        <p:tgtEl>
                                          <p:spTgt spid="8">
                                            <p:txEl>
                                              <p:pRg st="1" end="1"/>
                                            </p:txEl>
                                          </p:spTgt>
                                        </p:tgtEl>
                                      </p:cBhvr>
                                    </p:animEffect>
                                    <p:anim calcmode="lin" valueType="num">
                                      <p:cBhvr>
                                        <p:cTn id="15" dur="1000" fill="hold"/>
                                        <p:tgtEl>
                                          <p:spTgt spid="8">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8">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8">
                                            <p:txEl>
                                              <p:pRg st="2" end="2"/>
                                            </p:txEl>
                                          </p:spTgt>
                                        </p:tgtEl>
                                        <p:attrNameLst>
                                          <p:attrName>style.visibility</p:attrName>
                                        </p:attrNameLst>
                                      </p:cBhvr>
                                      <p:to>
                                        <p:strVal val="visible"/>
                                      </p:to>
                                    </p:set>
                                    <p:animEffect transition="in" filter="fade">
                                      <p:cBhvr>
                                        <p:cTn id="21" dur="1000"/>
                                        <p:tgtEl>
                                          <p:spTgt spid="8">
                                            <p:txEl>
                                              <p:pRg st="2" end="2"/>
                                            </p:txEl>
                                          </p:spTgt>
                                        </p:tgtEl>
                                      </p:cBhvr>
                                    </p:animEffect>
                                    <p:anim calcmode="lin" valueType="num">
                                      <p:cBhvr>
                                        <p:cTn id="22" dur="1000" fill="hold"/>
                                        <p:tgtEl>
                                          <p:spTgt spid="8">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8">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274638"/>
            <a:ext cx="8229600" cy="715962"/>
          </a:xfrm>
        </p:spPr>
        <p:txBody>
          <a:bodyPr/>
          <a:lstStyle/>
          <a:p>
            <a:r>
              <a:rPr lang="en-US" dirty="0" smtClean="0"/>
              <a:t>The Power of Satan</a:t>
            </a:r>
            <a:endParaRPr lang="en-US" dirty="0"/>
          </a:p>
        </p:txBody>
      </p:sp>
      <p:sp>
        <p:nvSpPr>
          <p:cNvPr id="8" name="Content Placeholder 7"/>
          <p:cNvSpPr>
            <a:spLocks noGrp="1"/>
          </p:cNvSpPr>
          <p:nvPr>
            <p:ph idx="1"/>
          </p:nvPr>
        </p:nvSpPr>
        <p:spPr/>
        <p:txBody>
          <a:bodyPr/>
          <a:lstStyle/>
          <a:p>
            <a:pPr marL="857250" indent="-857250">
              <a:buNone/>
            </a:pPr>
            <a:r>
              <a:rPr lang="en-US" sz="4000" b="1" dirty="0" smtClean="0"/>
              <a:t>II. How He Has Worked. </a:t>
            </a:r>
          </a:p>
          <a:p>
            <a:pPr marL="512763" lvl="1" indent="-279400">
              <a:buFont typeface="Arial"/>
              <a:buChar char="•"/>
            </a:pPr>
            <a:r>
              <a:rPr lang="en-US" b="1" dirty="0" smtClean="0"/>
              <a:t>He moved David to sin against God by pride in the power of man (1 Chron. 21:1-2).</a:t>
            </a:r>
          </a:p>
          <a:p>
            <a:pPr marL="512763" lvl="1" indent="-279400">
              <a:buFont typeface="Arial"/>
              <a:buChar char="•"/>
            </a:pPr>
            <a:r>
              <a:rPr lang="en-US" b="1" dirty="0" smtClean="0"/>
              <a:t>He distorted Peter’s priorities (Matt. 16:21-23).</a:t>
            </a:r>
          </a:p>
          <a:p>
            <a:pPr marL="512763" lvl="1" indent="-279400">
              <a:buFont typeface="Arial"/>
              <a:buChar char="•"/>
            </a:pPr>
            <a:r>
              <a:rPr lang="en-US" b="1" dirty="0" smtClean="0"/>
              <a:t>He worked to hinder good work (1 Thess. 2:17-18).</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Effect transition="in" filter="fade">
                                      <p:cBhvr>
                                        <p:cTn id="7" dur="1000"/>
                                        <p:tgtEl>
                                          <p:spTgt spid="8">
                                            <p:txEl>
                                              <p:pRg st="1" end="1"/>
                                            </p:txEl>
                                          </p:spTgt>
                                        </p:tgtEl>
                                      </p:cBhvr>
                                    </p:animEffect>
                                    <p:anim calcmode="lin" valueType="num">
                                      <p:cBhvr>
                                        <p:cTn id="8" dur="1000" fill="hold"/>
                                        <p:tgtEl>
                                          <p:spTgt spid="8">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8">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8">
                                            <p:txEl>
                                              <p:pRg st="2" end="2"/>
                                            </p:txEl>
                                          </p:spTgt>
                                        </p:tgtEl>
                                        <p:attrNameLst>
                                          <p:attrName>style.visibility</p:attrName>
                                        </p:attrNameLst>
                                      </p:cBhvr>
                                      <p:to>
                                        <p:strVal val="visible"/>
                                      </p:to>
                                    </p:set>
                                    <p:animEffect transition="in" filter="fade">
                                      <p:cBhvr>
                                        <p:cTn id="14" dur="1000"/>
                                        <p:tgtEl>
                                          <p:spTgt spid="8">
                                            <p:txEl>
                                              <p:pRg st="2" end="2"/>
                                            </p:txEl>
                                          </p:spTgt>
                                        </p:tgtEl>
                                      </p:cBhvr>
                                    </p:animEffect>
                                    <p:anim calcmode="lin" valueType="num">
                                      <p:cBhvr>
                                        <p:cTn id="15" dur="1000" fill="hold"/>
                                        <p:tgtEl>
                                          <p:spTgt spid="8">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8">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8">
                                            <p:txEl>
                                              <p:pRg st="3" end="3"/>
                                            </p:txEl>
                                          </p:spTgt>
                                        </p:tgtEl>
                                        <p:attrNameLst>
                                          <p:attrName>style.visibility</p:attrName>
                                        </p:attrNameLst>
                                      </p:cBhvr>
                                      <p:to>
                                        <p:strVal val="visible"/>
                                      </p:to>
                                    </p:set>
                                    <p:animEffect transition="in" filter="fade">
                                      <p:cBhvr>
                                        <p:cTn id="21" dur="1000"/>
                                        <p:tgtEl>
                                          <p:spTgt spid="8">
                                            <p:txEl>
                                              <p:pRg st="3" end="3"/>
                                            </p:txEl>
                                          </p:spTgt>
                                        </p:tgtEl>
                                      </p:cBhvr>
                                    </p:animEffect>
                                    <p:anim calcmode="lin" valueType="num">
                                      <p:cBhvr>
                                        <p:cTn id="22" dur="1000" fill="hold"/>
                                        <p:tgtEl>
                                          <p:spTgt spid="8">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8">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274638"/>
            <a:ext cx="8229600" cy="715962"/>
          </a:xfrm>
        </p:spPr>
        <p:txBody>
          <a:bodyPr/>
          <a:lstStyle/>
          <a:p>
            <a:r>
              <a:rPr lang="en-US" dirty="0" smtClean="0"/>
              <a:t>The Power of Satan</a:t>
            </a:r>
            <a:endParaRPr lang="en-US" dirty="0"/>
          </a:p>
        </p:txBody>
      </p:sp>
      <p:sp>
        <p:nvSpPr>
          <p:cNvPr id="8" name="Content Placeholder 7"/>
          <p:cNvSpPr>
            <a:spLocks noGrp="1"/>
          </p:cNvSpPr>
          <p:nvPr>
            <p:ph idx="1"/>
          </p:nvPr>
        </p:nvSpPr>
        <p:spPr>
          <a:xfrm>
            <a:off x="2971800" y="1600200"/>
            <a:ext cx="5715000" cy="5029200"/>
          </a:xfrm>
        </p:spPr>
        <p:txBody>
          <a:bodyPr/>
          <a:lstStyle/>
          <a:p>
            <a:pPr marL="857250" indent="-857250">
              <a:buNone/>
            </a:pPr>
            <a:r>
              <a:rPr lang="en-US" sz="4000" b="1" dirty="0" smtClean="0"/>
              <a:t>III. What He Seeks. </a:t>
            </a:r>
          </a:p>
          <a:p>
            <a:pPr marL="512763" lvl="1" indent="-279400">
              <a:buFont typeface="Arial"/>
              <a:buChar char="•"/>
            </a:pPr>
            <a:r>
              <a:rPr lang="en-US" b="1" dirty="0" smtClean="0"/>
              <a:t>He wants God’s people (Luke 22:31-32).</a:t>
            </a:r>
          </a:p>
          <a:p>
            <a:pPr marL="512763" lvl="1" indent="-279400">
              <a:buFont typeface="Arial"/>
              <a:buChar char="•"/>
            </a:pPr>
            <a:r>
              <a:rPr lang="en-US" b="1" dirty="0" smtClean="0"/>
              <a:t>He wants to take them captive that they might do his will      (2 Tim. 2:24-24). </a:t>
            </a:r>
          </a:p>
          <a:p>
            <a:pPr marL="512763" lvl="1" indent="-279400">
              <a:buFont typeface="Arial"/>
              <a:buChar char="•"/>
            </a:pPr>
            <a:r>
              <a:rPr lang="en-US" b="1" dirty="0" smtClean="0"/>
              <a:t>He robs people of the word (Luke 8:12).</a:t>
            </a:r>
          </a:p>
          <a:p>
            <a:pPr marL="512763" lvl="1" indent="-279400">
              <a:buFont typeface="Arial"/>
              <a:buChar char="•"/>
            </a:pPr>
            <a:r>
              <a:rPr lang="en-US" b="1" dirty="0" smtClean="0"/>
              <a:t>He wants to take advantage of us (2 Cor. 2:9-11).</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1000"/>
                                        <p:tgtEl>
                                          <p:spTgt spid="8">
                                            <p:txEl>
                                              <p:pRg st="0" end="0"/>
                                            </p:txEl>
                                          </p:spTgt>
                                        </p:tgtEl>
                                      </p:cBhvr>
                                    </p:animEffect>
                                    <p:anim calcmode="lin" valueType="num">
                                      <p:cBhvr>
                                        <p:cTn id="8"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8">
                                            <p:txEl>
                                              <p:pRg st="1" end="1"/>
                                            </p:txEl>
                                          </p:spTgt>
                                        </p:tgtEl>
                                        <p:attrNameLst>
                                          <p:attrName>style.visibility</p:attrName>
                                        </p:attrNameLst>
                                      </p:cBhvr>
                                      <p:to>
                                        <p:strVal val="visible"/>
                                      </p:to>
                                    </p:set>
                                    <p:animEffect transition="in" filter="fade">
                                      <p:cBhvr>
                                        <p:cTn id="14" dur="1000"/>
                                        <p:tgtEl>
                                          <p:spTgt spid="8">
                                            <p:txEl>
                                              <p:pRg st="1" end="1"/>
                                            </p:txEl>
                                          </p:spTgt>
                                        </p:tgtEl>
                                      </p:cBhvr>
                                    </p:animEffect>
                                    <p:anim calcmode="lin" valueType="num">
                                      <p:cBhvr>
                                        <p:cTn id="15" dur="1000" fill="hold"/>
                                        <p:tgtEl>
                                          <p:spTgt spid="8">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8">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8">
                                            <p:txEl>
                                              <p:pRg st="2" end="2"/>
                                            </p:txEl>
                                          </p:spTgt>
                                        </p:tgtEl>
                                        <p:attrNameLst>
                                          <p:attrName>style.visibility</p:attrName>
                                        </p:attrNameLst>
                                      </p:cBhvr>
                                      <p:to>
                                        <p:strVal val="visible"/>
                                      </p:to>
                                    </p:set>
                                    <p:animEffect transition="in" filter="fade">
                                      <p:cBhvr>
                                        <p:cTn id="21" dur="1000"/>
                                        <p:tgtEl>
                                          <p:spTgt spid="8">
                                            <p:txEl>
                                              <p:pRg st="2" end="2"/>
                                            </p:txEl>
                                          </p:spTgt>
                                        </p:tgtEl>
                                      </p:cBhvr>
                                    </p:animEffect>
                                    <p:anim calcmode="lin" valueType="num">
                                      <p:cBhvr>
                                        <p:cTn id="22" dur="1000" fill="hold"/>
                                        <p:tgtEl>
                                          <p:spTgt spid="8">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8">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8">
                                            <p:txEl>
                                              <p:pRg st="3" end="3"/>
                                            </p:txEl>
                                          </p:spTgt>
                                        </p:tgtEl>
                                        <p:attrNameLst>
                                          <p:attrName>style.visibility</p:attrName>
                                        </p:attrNameLst>
                                      </p:cBhvr>
                                      <p:to>
                                        <p:strVal val="visible"/>
                                      </p:to>
                                    </p:set>
                                    <p:animEffect transition="in" filter="fade">
                                      <p:cBhvr>
                                        <p:cTn id="28" dur="1000"/>
                                        <p:tgtEl>
                                          <p:spTgt spid="8">
                                            <p:txEl>
                                              <p:pRg st="3" end="3"/>
                                            </p:txEl>
                                          </p:spTgt>
                                        </p:tgtEl>
                                      </p:cBhvr>
                                    </p:animEffect>
                                    <p:anim calcmode="lin" valueType="num">
                                      <p:cBhvr>
                                        <p:cTn id="29" dur="1000" fill="hold"/>
                                        <p:tgtEl>
                                          <p:spTgt spid="8">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8">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8">
                                            <p:txEl>
                                              <p:pRg st="4" end="4"/>
                                            </p:txEl>
                                          </p:spTgt>
                                        </p:tgtEl>
                                        <p:attrNameLst>
                                          <p:attrName>style.visibility</p:attrName>
                                        </p:attrNameLst>
                                      </p:cBhvr>
                                      <p:to>
                                        <p:strVal val="visible"/>
                                      </p:to>
                                    </p:set>
                                    <p:animEffect transition="in" filter="fade">
                                      <p:cBhvr>
                                        <p:cTn id="35" dur="1000"/>
                                        <p:tgtEl>
                                          <p:spTgt spid="8">
                                            <p:txEl>
                                              <p:pRg st="4" end="4"/>
                                            </p:txEl>
                                          </p:spTgt>
                                        </p:tgtEl>
                                      </p:cBhvr>
                                    </p:animEffect>
                                    <p:anim calcmode="lin" valueType="num">
                                      <p:cBhvr>
                                        <p:cTn id="36" dur="1000" fill="hold"/>
                                        <p:tgtEl>
                                          <p:spTgt spid="8">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8">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274638"/>
            <a:ext cx="8229600" cy="715962"/>
          </a:xfrm>
        </p:spPr>
        <p:txBody>
          <a:bodyPr/>
          <a:lstStyle/>
          <a:p>
            <a:r>
              <a:rPr lang="en-US" dirty="0" smtClean="0"/>
              <a:t>The Power of Satan</a:t>
            </a:r>
            <a:endParaRPr lang="en-US" dirty="0"/>
          </a:p>
        </p:txBody>
      </p:sp>
      <p:sp>
        <p:nvSpPr>
          <p:cNvPr id="8" name="Content Placeholder 7"/>
          <p:cNvSpPr>
            <a:spLocks noGrp="1"/>
          </p:cNvSpPr>
          <p:nvPr>
            <p:ph idx="1"/>
          </p:nvPr>
        </p:nvSpPr>
        <p:spPr>
          <a:xfrm>
            <a:off x="2971800" y="1676400"/>
            <a:ext cx="5715000" cy="4953000"/>
          </a:xfrm>
        </p:spPr>
        <p:txBody>
          <a:bodyPr/>
          <a:lstStyle/>
          <a:p>
            <a:pPr marL="857250" indent="-857250">
              <a:buNone/>
            </a:pPr>
            <a:r>
              <a:rPr lang="en-US" sz="4000" b="1" dirty="0" smtClean="0"/>
              <a:t>IV. He Wins When... </a:t>
            </a:r>
          </a:p>
          <a:p>
            <a:pPr marL="512763" lvl="1" indent="-279400">
              <a:buFont typeface="Arial"/>
              <a:buChar char="•"/>
            </a:pPr>
            <a:r>
              <a:rPr lang="en-US" b="1" dirty="0" smtClean="0"/>
              <a:t>We fall to temptation</a:t>
            </a:r>
          </a:p>
          <a:p>
            <a:pPr marL="512763" lvl="1" indent="-279400">
              <a:buFont typeface="Arial"/>
              <a:buChar char="•"/>
            </a:pPr>
            <a:r>
              <a:rPr lang="en-US" b="1" dirty="0" smtClean="0"/>
              <a:t>We live like the world </a:t>
            </a:r>
          </a:p>
          <a:p>
            <a:pPr marL="512763" lvl="1" indent="-279400">
              <a:buFont typeface="Arial"/>
              <a:buChar char="•"/>
            </a:pPr>
            <a:r>
              <a:rPr lang="en-US" b="1" dirty="0" smtClean="0"/>
              <a:t>We grow discouraged</a:t>
            </a:r>
          </a:p>
          <a:p>
            <a:pPr marL="512763" lvl="1" indent="-279400">
              <a:buFont typeface="Arial"/>
              <a:buChar char="•"/>
            </a:pPr>
            <a:r>
              <a:rPr lang="en-US" b="1" dirty="0" smtClean="0"/>
              <a:t>We forget that he is the enemy</a:t>
            </a:r>
          </a:p>
          <a:p>
            <a:pPr marL="512763" lvl="1" indent="-279400">
              <a:buFont typeface="Arial"/>
              <a:buChar char="•"/>
            </a:pPr>
            <a:r>
              <a:rPr lang="en-US" b="1" dirty="0" smtClean="0"/>
              <a:t>We fight among ourselves</a:t>
            </a:r>
          </a:p>
          <a:p>
            <a:pPr marL="512763" lvl="1" indent="-279400">
              <a:buFont typeface="Arial"/>
              <a:buChar char="•"/>
            </a:pPr>
            <a:r>
              <a:rPr lang="en-US" b="1" dirty="0" smtClean="0"/>
              <a:t>We stop doing good</a:t>
            </a:r>
          </a:p>
          <a:p>
            <a:pPr marL="512763" lvl="1" indent="-279400">
              <a:buFont typeface="Arial"/>
              <a:buChar char="•"/>
            </a:pPr>
            <a:r>
              <a:rPr lang="en-US" b="1" dirty="0" smtClean="0"/>
              <a:t>We stop trying to help others</a:t>
            </a:r>
          </a:p>
          <a:p>
            <a:pPr marL="512763" lvl="1" indent="-279400">
              <a:buFont typeface="Arial"/>
              <a:buChar char="•"/>
            </a:pPr>
            <a:r>
              <a:rPr lang="en-US" b="1" dirty="0" smtClean="0"/>
              <a:t>We believe his lies</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1000"/>
                                        <p:tgtEl>
                                          <p:spTgt spid="8">
                                            <p:txEl>
                                              <p:pRg st="0" end="0"/>
                                            </p:txEl>
                                          </p:spTgt>
                                        </p:tgtEl>
                                      </p:cBhvr>
                                    </p:animEffect>
                                    <p:anim calcmode="lin" valueType="num">
                                      <p:cBhvr>
                                        <p:cTn id="8"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8">
                                            <p:txEl>
                                              <p:pRg st="1" end="1"/>
                                            </p:txEl>
                                          </p:spTgt>
                                        </p:tgtEl>
                                        <p:attrNameLst>
                                          <p:attrName>style.visibility</p:attrName>
                                        </p:attrNameLst>
                                      </p:cBhvr>
                                      <p:to>
                                        <p:strVal val="visible"/>
                                      </p:to>
                                    </p:set>
                                    <p:animEffect transition="in" filter="fade">
                                      <p:cBhvr>
                                        <p:cTn id="14" dur="1000"/>
                                        <p:tgtEl>
                                          <p:spTgt spid="8">
                                            <p:txEl>
                                              <p:pRg st="1" end="1"/>
                                            </p:txEl>
                                          </p:spTgt>
                                        </p:tgtEl>
                                      </p:cBhvr>
                                    </p:animEffect>
                                    <p:anim calcmode="lin" valueType="num">
                                      <p:cBhvr>
                                        <p:cTn id="15" dur="1000" fill="hold"/>
                                        <p:tgtEl>
                                          <p:spTgt spid="8">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8">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8">
                                            <p:txEl>
                                              <p:pRg st="2" end="2"/>
                                            </p:txEl>
                                          </p:spTgt>
                                        </p:tgtEl>
                                        <p:attrNameLst>
                                          <p:attrName>style.visibility</p:attrName>
                                        </p:attrNameLst>
                                      </p:cBhvr>
                                      <p:to>
                                        <p:strVal val="visible"/>
                                      </p:to>
                                    </p:set>
                                    <p:animEffect transition="in" filter="fade">
                                      <p:cBhvr>
                                        <p:cTn id="21" dur="1000"/>
                                        <p:tgtEl>
                                          <p:spTgt spid="8">
                                            <p:txEl>
                                              <p:pRg st="2" end="2"/>
                                            </p:txEl>
                                          </p:spTgt>
                                        </p:tgtEl>
                                      </p:cBhvr>
                                    </p:animEffect>
                                    <p:anim calcmode="lin" valueType="num">
                                      <p:cBhvr>
                                        <p:cTn id="22" dur="1000" fill="hold"/>
                                        <p:tgtEl>
                                          <p:spTgt spid="8">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8">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8">
                                            <p:txEl>
                                              <p:pRg st="3" end="3"/>
                                            </p:txEl>
                                          </p:spTgt>
                                        </p:tgtEl>
                                        <p:attrNameLst>
                                          <p:attrName>style.visibility</p:attrName>
                                        </p:attrNameLst>
                                      </p:cBhvr>
                                      <p:to>
                                        <p:strVal val="visible"/>
                                      </p:to>
                                    </p:set>
                                    <p:animEffect transition="in" filter="fade">
                                      <p:cBhvr>
                                        <p:cTn id="28" dur="1000"/>
                                        <p:tgtEl>
                                          <p:spTgt spid="8">
                                            <p:txEl>
                                              <p:pRg st="3" end="3"/>
                                            </p:txEl>
                                          </p:spTgt>
                                        </p:tgtEl>
                                      </p:cBhvr>
                                    </p:animEffect>
                                    <p:anim calcmode="lin" valueType="num">
                                      <p:cBhvr>
                                        <p:cTn id="29" dur="1000" fill="hold"/>
                                        <p:tgtEl>
                                          <p:spTgt spid="8">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8">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8">
                                            <p:txEl>
                                              <p:pRg st="4" end="4"/>
                                            </p:txEl>
                                          </p:spTgt>
                                        </p:tgtEl>
                                        <p:attrNameLst>
                                          <p:attrName>style.visibility</p:attrName>
                                        </p:attrNameLst>
                                      </p:cBhvr>
                                      <p:to>
                                        <p:strVal val="visible"/>
                                      </p:to>
                                    </p:set>
                                    <p:animEffect transition="in" filter="fade">
                                      <p:cBhvr>
                                        <p:cTn id="35" dur="1000"/>
                                        <p:tgtEl>
                                          <p:spTgt spid="8">
                                            <p:txEl>
                                              <p:pRg st="4" end="4"/>
                                            </p:txEl>
                                          </p:spTgt>
                                        </p:tgtEl>
                                      </p:cBhvr>
                                    </p:animEffect>
                                    <p:anim calcmode="lin" valueType="num">
                                      <p:cBhvr>
                                        <p:cTn id="36" dur="1000" fill="hold"/>
                                        <p:tgtEl>
                                          <p:spTgt spid="8">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8">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8">
                                            <p:txEl>
                                              <p:pRg st="5" end="5"/>
                                            </p:txEl>
                                          </p:spTgt>
                                        </p:tgtEl>
                                        <p:attrNameLst>
                                          <p:attrName>style.visibility</p:attrName>
                                        </p:attrNameLst>
                                      </p:cBhvr>
                                      <p:to>
                                        <p:strVal val="visible"/>
                                      </p:to>
                                    </p:set>
                                    <p:animEffect transition="in" filter="fade">
                                      <p:cBhvr>
                                        <p:cTn id="42" dur="1000"/>
                                        <p:tgtEl>
                                          <p:spTgt spid="8">
                                            <p:txEl>
                                              <p:pRg st="5" end="5"/>
                                            </p:txEl>
                                          </p:spTgt>
                                        </p:tgtEl>
                                      </p:cBhvr>
                                    </p:animEffect>
                                    <p:anim calcmode="lin" valueType="num">
                                      <p:cBhvr>
                                        <p:cTn id="43" dur="1000" fill="hold"/>
                                        <p:tgtEl>
                                          <p:spTgt spid="8">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8">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8">
                                            <p:txEl>
                                              <p:pRg st="6" end="6"/>
                                            </p:txEl>
                                          </p:spTgt>
                                        </p:tgtEl>
                                        <p:attrNameLst>
                                          <p:attrName>style.visibility</p:attrName>
                                        </p:attrNameLst>
                                      </p:cBhvr>
                                      <p:to>
                                        <p:strVal val="visible"/>
                                      </p:to>
                                    </p:set>
                                    <p:animEffect transition="in" filter="fade">
                                      <p:cBhvr>
                                        <p:cTn id="49" dur="1000"/>
                                        <p:tgtEl>
                                          <p:spTgt spid="8">
                                            <p:txEl>
                                              <p:pRg st="6" end="6"/>
                                            </p:txEl>
                                          </p:spTgt>
                                        </p:tgtEl>
                                      </p:cBhvr>
                                    </p:animEffect>
                                    <p:anim calcmode="lin" valueType="num">
                                      <p:cBhvr>
                                        <p:cTn id="50" dur="1000" fill="hold"/>
                                        <p:tgtEl>
                                          <p:spTgt spid="8">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8">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8">
                                            <p:txEl>
                                              <p:pRg st="7" end="7"/>
                                            </p:txEl>
                                          </p:spTgt>
                                        </p:tgtEl>
                                        <p:attrNameLst>
                                          <p:attrName>style.visibility</p:attrName>
                                        </p:attrNameLst>
                                      </p:cBhvr>
                                      <p:to>
                                        <p:strVal val="visible"/>
                                      </p:to>
                                    </p:set>
                                    <p:animEffect transition="in" filter="fade">
                                      <p:cBhvr>
                                        <p:cTn id="56" dur="1000"/>
                                        <p:tgtEl>
                                          <p:spTgt spid="8">
                                            <p:txEl>
                                              <p:pRg st="7" end="7"/>
                                            </p:txEl>
                                          </p:spTgt>
                                        </p:tgtEl>
                                      </p:cBhvr>
                                    </p:animEffect>
                                    <p:anim calcmode="lin" valueType="num">
                                      <p:cBhvr>
                                        <p:cTn id="57" dur="1000" fill="hold"/>
                                        <p:tgtEl>
                                          <p:spTgt spid="8">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8">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8">
                                            <p:txEl>
                                              <p:pRg st="8" end="8"/>
                                            </p:txEl>
                                          </p:spTgt>
                                        </p:tgtEl>
                                        <p:attrNameLst>
                                          <p:attrName>style.visibility</p:attrName>
                                        </p:attrNameLst>
                                      </p:cBhvr>
                                      <p:to>
                                        <p:strVal val="visible"/>
                                      </p:to>
                                    </p:set>
                                    <p:animEffect transition="in" filter="fade">
                                      <p:cBhvr>
                                        <p:cTn id="63" dur="1000"/>
                                        <p:tgtEl>
                                          <p:spTgt spid="8">
                                            <p:txEl>
                                              <p:pRg st="8" end="8"/>
                                            </p:txEl>
                                          </p:spTgt>
                                        </p:tgtEl>
                                      </p:cBhvr>
                                    </p:animEffect>
                                    <p:anim calcmode="lin" valueType="num">
                                      <p:cBhvr>
                                        <p:cTn id="64" dur="1000" fill="hold"/>
                                        <p:tgtEl>
                                          <p:spTgt spid="8">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8">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274638"/>
            <a:ext cx="8229600" cy="715962"/>
          </a:xfrm>
        </p:spPr>
        <p:txBody>
          <a:bodyPr/>
          <a:lstStyle/>
          <a:p>
            <a:r>
              <a:rPr lang="en-US" dirty="0" smtClean="0"/>
              <a:t>The Power of Satan</a:t>
            </a:r>
            <a:endParaRPr lang="en-US" dirty="0"/>
          </a:p>
        </p:txBody>
      </p:sp>
      <p:sp>
        <p:nvSpPr>
          <p:cNvPr id="8" name="Content Placeholder 7"/>
          <p:cNvSpPr>
            <a:spLocks noGrp="1"/>
          </p:cNvSpPr>
          <p:nvPr>
            <p:ph idx="1"/>
          </p:nvPr>
        </p:nvSpPr>
        <p:spPr>
          <a:xfrm>
            <a:off x="2971800" y="1828800"/>
            <a:ext cx="5715000" cy="4800600"/>
          </a:xfrm>
        </p:spPr>
        <p:txBody>
          <a:bodyPr/>
          <a:lstStyle/>
          <a:p>
            <a:pPr marL="857250" indent="-857250">
              <a:buNone/>
            </a:pPr>
            <a:r>
              <a:rPr lang="en-US" sz="4000" b="1" i="1" dirty="0" smtClean="0"/>
              <a:t>What Can We Do?</a:t>
            </a:r>
            <a:r>
              <a:rPr lang="en-US" sz="4000" b="1" dirty="0" smtClean="0"/>
              <a:t> </a:t>
            </a:r>
          </a:p>
          <a:p>
            <a:pPr marL="512763" lvl="1" indent="-279400">
              <a:buFont typeface="Arial"/>
              <a:buChar char="•"/>
            </a:pPr>
            <a:r>
              <a:rPr lang="en-US" b="1" dirty="0" smtClean="0"/>
              <a:t>Refuse to cooperate with </a:t>
            </a:r>
            <a:r>
              <a:rPr lang="en-US" b="1" dirty="0" err="1" smtClean="0"/>
              <a:t>him(Acts</a:t>
            </a:r>
            <a:r>
              <a:rPr lang="en-US" b="1" dirty="0" smtClean="0"/>
              <a:t> 5:3-4).</a:t>
            </a:r>
          </a:p>
          <a:p>
            <a:pPr marL="512763" lvl="1" indent="-279400">
              <a:buFont typeface="Arial"/>
              <a:buChar char="•"/>
            </a:pPr>
            <a:r>
              <a:rPr lang="en-US" b="1" dirty="0" smtClean="0"/>
              <a:t>Resist him (Jas. 4:7-8)—refuse to give him the victory!</a:t>
            </a:r>
          </a:p>
          <a:p>
            <a:pPr marL="512763" lvl="1" indent="-279400">
              <a:buFont typeface="Arial"/>
              <a:buChar char="•"/>
            </a:pPr>
            <a:r>
              <a:rPr lang="en-US" b="1" dirty="0" smtClean="0"/>
              <a:t>Refuse to give him “place” in our lives (Eph. 4:26-27).</a:t>
            </a:r>
          </a:p>
          <a:p>
            <a:pPr marL="512763" lvl="1" indent="-279400">
              <a:buFont typeface="Arial"/>
              <a:buChar char="•"/>
            </a:pPr>
            <a:r>
              <a:rPr lang="en-US" b="1" dirty="0" smtClean="0"/>
              <a:t>Stand against his “wiles” (Eph. 6:11).</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1000"/>
                                        <p:tgtEl>
                                          <p:spTgt spid="8">
                                            <p:txEl>
                                              <p:pRg st="0" end="0"/>
                                            </p:txEl>
                                          </p:spTgt>
                                        </p:tgtEl>
                                      </p:cBhvr>
                                    </p:animEffect>
                                    <p:anim calcmode="lin" valueType="num">
                                      <p:cBhvr>
                                        <p:cTn id="8"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8">
                                            <p:txEl>
                                              <p:pRg st="1" end="1"/>
                                            </p:txEl>
                                          </p:spTgt>
                                        </p:tgtEl>
                                        <p:attrNameLst>
                                          <p:attrName>style.visibility</p:attrName>
                                        </p:attrNameLst>
                                      </p:cBhvr>
                                      <p:to>
                                        <p:strVal val="visible"/>
                                      </p:to>
                                    </p:set>
                                    <p:animEffect transition="in" filter="fade">
                                      <p:cBhvr>
                                        <p:cTn id="14" dur="1000"/>
                                        <p:tgtEl>
                                          <p:spTgt spid="8">
                                            <p:txEl>
                                              <p:pRg st="1" end="1"/>
                                            </p:txEl>
                                          </p:spTgt>
                                        </p:tgtEl>
                                      </p:cBhvr>
                                    </p:animEffect>
                                    <p:anim calcmode="lin" valueType="num">
                                      <p:cBhvr>
                                        <p:cTn id="15" dur="1000" fill="hold"/>
                                        <p:tgtEl>
                                          <p:spTgt spid="8">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8">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8">
                                            <p:txEl>
                                              <p:pRg st="2" end="2"/>
                                            </p:txEl>
                                          </p:spTgt>
                                        </p:tgtEl>
                                        <p:attrNameLst>
                                          <p:attrName>style.visibility</p:attrName>
                                        </p:attrNameLst>
                                      </p:cBhvr>
                                      <p:to>
                                        <p:strVal val="visible"/>
                                      </p:to>
                                    </p:set>
                                    <p:animEffect transition="in" filter="fade">
                                      <p:cBhvr>
                                        <p:cTn id="21" dur="1000"/>
                                        <p:tgtEl>
                                          <p:spTgt spid="8">
                                            <p:txEl>
                                              <p:pRg st="2" end="2"/>
                                            </p:txEl>
                                          </p:spTgt>
                                        </p:tgtEl>
                                      </p:cBhvr>
                                    </p:animEffect>
                                    <p:anim calcmode="lin" valueType="num">
                                      <p:cBhvr>
                                        <p:cTn id="22" dur="1000" fill="hold"/>
                                        <p:tgtEl>
                                          <p:spTgt spid="8">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8">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8">
                                            <p:txEl>
                                              <p:pRg st="3" end="3"/>
                                            </p:txEl>
                                          </p:spTgt>
                                        </p:tgtEl>
                                        <p:attrNameLst>
                                          <p:attrName>style.visibility</p:attrName>
                                        </p:attrNameLst>
                                      </p:cBhvr>
                                      <p:to>
                                        <p:strVal val="visible"/>
                                      </p:to>
                                    </p:set>
                                    <p:animEffect transition="in" filter="fade">
                                      <p:cBhvr>
                                        <p:cTn id="28" dur="1000"/>
                                        <p:tgtEl>
                                          <p:spTgt spid="8">
                                            <p:txEl>
                                              <p:pRg st="3" end="3"/>
                                            </p:txEl>
                                          </p:spTgt>
                                        </p:tgtEl>
                                      </p:cBhvr>
                                    </p:animEffect>
                                    <p:anim calcmode="lin" valueType="num">
                                      <p:cBhvr>
                                        <p:cTn id="29" dur="1000" fill="hold"/>
                                        <p:tgtEl>
                                          <p:spTgt spid="8">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8">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8">
                                            <p:txEl>
                                              <p:pRg st="4" end="4"/>
                                            </p:txEl>
                                          </p:spTgt>
                                        </p:tgtEl>
                                        <p:attrNameLst>
                                          <p:attrName>style.visibility</p:attrName>
                                        </p:attrNameLst>
                                      </p:cBhvr>
                                      <p:to>
                                        <p:strVal val="visible"/>
                                      </p:to>
                                    </p:set>
                                    <p:animEffect transition="in" filter="fade">
                                      <p:cBhvr>
                                        <p:cTn id="35" dur="1000"/>
                                        <p:tgtEl>
                                          <p:spTgt spid="8">
                                            <p:txEl>
                                              <p:pRg st="4" end="4"/>
                                            </p:txEl>
                                          </p:spTgt>
                                        </p:tgtEl>
                                      </p:cBhvr>
                                    </p:animEffect>
                                    <p:anim calcmode="lin" valueType="num">
                                      <p:cBhvr>
                                        <p:cTn id="36" dur="1000" fill="hold"/>
                                        <p:tgtEl>
                                          <p:spTgt spid="8">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8">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Sample presentation slides</Template>
  <TotalTime>286</TotalTime>
  <Words>645</Words>
  <Application>Microsoft Macintosh PowerPoint</Application>
  <PresentationFormat>On-screen Show (4:3)</PresentationFormat>
  <Paragraphs>47</Paragraphs>
  <Slides>9</Slides>
  <Notes>0</Notes>
  <HiddenSlides>0</HiddenSlides>
  <MMClips>0</MMClips>
  <ScaleCrop>false</ScaleCrop>
  <HeadingPairs>
    <vt:vector size="4" baseType="variant">
      <vt:variant>
        <vt:lpstr>Design Template</vt:lpstr>
      </vt:variant>
      <vt:variant>
        <vt:i4>1</vt:i4>
      </vt:variant>
      <vt:variant>
        <vt:lpstr>Slide Titles</vt:lpstr>
      </vt:variant>
      <vt:variant>
        <vt:i4>9</vt:i4>
      </vt:variant>
    </vt:vector>
  </HeadingPairs>
  <TitlesOfParts>
    <vt:vector size="10" baseType="lpstr">
      <vt:lpstr>Office Theme</vt:lpstr>
      <vt:lpstr>1 Peter 5:6-9</vt:lpstr>
      <vt:lpstr>The Power of Satan</vt:lpstr>
      <vt:lpstr>The Power of Satan</vt:lpstr>
      <vt:lpstr>The Power of Satan</vt:lpstr>
      <vt:lpstr>The Power of Satan</vt:lpstr>
      <vt:lpstr>The Power of Satan</vt:lpstr>
      <vt:lpstr>The Power of Satan</vt:lpstr>
      <vt:lpstr>The Power of Satan</vt:lpstr>
      <vt:lpstr>The Power of Satan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Aaron Beard</dc:creator>
  <cp:lastModifiedBy>Kyle Pope</cp:lastModifiedBy>
  <cp:revision>39</cp:revision>
  <dcterms:created xsi:type="dcterms:W3CDTF">2014-10-12T20:06:18Z</dcterms:created>
  <dcterms:modified xsi:type="dcterms:W3CDTF">2014-10-12T20:06:31Z</dcterms:modified>
</cp:coreProperties>
</file>