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B7C329-C87A-224B-A56F-87D07FDEF8E7}" type="datetimeFigureOut">
              <a:rPr lang="en-US" smtClean="0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F188E-2261-3F40-B57F-25BFE0F43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2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34475"/>
            <a:ext cx="1334749" cy="223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John 16:5-8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1810"/>
            <a:ext cx="8229600" cy="429139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464"/>
              </a:spcBef>
              <a:buNone/>
            </a:pPr>
            <a:r>
              <a:rPr lang="en-US" sz="4108" dirty="0" smtClean="0"/>
              <a:t>“But now I go away to Him who sent Me, and none of you asks Me, ‘Where are You going?’ But because I have said these things to you, sorrow has filled your heart.</a:t>
            </a:r>
            <a:r>
              <a:rPr lang="en-US" sz="4108" dirty="0"/>
              <a:t> </a:t>
            </a:r>
            <a:r>
              <a:rPr lang="en-US" sz="4108" dirty="0" smtClean="0"/>
              <a:t>Nevertheless I tell you the truth. It is to your advantage that I go away; for if I do not go away, the Helper will not come to you; but if I depart, I will send Him to you. And when He has come, He will convict the world of sin, and of righteousness, and of judgment” (NKJV).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The Holy Spirit’s Conviction of the World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5"/>
            <a:ext cx="8229600" cy="467531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464"/>
              </a:spcBef>
              <a:buNone/>
            </a:pPr>
            <a:r>
              <a:rPr lang="en-US" sz="4108" dirty="0" smtClean="0"/>
              <a:t>I. Meaning of the word “convict.”</a:t>
            </a:r>
          </a:p>
          <a:p>
            <a:pPr algn="ctr">
              <a:spcBef>
                <a:spcPts val="1464"/>
              </a:spcBef>
              <a:buNone/>
            </a:pPr>
            <a:r>
              <a:rPr lang="en-US" dirty="0" smtClean="0"/>
              <a:t>Greek </a:t>
            </a:r>
            <a:r>
              <a:rPr lang="en-US" dirty="0" err="1" smtClean="0"/>
              <a:t>ἐλέγχω</a:t>
            </a:r>
            <a:r>
              <a:rPr lang="en-US" dirty="0" smtClean="0"/>
              <a:t> (</a:t>
            </a:r>
            <a:r>
              <a:rPr lang="en-US" i="1" dirty="0" err="1" smtClean="0"/>
              <a:t>elengchō</a:t>
            </a:r>
            <a:r>
              <a:rPr lang="en-US" dirty="0" smtClean="0"/>
              <a:t>)</a:t>
            </a:r>
          </a:p>
          <a:p>
            <a:pPr algn="ctr">
              <a:spcBef>
                <a:spcPts val="1464"/>
              </a:spcBef>
              <a:buNone/>
            </a:pPr>
            <a:r>
              <a:rPr lang="en-US" dirty="0" smtClean="0"/>
              <a:t>Originally “</a:t>
            </a:r>
            <a:r>
              <a:rPr lang="en-US" dirty="0"/>
              <a:t>to disgrace, or put to shame” (LSJ</a:t>
            </a:r>
            <a:r>
              <a:rPr lang="en-US" dirty="0" smtClean="0"/>
              <a:t>)</a:t>
            </a:r>
          </a:p>
          <a:p>
            <a:pPr algn="ctr">
              <a:spcBef>
                <a:spcPts val="1464"/>
              </a:spcBef>
              <a:buNone/>
            </a:pPr>
            <a:r>
              <a:rPr lang="en-US" dirty="0" smtClean="0"/>
              <a:t>Most often refers to </a:t>
            </a:r>
            <a:r>
              <a:rPr lang="en-US" i="1" dirty="0" smtClean="0"/>
              <a:t>reproof </a:t>
            </a:r>
            <a:r>
              <a:rPr lang="en-US" dirty="0" smtClean="0"/>
              <a:t>or </a:t>
            </a:r>
            <a:r>
              <a:rPr lang="en-US" i="1" dirty="0" smtClean="0"/>
              <a:t>rebuke</a:t>
            </a:r>
          </a:p>
          <a:p>
            <a:pPr algn="ctr">
              <a:spcBef>
                <a:spcPts val="1464"/>
              </a:spcBef>
            </a:pPr>
            <a:r>
              <a:rPr lang="en-US" dirty="0" smtClean="0"/>
              <a:t>Matt. 18:15 “tell…fault”</a:t>
            </a:r>
          </a:p>
          <a:p>
            <a:pPr algn="ctr">
              <a:spcBef>
                <a:spcPts val="1464"/>
              </a:spcBef>
            </a:pPr>
            <a:r>
              <a:rPr lang="en-US" dirty="0" smtClean="0"/>
              <a:t>Luke 3:19-20 “being reproved”</a:t>
            </a:r>
          </a:p>
          <a:p>
            <a:pPr algn="ctr">
              <a:spcBef>
                <a:spcPts val="1464"/>
              </a:spcBef>
            </a:pPr>
            <a:r>
              <a:rPr lang="en-US" dirty="0" smtClean="0"/>
              <a:t>John 3:18-21 “should be exposed”</a:t>
            </a:r>
          </a:p>
          <a:p>
            <a:pPr algn="ctr">
              <a:spcBef>
                <a:spcPts val="1464"/>
              </a:spcBef>
            </a:pPr>
            <a:r>
              <a:rPr lang="en-US" dirty="0" smtClean="0"/>
              <a:t>John 8:7-9 “being convicted”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The Holy Spirit’s Conviction of the World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5"/>
            <a:ext cx="8229600" cy="4675315"/>
          </a:xfrm>
        </p:spPr>
        <p:txBody>
          <a:bodyPr>
            <a:normAutofit fontScale="92500"/>
          </a:bodyPr>
          <a:lstStyle/>
          <a:p>
            <a:pPr>
              <a:spcBef>
                <a:spcPts val="1464"/>
              </a:spcBef>
              <a:buNone/>
            </a:pPr>
            <a:r>
              <a:rPr lang="en-US" sz="4108" dirty="0" smtClean="0"/>
              <a:t>II. Application in John 16:8.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The Holy Spirit is the “Spirit of truth”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16:12-14).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He would guide the apostles into “all truth”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16:13b).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i="1" dirty="0" smtClean="0"/>
              <a:t>When truth is revealed it exposes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i="1" dirty="0" smtClean="0"/>
              <a:t>the error of anything else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In this sense the Holy Spirit </a:t>
            </a:r>
            <a:r>
              <a:rPr lang="en-US" sz="3243" i="1" dirty="0" smtClean="0"/>
              <a:t>reproves </a:t>
            </a:r>
            <a:r>
              <a:rPr lang="en-US" sz="3243" dirty="0" smtClean="0"/>
              <a:t>the world.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The Holy Spirit’s Conviction of the World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5"/>
            <a:ext cx="8229600" cy="4675315"/>
          </a:xfrm>
        </p:spPr>
        <p:txBody>
          <a:bodyPr>
            <a:normAutofit lnSpcReduction="10000"/>
          </a:bodyPr>
          <a:lstStyle/>
          <a:p>
            <a:pPr>
              <a:spcBef>
                <a:spcPts val="1464"/>
              </a:spcBef>
              <a:buNone/>
            </a:pPr>
            <a:r>
              <a:rPr lang="en-US" sz="4108" dirty="0" smtClean="0"/>
              <a:t>III. Three areas of conviction.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 “Of sin, because they do not believe in Me”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16:9).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The consequence of rejecting Jesus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8:23-24).</a:t>
            </a:r>
            <a:endParaRPr lang="en-US" sz="3243" i="1" dirty="0" smtClean="0"/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Christ’s law defines sin (1 John 3:4).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The Holy Spirit revealed this law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12:47-49).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The Holy Spirit’s Conviction of the World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5"/>
            <a:ext cx="8229600" cy="467531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464"/>
              </a:spcBef>
              <a:buNone/>
            </a:pPr>
            <a:r>
              <a:rPr lang="en-US" sz="4108" dirty="0" smtClean="0"/>
              <a:t>III. Three areas of conviction.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 “Of righteousness, because I go to My Father and you see Me no more” (John 16:10).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Two concepts of </a:t>
            </a:r>
            <a:r>
              <a:rPr lang="en-US" sz="3243" i="1" dirty="0" smtClean="0"/>
              <a:t>righteousness:</a:t>
            </a:r>
            <a:r>
              <a:rPr lang="en-US" sz="3243" dirty="0" smtClean="0"/>
              <a:t> 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Legal status (Rom. 3:23, 10). 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Proper behavior (2 Pet. 2:7-8).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Christ makes men right with God.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Jesus is our standard of behavior (1 John 2:6).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4464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The Holy Spirit’s Conviction of the World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885"/>
            <a:ext cx="8229600" cy="467531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464"/>
              </a:spcBef>
              <a:buNone/>
            </a:pPr>
            <a:r>
              <a:rPr lang="en-US" sz="4108" dirty="0" smtClean="0"/>
              <a:t>III. Three areas of conviction.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 “Of judgment, because the ruler of this world is judged” (John 16:11).</a:t>
            </a:r>
          </a:p>
          <a:p>
            <a:pPr algn="ctr">
              <a:spcBef>
                <a:spcPts val="1464"/>
              </a:spcBef>
              <a:buNone/>
            </a:pPr>
            <a:r>
              <a:rPr lang="en-US" sz="3243" dirty="0" smtClean="0"/>
              <a:t>Satan is the “ruler of this world”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43" dirty="0" smtClean="0"/>
              <a:t>(John 12:31-32; 14:30).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In Jesus’ death wicked men yielded to Satan (Acts 2:23).</a:t>
            </a:r>
          </a:p>
          <a:p>
            <a:pPr algn="ctr">
              <a:spcBef>
                <a:spcPts val="1464"/>
              </a:spcBef>
            </a:pPr>
            <a:r>
              <a:rPr lang="en-US" sz="3243" dirty="0" smtClean="0"/>
              <a:t>Hell is prepared for the devil and his angels (Matt. 25:41).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530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John 16:5-8</vt:lpstr>
      <vt:lpstr>The Holy Spirit’s Conviction of the World</vt:lpstr>
      <vt:lpstr>The Holy Spirit’s Conviction of the World</vt:lpstr>
      <vt:lpstr>The Holy Spirit’s Conviction of the World</vt:lpstr>
      <vt:lpstr>The Holy Spirit’s Conviction of the World</vt:lpstr>
      <vt:lpstr>The Holy Spirit’s Conviction of the World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2015-11-04T00:01:49Z</dcterms:created>
  <dcterms:modified xsi:type="dcterms:W3CDTF">2015-11-04T00:02:43Z</dcterms:modified>
</cp:coreProperties>
</file>