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  <p:sldId id="259" r:id="rId3"/>
    <p:sldId id="261" r:id="rId4"/>
    <p:sldId id="265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38C8-4C2E-476A-B65D-6F2D4A0F6E98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F05C-B060-471D-BCF0-15402F5DE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0280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38C8-4C2E-476A-B65D-6F2D4A0F6E98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F05C-B060-471D-BCF0-15402F5DE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9716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38C8-4C2E-476A-B65D-6F2D4A0F6E98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F05C-B060-471D-BCF0-15402F5DE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7571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38C8-4C2E-476A-B65D-6F2D4A0F6E98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F05C-B060-471D-BCF0-15402F5DE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303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38C8-4C2E-476A-B65D-6F2D4A0F6E98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F05C-B060-471D-BCF0-15402F5DE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5076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38C8-4C2E-476A-B65D-6F2D4A0F6E98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F05C-B060-471D-BCF0-15402F5DE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952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38C8-4C2E-476A-B65D-6F2D4A0F6E98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F05C-B060-471D-BCF0-15402F5DE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449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38C8-4C2E-476A-B65D-6F2D4A0F6E98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F05C-B060-471D-BCF0-15402F5DE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2304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38C8-4C2E-476A-B65D-6F2D4A0F6E98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F05C-B060-471D-BCF0-15402F5DE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0342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38C8-4C2E-476A-B65D-6F2D4A0F6E98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F05C-B060-471D-BCF0-15402F5DE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73803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38C8-4C2E-476A-B65D-6F2D4A0F6E98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FF05C-B060-471D-BCF0-15402F5DE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7429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D38C8-4C2E-476A-B65D-6F2D4A0F6E98}" type="datetimeFigureOut">
              <a:rPr lang="en-US" smtClean="0"/>
              <a:pPr/>
              <a:t>12/22/15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FF05C-B060-471D-BCF0-15402F5DE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347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john.do/wp-content/uploads/2015/04/aw-tozer-patience-harvest-seed-reap-sow-invest-825x5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36320"/>
            <a:ext cx="7052422" cy="435968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21919"/>
            <a:ext cx="4724400" cy="11430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ERKLEY" panose="02000000000000000000" pitchFamily="2" charset="0"/>
              </a:rPr>
              <a:t>Patience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ERKLEY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21336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James 1:2-4</a:t>
            </a:r>
            <a:endParaRPr lang="en-US" sz="40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086189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63500" dir="2700000" algn="tl" rotWithShape="0">
                    <a:prstClr val="black">
                      <a:alpha val="40000"/>
                    </a:prstClr>
                  </a:outerShdw>
                </a:effectLst>
              </a:rPr>
              <a:t>What Is Patience?</a:t>
            </a:r>
            <a:endParaRPr lang="en-US" sz="48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i="1" dirty="0" err="1" smtClean="0"/>
              <a:t>makrothumia</a:t>
            </a:r>
            <a:r>
              <a:rPr lang="en-US" b="1" i="1" dirty="0" smtClean="0"/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μακροθυμία</a:t>
            </a:r>
            <a:r>
              <a:rPr lang="en-US" b="1" dirty="0" smtClean="0"/>
              <a:t>)</a:t>
            </a:r>
            <a:endParaRPr lang="en-US" b="1" i="1" dirty="0" smtClean="0"/>
          </a:p>
          <a:p>
            <a:pPr algn="ctr">
              <a:buNone/>
            </a:pPr>
            <a:r>
              <a:rPr lang="en-US" b="1" i="1" dirty="0" smtClean="0"/>
              <a:t>macros</a:t>
            </a:r>
            <a:r>
              <a:rPr lang="en-US" dirty="0" smtClean="0"/>
              <a:t> – “long,” </a:t>
            </a:r>
            <a:r>
              <a:rPr lang="en-US" b="1" i="1" dirty="0" err="1" smtClean="0"/>
              <a:t>thumos</a:t>
            </a:r>
            <a:r>
              <a:rPr lang="en-US" dirty="0" smtClean="0"/>
              <a:t> – “wrath, temper”</a:t>
            </a:r>
          </a:p>
          <a:p>
            <a:pPr lvl="0"/>
            <a:r>
              <a:rPr lang="en-US" dirty="0" smtClean="0"/>
              <a:t>“That </a:t>
            </a:r>
            <a:r>
              <a:rPr lang="en-US" dirty="0"/>
              <a:t>quality of self restraint in the face of provocation which does not hastily or promptly </a:t>
            </a:r>
            <a:r>
              <a:rPr lang="en-US" dirty="0" smtClean="0"/>
              <a:t>punish” </a:t>
            </a:r>
            <a:r>
              <a:rPr lang="en-US" dirty="0"/>
              <a:t>(</a:t>
            </a:r>
            <a:r>
              <a:rPr lang="en-US" dirty="0" smtClean="0"/>
              <a:t>Vine’s)</a:t>
            </a:r>
            <a:endParaRPr lang="en-US" dirty="0"/>
          </a:p>
          <a:p>
            <a:pPr lvl="0"/>
            <a:r>
              <a:rPr lang="en-US" dirty="0"/>
              <a:t>Patience is the </a:t>
            </a:r>
            <a:r>
              <a:rPr lang="en-US" dirty="0" smtClean="0"/>
              <a:t>ability </a:t>
            </a:r>
            <a:r>
              <a:rPr lang="en-US" dirty="0"/>
              <a:t>to wait or endure without complaint, forbearing, refusing to be provoked or </a:t>
            </a:r>
            <a:r>
              <a:rPr lang="en-US" dirty="0" smtClean="0"/>
              <a:t>angered.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37817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63500" dir="2700000" algn="tl" rotWithShape="0">
                    <a:prstClr val="black">
                      <a:alpha val="40000"/>
                    </a:prstClr>
                  </a:outerShdw>
                </a:effectLst>
              </a:rPr>
              <a:t>What Is Patience?</a:t>
            </a:r>
            <a:endParaRPr lang="en-US" sz="48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i="1" dirty="0" err="1" smtClean="0"/>
              <a:t>hupomonē</a:t>
            </a:r>
            <a:r>
              <a:rPr lang="en-US" b="1" i="1" dirty="0" smtClean="0"/>
              <a:t>  </a:t>
            </a:r>
            <a:r>
              <a:rPr lang="en-US" b="1" dirty="0" smtClean="0"/>
              <a:t>(</a:t>
            </a:r>
            <a:r>
              <a:rPr lang="en-US" b="1" dirty="0" err="1" smtClean="0"/>
              <a:t>ὑπομονή</a:t>
            </a:r>
            <a:r>
              <a:rPr lang="en-US" b="1" dirty="0" smtClean="0"/>
              <a:t>)</a:t>
            </a:r>
            <a:endParaRPr lang="en-US" b="1" i="1" dirty="0" smtClean="0"/>
          </a:p>
          <a:p>
            <a:pPr algn="ctr">
              <a:buNone/>
            </a:pPr>
            <a:r>
              <a:rPr lang="en-US" b="1" i="1" dirty="0" err="1" smtClean="0"/>
              <a:t>hupo</a:t>
            </a:r>
            <a:r>
              <a:rPr lang="en-US" b="1" i="1" dirty="0" smtClean="0"/>
              <a:t> </a:t>
            </a:r>
            <a:r>
              <a:rPr lang="en-US" dirty="0" smtClean="0"/>
              <a:t>– “under,” </a:t>
            </a:r>
            <a:r>
              <a:rPr lang="en-US" b="1" i="1" dirty="0" err="1" smtClean="0"/>
              <a:t>menō</a:t>
            </a:r>
            <a:r>
              <a:rPr lang="en-US" dirty="0" smtClean="0"/>
              <a:t> – “to abide”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ability </a:t>
            </a:r>
            <a:r>
              <a:rPr lang="en-US" dirty="0"/>
              <a:t>to </a:t>
            </a:r>
            <a:r>
              <a:rPr lang="en-US" dirty="0" smtClean="0"/>
              <a:t>bear under a load and keep going.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01562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63500" dir="2700000" algn="tl" rotWithShape="0">
                    <a:prstClr val="black">
                      <a:alpha val="40000"/>
                    </a:prstClr>
                  </a:outerShdw>
                </a:effectLst>
              </a:rPr>
              <a:t>What Is Patience?</a:t>
            </a:r>
            <a:endParaRPr lang="en-US" sz="48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0" y="1752600"/>
            <a:ext cx="5791200" cy="4495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2362200"/>
            <a:ext cx="4724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i="1" dirty="0" err="1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Makrothumia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generally expresses patience with regard to people. </a:t>
            </a:r>
            <a:endParaRPr lang="en-US" sz="3200" b="1" dirty="0" smtClean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800" b="1" dirty="0" smtClean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i="1" dirty="0" err="1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Hupomonē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generally expresses patience with regard to things.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01562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Value of Patience</a:t>
            </a:r>
            <a:endParaRPr lang="en-US" sz="48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lvl="0"/>
            <a:r>
              <a:rPr lang="en-US" sz="3600" b="1" dirty="0"/>
              <a:t>We gain our </a:t>
            </a:r>
            <a:r>
              <a:rPr lang="en-US" sz="3600" b="1" dirty="0" smtClean="0"/>
              <a:t>souls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(Luke 21:19;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Heb.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6:11-12).</a:t>
            </a:r>
          </a:p>
          <a:p>
            <a:pPr lvl="0"/>
            <a:r>
              <a:rPr lang="en-US" sz="3600" b="1" dirty="0"/>
              <a:t>Endure </a:t>
            </a:r>
            <a:r>
              <a:rPr lang="en-US" sz="3600" b="1" dirty="0" smtClean="0"/>
              <a:t>hardships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(Heb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10:36).</a:t>
            </a:r>
          </a:p>
          <a:p>
            <a:pPr lvl="0"/>
            <a:r>
              <a:rPr lang="en-US" sz="3600" b="1" dirty="0"/>
              <a:t>Necessary to bear fruit</a:t>
            </a:r>
            <a:r>
              <a:rPr lang="en-US" sz="3600" b="1" dirty="0" smtClean="0"/>
              <a:t>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(Luke 8:15).</a:t>
            </a:r>
          </a:p>
          <a:p>
            <a:pPr lvl="0"/>
            <a:r>
              <a:rPr lang="en-US" sz="3600" b="1" dirty="0"/>
              <a:t>Helps us wait on the Lord</a:t>
            </a:r>
            <a:r>
              <a:rPr lang="en-US" sz="3600" b="1" dirty="0" smtClean="0"/>
              <a:t>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(Rom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8:25).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955975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63500" dir="2700000" algn="tl" rotWithShape="0">
                    <a:prstClr val="black">
                      <a:alpha val="40000"/>
                    </a:prstClr>
                  </a:outerShdw>
                </a:effectLst>
              </a:rPr>
              <a:t>The Patience of God</a:t>
            </a:r>
            <a:endParaRPr lang="en-US" sz="48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848600" cy="4267200"/>
          </a:xfrm>
        </p:spPr>
        <p:txBody>
          <a:bodyPr>
            <a:normAutofit/>
          </a:bodyPr>
          <a:lstStyle/>
          <a:p>
            <a:pPr lvl="0"/>
            <a:r>
              <a:rPr lang="en-US" sz="3700" b="1" dirty="0" smtClean="0"/>
              <a:t>God is patient with us</a:t>
            </a:r>
            <a:r>
              <a:rPr lang="en-US" sz="3700" dirty="0" smtClean="0"/>
              <a:t> </a:t>
            </a:r>
          </a:p>
          <a:p>
            <a:pPr lvl="1"/>
            <a:r>
              <a:rPr lang="en-US" sz="3700" dirty="0" smtClean="0">
                <a:solidFill>
                  <a:schemeClr val="accent6">
                    <a:lumMod val="50000"/>
                  </a:schemeClr>
                </a:solidFill>
              </a:rPr>
              <a:t>Psalm 103:8-14</a:t>
            </a:r>
          </a:p>
          <a:p>
            <a:pPr lvl="1"/>
            <a:r>
              <a:rPr lang="en-US" sz="3700" dirty="0" smtClean="0">
                <a:solidFill>
                  <a:schemeClr val="accent6">
                    <a:lumMod val="50000"/>
                  </a:schemeClr>
                </a:solidFill>
              </a:rPr>
              <a:t>2 Peter 3:9</a:t>
            </a:r>
            <a:endParaRPr lang="en-US" sz="37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330322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63500" dir="2700000" algn="tl" rotWithShape="0">
                    <a:prstClr val="black">
                      <a:alpha val="40000"/>
                    </a:prstClr>
                  </a:outerShdw>
                </a:effectLst>
              </a:rPr>
              <a:t>When Do We Need Patience?</a:t>
            </a:r>
            <a:endParaRPr lang="en-US" sz="48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lvl="0"/>
            <a:r>
              <a:rPr lang="en-US" sz="3600" b="1" dirty="0" smtClean="0"/>
              <a:t>When dealing with others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(1 Thess. 5:14).</a:t>
            </a:r>
          </a:p>
          <a:p>
            <a:pPr lvl="0"/>
            <a:r>
              <a:rPr lang="en-US" sz="3600" b="1" dirty="0" smtClean="0"/>
              <a:t>In our homes 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(Col. 3:18-21).</a:t>
            </a:r>
          </a:p>
          <a:p>
            <a:pPr lvl="0"/>
            <a:r>
              <a:rPr lang="en-US" sz="3600" b="1" dirty="0" smtClean="0"/>
              <a:t>In the church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(Eph. 4:1-3).</a:t>
            </a:r>
          </a:p>
          <a:p>
            <a:pPr lvl="0"/>
            <a:r>
              <a:rPr lang="en-US" sz="3600" b="1" smtClean="0"/>
              <a:t>While awaiting </a:t>
            </a:r>
            <a:r>
              <a:rPr lang="en-US" sz="3600" b="1" dirty="0"/>
              <a:t>the Lord</a:t>
            </a:r>
            <a:r>
              <a:rPr lang="en-US" sz="3600" b="1" dirty="0" smtClean="0"/>
              <a:t>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(James 5:7-8).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648390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259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Patience</vt:lpstr>
      <vt:lpstr>What Is Patience?</vt:lpstr>
      <vt:lpstr>What Is Patience?</vt:lpstr>
      <vt:lpstr>What Is Patience?</vt:lpstr>
      <vt:lpstr>The Value of Patience</vt:lpstr>
      <vt:lpstr>The Patience of God</vt:lpstr>
      <vt:lpstr>When Do We Need Patience?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Kyle Pope</cp:lastModifiedBy>
  <cp:revision>12</cp:revision>
  <dcterms:created xsi:type="dcterms:W3CDTF">2015-12-23T03:31:30Z</dcterms:created>
  <dcterms:modified xsi:type="dcterms:W3CDTF">2015-12-23T03:32:08Z</dcterms:modified>
</cp:coreProperties>
</file>