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s/slide20.xml" ContentType="application/vnd.openxmlformats-officedocument.presentationml.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9F8340"/>
    <a:srgbClr val="003D2E"/>
    <a:srgbClr val="9F854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502" autoAdjust="0"/>
    <p:restoredTop sz="94660"/>
  </p:normalViewPr>
  <p:slideViewPr>
    <p:cSldViewPr snapToGrid="0" snapToObjects="1">
      <p:cViewPr varScale="1">
        <p:scale>
          <a:sx n="105" d="100"/>
          <a:sy n="105" d="100"/>
        </p:scale>
        <p:origin x="-34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F60388-EB1F-5E49-AC7A-2CC0FC7772B3}" type="datetimeFigureOut">
              <a:rPr lang="en-US" smtClean="0"/>
              <a:pPr/>
              <a:t>5/25/15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AE8FEFF-D1D1-6743-AB18-C40A27D44D0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F60388-EB1F-5E49-AC7A-2CC0FC7772B3}" type="datetimeFigureOut">
              <a:rPr lang="en-US" smtClean="0"/>
              <a:pPr/>
              <a:t>5/25/15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AE8FEFF-D1D1-6743-AB18-C40A27D44D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F60388-EB1F-5E49-AC7A-2CC0FC7772B3}" type="datetimeFigureOut">
              <a:rPr lang="en-US" smtClean="0"/>
              <a:pPr/>
              <a:t>5/25/15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AE8FEFF-D1D1-6743-AB18-C40A27D44D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F60388-EB1F-5E49-AC7A-2CC0FC7772B3}" type="datetimeFigureOut">
              <a:rPr lang="en-US" smtClean="0"/>
              <a:pPr/>
              <a:t>5/25/15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AE8FEFF-D1D1-6743-AB18-C40A27D44D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F60388-EB1F-5E49-AC7A-2CC0FC7772B3}" type="datetimeFigureOut">
              <a:rPr lang="en-US" smtClean="0"/>
              <a:pPr/>
              <a:t>5/25/15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AE8FEFF-D1D1-6743-AB18-C40A27D44D0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2F60388-EB1F-5E49-AC7A-2CC0FC7772B3}" type="datetimeFigureOut">
              <a:rPr lang="en-US" smtClean="0"/>
              <a:pPr/>
              <a:t>5/25/15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AE8FEFF-D1D1-6743-AB18-C40A27D44D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2F60388-EB1F-5E49-AC7A-2CC0FC7772B3}" type="datetimeFigureOut">
              <a:rPr lang="en-US" smtClean="0"/>
              <a:pPr/>
              <a:t>5/25/15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AE8FEFF-D1D1-6743-AB18-C40A27D44D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2F60388-EB1F-5E49-AC7A-2CC0FC7772B3}" type="datetimeFigureOut">
              <a:rPr lang="en-US" smtClean="0"/>
              <a:pPr/>
              <a:t>5/25/15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AE8FEFF-D1D1-6743-AB18-C40A27D44D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2F60388-EB1F-5E49-AC7A-2CC0FC7772B3}" type="datetimeFigureOut">
              <a:rPr lang="en-US" smtClean="0"/>
              <a:pPr/>
              <a:t>5/25/15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AE8FEFF-D1D1-6743-AB18-C40A27D44D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2F60388-EB1F-5E49-AC7A-2CC0FC7772B3}" type="datetimeFigureOut">
              <a:rPr lang="en-US" smtClean="0"/>
              <a:pPr/>
              <a:t>5/25/15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AE8FEFF-D1D1-6743-AB18-C40A27D44D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2F60388-EB1F-5E49-AC7A-2CC0FC7772B3}" type="datetimeFigureOut">
              <a:rPr lang="en-US" smtClean="0"/>
              <a:pPr/>
              <a:t>5/25/15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AE8FEFF-D1D1-6743-AB18-C40A27D44D0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lum bright="-44000" contrast="-45000"/>
          </a:blip>
          <a:stretch>
            <a:fillRect/>
          </a:stretch>
        </p:blipFill>
        <p:spPr>
          <a:xfrm rot="10800000">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88198"/>
            <a:ext cx="8229600" cy="4690782"/>
          </a:xfrm>
          <a:prstGeom prst="rect">
            <a:avLst/>
          </a:prstGeom>
          <a:effectLst>
            <a:outerShdw blurRad="50800" dist="38100" dir="2700000">
              <a:srgbClr val="000000">
                <a:alpha val="43000"/>
              </a:srgbClr>
            </a:outerShdw>
          </a:effectLst>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accent6">
              <a:lumMod val="40000"/>
              <a:lumOff val="60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effectLst>
                  <a:outerShdw blurRad="50800" dist="38100" dir="2700000">
                    <a:srgbClr val="000000">
                      <a:alpha val="43000"/>
                    </a:srgbClr>
                  </a:outerShdw>
                </a:effectLst>
              </a:rPr>
              <a:t>Luke 18:3-8</a:t>
            </a:r>
            <a:endParaRPr lang="en-US" sz="6000"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737810" y="1788198"/>
            <a:ext cx="7801428" cy="4690782"/>
          </a:xfrm>
          <a:noFill/>
          <a:effectLst>
            <a:softEdge rad="482600"/>
          </a:effectLst>
        </p:spPr>
        <p:txBody>
          <a:bodyPr>
            <a:noAutofit/>
          </a:bodyPr>
          <a:lstStyle/>
          <a:p>
            <a:pPr marL="0" indent="0">
              <a:buNone/>
            </a:pPr>
            <a:r>
              <a:rPr lang="en-US" sz="3400" b="1" dirty="0" smtClean="0">
                <a:effectLst>
                  <a:outerShdw blurRad="50800" dist="38100" dir="2700000">
                    <a:srgbClr val="000000">
                      <a:alpha val="43000"/>
                    </a:srgbClr>
                  </a:outerShdw>
                </a:effectLst>
              </a:rPr>
              <a:t>Now there was a widow in that city; and she came to him, saying, ‘Get justice for me from my adversary.’ And he would not for a while; but afterward he said within himself, ‘Though I do not fear God nor regard man, ‘yet because this widow troubles me I will avenge her, lest by her continual coming she weary me.’”</a:t>
            </a:r>
            <a:endParaRPr lang="en-US" sz="3400" b="1" dirty="0">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5000" dirty="0" smtClean="0">
                <a:effectLst>
                  <a:outerShdw blurRad="50800" dist="38100" dir="2700000">
                    <a:srgbClr val="000000">
                      <a:alpha val="43000"/>
                    </a:srgbClr>
                  </a:outerShdw>
                </a:effectLst>
              </a:rPr>
              <a:t>“Plop, Pray, and Pay”</a:t>
            </a:r>
            <a:endParaRPr lang="en-US" sz="5000"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457200" y="1978698"/>
            <a:ext cx="8229600" cy="4500281"/>
          </a:xfrm>
          <a:noFill/>
          <a:effectLst>
            <a:softEdge rad="482600"/>
          </a:effectLst>
        </p:spPr>
        <p:txBody>
          <a:bodyPr>
            <a:noAutofit/>
          </a:bodyPr>
          <a:lstStyle/>
          <a:p>
            <a:pPr marL="0" indent="0">
              <a:spcBef>
                <a:spcPts val="0"/>
              </a:spcBef>
              <a:buNone/>
            </a:pPr>
            <a:r>
              <a:rPr lang="en-US" sz="3500" b="1" dirty="0" smtClean="0">
                <a:effectLst>
                  <a:outerShdw blurRad="50800" dist="38100" dir="2700000">
                    <a:srgbClr val="000000">
                      <a:alpha val="43000"/>
                    </a:srgbClr>
                  </a:outerShdw>
                </a:effectLst>
              </a:rPr>
              <a:t>II. Why Do “</a:t>
            </a:r>
            <a:r>
              <a:rPr lang="en-US" sz="3500" b="1" dirty="0" err="1" smtClean="0">
                <a:effectLst>
                  <a:outerShdw blurRad="50800" dist="38100" dir="2700000">
                    <a:srgbClr val="000000">
                      <a:alpha val="43000"/>
                    </a:srgbClr>
                  </a:outerShdw>
                </a:effectLst>
              </a:rPr>
              <a:t>Dones</a:t>
            </a:r>
            <a:r>
              <a:rPr lang="en-US" sz="3500" b="1" dirty="0" smtClean="0">
                <a:effectLst>
                  <a:outerShdw blurRad="50800" dist="38100" dir="2700000">
                    <a:srgbClr val="000000">
                      <a:alpha val="43000"/>
                    </a:srgbClr>
                  </a:outerShdw>
                </a:effectLst>
              </a:rPr>
              <a:t>” Come to Feel This Way?</a:t>
            </a:r>
          </a:p>
          <a:p>
            <a:pPr marL="1317625" lvl="2" indent="-517525">
              <a:spcBef>
                <a:spcPts val="1200"/>
              </a:spcBef>
              <a:buNone/>
            </a:pPr>
            <a:r>
              <a:rPr lang="en-US" sz="3000" b="1" dirty="0" smtClean="0">
                <a:effectLst>
                  <a:outerShdw blurRad="50800" dist="38100" dir="2700000">
                    <a:srgbClr val="000000">
                      <a:alpha val="43000"/>
                    </a:srgbClr>
                  </a:outerShdw>
                </a:effectLst>
              </a:rPr>
              <a:t>A. </a:t>
            </a:r>
            <a:r>
              <a:rPr lang="en-US" sz="3000" b="1" i="1" dirty="0" smtClean="0">
                <a:effectLst>
                  <a:outerShdw blurRad="50800" dist="38100" dir="2700000">
                    <a:srgbClr val="000000">
                      <a:alpha val="43000"/>
                    </a:srgbClr>
                  </a:outerShdw>
                </a:effectLst>
              </a:rPr>
              <a:t>Sometimes it comes from religious leaders’ unwillingness to answer questions.</a:t>
            </a:r>
          </a:p>
          <a:p>
            <a:pPr marL="1717675" lvl="3" indent="-460375">
              <a:spcBef>
                <a:spcPts val="2400"/>
              </a:spcBef>
              <a:buNone/>
            </a:pPr>
            <a:r>
              <a:rPr lang="en-US" sz="2800" b="1" dirty="0" smtClean="0">
                <a:effectLst>
                  <a:outerShdw blurRad="50800" dist="38100" dir="2700000">
                    <a:srgbClr val="000000">
                      <a:alpha val="43000"/>
                    </a:srgbClr>
                  </a:outerShdw>
                </a:effectLst>
              </a:rPr>
              <a:t>1.	We are to “Test all things; hold fast what is good” (1 Thess. 5:21). </a:t>
            </a:r>
            <a:endParaRPr lang="en-US" sz="2800" b="1" dirty="0">
              <a:effectLst>
                <a:outerShdw blurRad="50800" dist="38100" dir="2700000">
                  <a:srgbClr val="000000">
                    <a:alpha val="43000"/>
                  </a:srgbClr>
                </a:outerShdw>
              </a:effectLst>
            </a:endParaRPr>
          </a:p>
        </p:txBody>
      </p:sp>
      <p:pic>
        <p:nvPicPr>
          <p:cNvPr id="7" name="Picture 6" descr="pews-3.jpg"/>
          <p:cNvPicPr>
            <a:picLocks noChangeAspect="1"/>
          </p:cNvPicPr>
          <p:nvPr/>
        </p:nvPicPr>
        <p:blipFill>
          <a:blip r:embed="rId2"/>
          <a:stretch>
            <a:fillRect/>
          </a:stretch>
        </p:blipFill>
        <p:spPr>
          <a:xfrm>
            <a:off x="6680246" y="351432"/>
            <a:ext cx="2006554" cy="1504916"/>
          </a:xfrm>
          <a:prstGeom prst="rect">
            <a:avLst/>
          </a:prstGeom>
          <a:effectLst>
            <a:outerShdw blurRad="50800" dist="76200" dir="270000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78698"/>
            <a:ext cx="8229600" cy="4500281"/>
          </a:xfrm>
          <a:noFill/>
          <a:effectLst>
            <a:softEdge rad="482600"/>
          </a:effectLst>
        </p:spPr>
        <p:txBody>
          <a:bodyPr>
            <a:noAutofit/>
          </a:bodyPr>
          <a:lstStyle/>
          <a:p>
            <a:pPr marL="0" indent="0">
              <a:spcBef>
                <a:spcPts val="0"/>
              </a:spcBef>
              <a:buNone/>
            </a:pPr>
            <a:r>
              <a:rPr lang="en-US" sz="3500" b="1" dirty="0" smtClean="0">
                <a:effectLst>
                  <a:outerShdw blurRad="50800" dist="38100" dir="2700000">
                    <a:srgbClr val="000000">
                      <a:alpha val="43000"/>
                    </a:srgbClr>
                  </a:outerShdw>
                </a:effectLst>
              </a:rPr>
              <a:t>II. Why Do “</a:t>
            </a:r>
            <a:r>
              <a:rPr lang="en-US" sz="3500" b="1" dirty="0" err="1" smtClean="0">
                <a:effectLst>
                  <a:outerShdw blurRad="50800" dist="38100" dir="2700000">
                    <a:srgbClr val="000000">
                      <a:alpha val="43000"/>
                    </a:srgbClr>
                  </a:outerShdw>
                </a:effectLst>
              </a:rPr>
              <a:t>Dones</a:t>
            </a:r>
            <a:r>
              <a:rPr lang="en-US" sz="3500" b="1" dirty="0" smtClean="0">
                <a:effectLst>
                  <a:outerShdw blurRad="50800" dist="38100" dir="2700000">
                    <a:srgbClr val="000000">
                      <a:alpha val="43000"/>
                    </a:srgbClr>
                  </a:outerShdw>
                </a:effectLst>
              </a:rPr>
              <a:t>” Come to Feel This Way?</a:t>
            </a:r>
          </a:p>
          <a:p>
            <a:pPr marL="1317625" lvl="2" indent="-517525">
              <a:spcBef>
                <a:spcPts val="1200"/>
              </a:spcBef>
              <a:buNone/>
            </a:pPr>
            <a:r>
              <a:rPr lang="en-US" sz="3000" b="1" dirty="0" smtClean="0">
                <a:effectLst>
                  <a:outerShdw blurRad="50800" dist="38100" dir="2700000">
                    <a:srgbClr val="000000">
                      <a:alpha val="43000"/>
                    </a:srgbClr>
                  </a:outerShdw>
                </a:effectLst>
              </a:rPr>
              <a:t>B.	</a:t>
            </a:r>
            <a:r>
              <a:rPr lang="en-US" sz="3000" b="1" i="1" dirty="0" smtClean="0">
                <a:effectLst>
                  <a:outerShdw blurRad="50800" dist="38100" dir="2700000">
                    <a:srgbClr val="000000">
                      <a:alpha val="43000"/>
                    </a:srgbClr>
                  </a:outerShdw>
                </a:effectLst>
              </a:rPr>
              <a:t>Sometimes it is because members of a church have failed to show love.</a:t>
            </a:r>
          </a:p>
          <a:p>
            <a:pPr marL="1257300" lvl="3" indent="0">
              <a:spcBef>
                <a:spcPts val="2400"/>
              </a:spcBef>
              <a:buNone/>
            </a:pPr>
            <a:r>
              <a:rPr lang="en-US" sz="2800" b="1" dirty="0" smtClean="0">
                <a:effectLst>
                  <a:outerShdw blurRad="50800" dist="38100" dir="2700000">
                    <a:srgbClr val="000000">
                      <a:alpha val="43000"/>
                    </a:srgbClr>
                  </a:outerShdw>
                </a:effectLst>
              </a:rPr>
              <a:t>“When I was diagnosed with cancer only parishioners visited and no one sat with my husband at my second surgery” (Southern Lady). </a:t>
            </a:r>
          </a:p>
        </p:txBody>
      </p:sp>
      <p:sp>
        <p:nvSpPr>
          <p:cNvPr id="2" name="Title 1"/>
          <p:cNvSpPr>
            <a:spLocks noGrp="1"/>
          </p:cNvSpPr>
          <p:nvPr>
            <p:ph type="title"/>
          </p:nvPr>
        </p:nvSpPr>
        <p:spPr/>
        <p:txBody>
          <a:bodyPr>
            <a:noAutofit/>
          </a:bodyPr>
          <a:lstStyle/>
          <a:p>
            <a:pPr algn="l"/>
            <a:r>
              <a:rPr lang="en-US" sz="5000" dirty="0" smtClean="0">
                <a:effectLst>
                  <a:outerShdw blurRad="50800" dist="38100" dir="2700000">
                    <a:srgbClr val="000000">
                      <a:alpha val="43000"/>
                    </a:srgbClr>
                  </a:outerShdw>
                </a:effectLst>
              </a:rPr>
              <a:t>“Plop, Pray, and Pay”</a:t>
            </a:r>
            <a:endParaRPr lang="en-US" sz="5000" dirty="0">
              <a:effectLst>
                <a:outerShdw blurRad="50800" dist="38100" dir="2700000">
                  <a:srgbClr val="000000">
                    <a:alpha val="43000"/>
                  </a:srgbClr>
                </a:outerShdw>
              </a:effectLst>
            </a:endParaRPr>
          </a:p>
        </p:txBody>
      </p:sp>
      <p:pic>
        <p:nvPicPr>
          <p:cNvPr id="7" name="Picture 6" descr="pews-3.jpg"/>
          <p:cNvPicPr>
            <a:picLocks noChangeAspect="1"/>
          </p:cNvPicPr>
          <p:nvPr/>
        </p:nvPicPr>
        <p:blipFill>
          <a:blip r:embed="rId2"/>
          <a:stretch>
            <a:fillRect/>
          </a:stretch>
        </p:blipFill>
        <p:spPr>
          <a:xfrm>
            <a:off x="6680246" y="351432"/>
            <a:ext cx="2006554" cy="1504916"/>
          </a:xfrm>
          <a:prstGeom prst="rect">
            <a:avLst/>
          </a:prstGeom>
          <a:effectLst>
            <a:outerShdw blurRad="50800" dist="76200" dir="270000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5000" dirty="0" smtClean="0">
                <a:effectLst>
                  <a:outerShdw blurRad="50800" dist="38100" dir="2700000">
                    <a:srgbClr val="000000">
                      <a:alpha val="43000"/>
                    </a:srgbClr>
                  </a:outerShdw>
                </a:effectLst>
              </a:rPr>
              <a:t>“Plop, Pray, and Pay”</a:t>
            </a:r>
            <a:endParaRPr lang="en-US" sz="5000"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457200" y="1978698"/>
            <a:ext cx="8229600" cy="4500281"/>
          </a:xfrm>
          <a:noFill/>
          <a:effectLst>
            <a:softEdge rad="482600"/>
          </a:effectLst>
        </p:spPr>
        <p:txBody>
          <a:bodyPr>
            <a:noAutofit/>
          </a:bodyPr>
          <a:lstStyle/>
          <a:p>
            <a:pPr marL="0" indent="0">
              <a:spcBef>
                <a:spcPts val="0"/>
              </a:spcBef>
              <a:buNone/>
            </a:pPr>
            <a:r>
              <a:rPr lang="en-US" sz="3500" b="1" dirty="0" smtClean="0">
                <a:effectLst>
                  <a:outerShdw blurRad="50800" dist="38100" dir="2700000">
                    <a:srgbClr val="000000">
                      <a:alpha val="43000"/>
                    </a:srgbClr>
                  </a:outerShdw>
                </a:effectLst>
              </a:rPr>
              <a:t>II. Why Do “</a:t>
            </a:r>
            <a:r>
              <a:rPr lang="en-US" sz="3500" b="1" dirty="0" err="1" smtClean="0">
                <a:effectLst>
                  <a:outerShdw blurRad="50800" dist="38100" dir="2700000">
                    <a:srgbClr val="000000">
                      <a:alpha val="43000"/>
                    </a:srgbClr>
                  </a:outerShdw>
                </a:effectLst>
              </a:rPr>
              <a:t>Dones</a:t>
            </a:r>
            <a:r>
              <a:rPr lang="en-US" sz="3500" b="1" dirty="0" smtClean="0">
                <a:effectLst>
                  <a:outerShdw blurRad="50800" dist="38100" dir="2700000">
                    <a:srgbClr val="000000">
                      <a:alpha val="43000"/>
                    </a:srgbClr>
                  </a:outerShdw>
                </a:effectLst>
              </a:rPr>
              <a:t>” Come to Feel This Way?</a:t>
            </a:r>
          </a:p>
          <a:p>
            <a:pPr marL="1317625" lvl="2" indent="-517525">
              <a:spcBef>
                <a:spcPts val="1200"/>
              </a:spcBef>
              <a:buNone/>
            </a:pPr>
            <a:r>
              <a:rPr lang="en-US" sz="3000" b="1" dirty="0" smtClean="0">
                <a:effectLst>
                  <a:outerShdw blurRad="50800" dist="38100" dir="2700000">
                    <a:srgbClr val="000000">
                      <a:alpha val="43000"/>
                    </a:srgbClr>
                  </a:outerShdw>
                </a:effectLst>
              </a:rPr>
              <a:t>B.	</a:t>
            </a:r>
            <a:r>
              <a:rPr lang="en-US" sz="3000" b="1" i="1" dirty="0" smtClean="0">
                <a:effectLst>
                  <a:outerShdw blurRad="50800" dist="38100" dir="2700000">
                    <a:srgbClr val="000000">
                      <a:alpha val="43000"/>
                    </a:srgbClr>
                  </a:outerShdw>
                </a:effectLst>
              </a:rPr>
              <a:t>Sometimes it is because members of a church have failed to show love.</a:t>
            </a:r>
          </a:p>
          <a:p>
            <a:pPr marL="1597025" lvl="3" indent="-339725">
              <a:spcBef>
                <a:spcPts val="1200"/>
              </a:spcBef>
              <a:buNone/>
            </a:pPr>
            <a:r>
              <a:rPr lang="en-US" sz="2800" b="1" dirty="0" smtClean="0">
                <a:effectLst>
                  <a:outerShdw blurRad="50800" dist="38100" dir="2700000">
                    <a:srgbClr val="000000">
                      <a:alpha val="43000"/>
                    </a:srgbClr>
                  </a:outerShdw>
                </a:effectLst>
              </a:rPr>
              <a:t>1. All members are to care for one another, especially when we face illness (Matt. 25:34-40). </a:t>
            </a:r>
          </a:p>
          <a:p>
            <a:pPr marL="2054225" lvl="4" indent="-339725">
              <a:spcBef>
                <a:spcPts val="1200"/>
              </a:spcBef>
              <a:buFont typeface="Wingdings" charset="2"/>
              <a:buChar char="§"/>
            </a:pPr>
            <a:r>
              <a:rPr lang="en-US" sz="2800" b="1" dirty="0" smtClean="0">
                <a:effectLst>
                  <a:outerShdw blurRad="50800" dist="38100" dir="2700000">
                    <a:srgbClr val="000000">
                      <a:alpha val="43000"/>
                    </a:srgbClr>
                  </a:outerShdw>
                </a:effectLst>
              </a:rPr>
              <a:t>This is not just the responsibility of preachers or elders—all Christians should do this as we are able.</a:t>
            </a:r>
          </a:p>
        </p:txBody>
      </p:sp>
      <p:pic>
        <p:nvPicPr>
          <p:cNvPr id="7" name="Picture 6" descr="pews-3.jpg"/>
          <p:cNvPicPr>
            <a:picLocks noChangeAspect="1"/>
          </p:cNvPicPr>
          <p:nvPr/>
        </p:nvPicPr>
        <p:blipFill>
          <a:blip r:embed="rId2"/>
          <a:stretch>
            <a:fillRect/>
          </a:stretch>
        </p:blipFill>
        <p:spPr>
          <a:xfrm>
            <a:off x="6680246" y="351432"/>
            <a:ext cx="2006554" cy="1504916"/>
          </a:xfrm>
          <a:prstGeom prst="rect">
            <a:avLst/>
          </a:prstGeom>
          <a:effectLst>
            <a:outerShdw blurRad="50800" dist="76200" dir="270000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78698"/>
            <a:ext cx="8229600" cy="4500281"/>
          </a:xfrm>
          <a:noFill/>
          <a:effectLst>
            <a:softEdge rad="482600"/>
          </a:effectLst>
        </p:spPr>
        <p:txBody>
          <a:bodyPr>
            <a:noAutofit/>
          </a:bodyPr>
          <a:lstStyle/>
          <a:p>
            <a:pPr marL="0" indent="0">
              <a:spcBef>
                <a:spcPts val="0"/>
              </a:spcBef>
              <a:buNone/>
            </a:pPr>
            <a:r>
              <a:rPr lang="en-US" sz="3500" b="1" dirty="0" smtClean="0">
                <a:effectLst>
                  <a:outerShdw blurRad="50800" dist="38100" dir="2700000">
                    <a:srgbClr val="000000">
                      <a:alpha val="43000"/>
                    </a:srgbClr>
                  </a:outerShdw>
                </a:effectLst>
              </a:rPr>
              <a:t>II. Why Do “</a:t>
            </a:r>
            <a:r>
              <a:rPr lang="en-US" sz="3500" b="1" dirty="0" err="1" smtClean="0">
                <a:effectLst>
                  <a:outerShdw blurRad="50800" dist="38100" dir="2700000">
                    <a:srgbClr val="000000">
                      <a:alpha val="43000"/>
                    </a:srgbClr>
                  </a:outerShdw>
                </a:effectLst>
              </a:rPr>
              <a:t>Dones</a:t>
            </a:r>
            <a:r>
              <a:rPr lang="en-US" sz="3500" b="1" dirty="0" smtClean="0">
                <a:effectLst>
                  <a:outerShdw blurRad="50800" dist="38100" dir="2700000">
                    <a:srgbClr val="000000">
                      <a:alpha val="43000"/>
                    </a:srgbClr>
                  </a:outerShdw>
                </a:effectLst>
              </a:rPr>
              <a:t>” Come to Feel This Way?</a:t>
            </a:r>
          </a:p>
          <a:p>
            <a:pPr marL="1317625" lvl="2" indent="-517525">
              <a:spcBef>
                <a:spcPts val="1200"/>
              </a:spcBef>
              <a:buNone/>
            </a:pPr>
            <a:r>
              <a:rPr lang="en-US" sz="3000" b="1" dirty="0" smtClean="0">
                <a:effectLst>
                  <a:outerShdw blurRad="50800" dist="38100" dir="2700000">
                    <a:srgbClr val="000000">
                      <a:alpha val="43000"/>
                    </a:srgbClr>
                  </a:outerShdw>
                </a:effectLst>
              </a:rPr>
              <a:t>C.	</a:t>
            </a:r>
            <a:r>
              <a:rPr lang="en-US" sz="3000" b="1" i="1" dirty="0" smtClean="0">
                <a:effectLst>
                  <a:outerShdw blurRad="50800" dist="38100" dir="2700000">
                    <a:srgbClr val="000000">
                      <a:alpha val="43000"/>
                    </a:srgbClr>
                  </a:outerShdw>
                </a:effectLst>
              </a:rPr>
              <a:t>Sometimes it is a response to man-made religions.</a:t>
            </a:r>
          </a:p>
          <a:p>
            <a:pPr marL="1257300" lvl="3" indent="0">
              <a:spcBef>
                <a:spcPts val="2400"/>
              </a:spcBef>
              <a:buNone/>
            </a:pPr>
            <a:r>
              <a:rPr lang="en-US" sz="2800" b="1" dirty="0" smtClean="0">
                <a:effectLst>
                  <a:outerShdw blurRad="50800" dist="38100" dir="2700000">
                    <a:srgbClr val="000000">
                      <a:alpha val="43000"/>
                    </a:srgbClr>
                  </a:outerShdw>
                </a:effectLst>
              </a:rPr>
              <a:t>“I have never encountered in any church I’ve been involved in anything that resembles the church in the book of Acts… the church has been replaced by going to a man-made organization and show…” (Brett). </a:t>
            </a:r>
          </a:p>
        </p:txBody>
      </p:sp>
      <p:sp>
        <p:nvSpPr>
          <p:cNvPr id="2" name="Title 1"/>
          <p:cNvSpPr>
            <a:spLocks noGrp="1"/>
          </p:cNvSpPr>
          <p:nvPr>
            <p:ph type="title"/>
          </p:nvPr>
        </p:nvSpPr>
        <p:spPr/>
        <p:txBody>
          <a:bodyPr>
            <a:noAutofit/>
          </a:bodyPr>
          <a:lstStyle/>
          <a:p>
            <a:pPr algn="l"/>
            <a:r>
              <a:rPr lang="en-US" sz="5000" dirty="0" smtClean="0">
                <a:effectLst>
                  <a:outerShdw blurRad="50800" dist="38100" dir="2700000">
                    <a:srgbClr val="000000">
                      <a:alpha val="43000"/>
                    </a:srgbClr>
                  </a:outerShdw>
                </a:effectLst>
              </a:rPr>
              <a:t>“Plop, Pray, and Pay”</a:t>
            </a:r>
            <a:endParaRPr lang="en-US" sz="5000" dirty="0">
              <a:effectLst>
                <a:outerShdw blurRad="50800" dist="38100" dir="2700000">
                  <a:srgbClr val="000000">
                    <a:alpha val="43000"/>
                  </a:srgbClr>
                </a:outerShdw>
              </a:effectLst>
            </a:endParaRPr>
          </a:p>
        </p:txBody>
      </p:sp>
      <p:pic>
        <p:nvPicPr>
          <p:cNvPr id="7" name="Picture 6" descr="pews-3.jpg"/>
          <p:cNvPicPr>
            <a:picLocks noChangeAspect="1"/>
          </p:cNvPicPr>
          <p:nvPr/>
        </p:nvPicPr>
        <p:blipFill>
          <a:blip r:embed="rId2"/>
          <a:stretch>
            <a:fillRect/>
          </a:stretch>
        </p:blipFill>
        <p:spPr>
          <a:xfrm>
            <a:off x="6680246" y="351432"/>
            <a:ext cx="2006554" cy="1504916"/>
          </a:xfrm>
          <a:prstGeom prst="rect">
            <a:avLst/>
          </a:prstGeom>
          <a:effectLst>
            <a:outerShdw blurRad="50800" dist="76200" dir="270000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5000" dirty="0" smtClean="0">
                <a:effectLst>
                  <a:outerShdw blurRad="50800" dist="38100" dir="2700000">
                    <a:srgbClr val="000000">
                      <a:alpha val="43000"/>
                    </a:srgbClr>
                  </a:outerShdw>
                </a:effectLst>
              </a:rPr>
              <a:t>“Plop, Pray, and Pay”</a:t>
            </a:r>
            <a:endParaRPr lang="en-US" sz="5000"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457200" y="1978698"/>
            <a:ext cx="8229600" cy="4500281"/>
          </a:xfrm>
          <a:noFill/>
          <a:effectLst>
            <a:softEdge rad="482600"/>
          </a:effectLst>
        </p:spPr>
        <p:txBody>
          <a:bodyPr>
            <a:noAutofit/>
          </a:bodyPr>
          <a:lstStyle/>
          <a:p>
            <a:pPr marL="0" indent="0">
              <a:spcBef>
                <a:spcPts val="0"/>
              </a:spcBef>
              <a:buNone/>
            </a:pPr>
            <a:r>
              <a:rPr lang="en-US" sz="3500" b="1" dirty="0" smtClean="0">
                <a:effectLst>
                  <a:outerShdw blurRad="50800" dist="38100" dir="2700000">
                    <a:srgbClr val="000000">
                      <a:alpha val="43000"/>
                    </a:srgbClr>
                  </a:outerShdw>
                </a:effectLst>
              </a:rPr>
              <a:t>II. Why Do “</a:t>
            </a:r>
            <a:r>
              <a:rPr lang="en-US" sz="3500" b="1" dirty="0" err="1" smtClean="0">
                <a:effectLst>
                  <a:outerShdw blurRad="50800" dist="38100" dir="2700000">
                    <a:srgbClr val="000000">
                      <a:alpha val="43000"/>
                    </a:srgbClr>
                  </a:outerShdw>
                </a:effectLst>
              </a:rPr>
              <a:t>Dones</a:t>
            </a:r>
            <a:r>
              <a:rPr lang="en-US" sz="3500" b="1" dirty="0" smtClean="0">
                <a:effectLst>
                  <a:outerShdw blurRad="50800" dist="38100" dir="2700000">
                    <a:srgbClr val="000000">
                      <a:alpha val="43000"/>
                    </a:srgbClr>
                  </a:outerShdw>
                </a:effectLst>
              </a:rPr>
              <a:t>” Come to Feel This Way?</a:t>
            </a:r>
          </a:p>
          <a:p>
            <a:pPr marL="1317625" lvl="2" indent="-517525">
              <a:spcBef>
                <a:spcPts val="1200"/>
              </a:spcBef>
              <a:buNone/>
            </a:pPr>
            <a:r>
              <a:rPr lang="en-US" sz="3000" b="1" dirty="0" smtClean="0">
                <a:effectLst>
                  <a:outerShdw blurRad="50800" dist="38100" dir="2700000">
                    <a:srgbClr val="000000">
                      <a:alpha val="43000"/>
                    </a:srgbClr>
                  </a:outerShdw>
                </a:effectLst>
              </a:rPr>
              <a:t>C.	</a:t>
            </a:r>
            <a:r>
              <a:rPr lang="en-US" sz="3000" b="1" i="1" dirty="0" smtClean="0">
                <a:effectLst>
                  <a:outerShdw blurRad="50800" dist="38100" dir="2700000">
                    <a:srgbClr val="000000">
                      <a:alpha val="43000"/>
                    </a:srgbClr>
                  </a:outerShdw>
                </a:effectLst>
              </a:rPr>
              <a:t>Sometimes it is a response to man-made religions.</a:t>
            </a:r>
          </a:p>
          <a:p>
            <a:pPr marL="1597025" lvl="3" indent="-339725">
              <a:spcBef>
                <a:spcPts val="2400"/>
              </a:spcBef>
              <a:buNone/>
            </a:pPr>
            <a:r>
              <a:rPr lang="en-US" sz="2800" b="1" dirty="0" smtClean="0">
                <a:effectLst>
                  <a:outerShdw blurRad="50800" dist="38100" dir="2700000">
                    <a:srgbClr val="000000">
                      <a:alpha val="43000"/>
                    </a:srgbClr>
                  </a:outerShdw>
                </a:effectLst>
              </a:rPr>
              <a:t>1. If a religious group doesn’t follow the patterns of Scripture it is not the Lord’s Church (2 Tim. 1:13; Phil. 4:9).  </a:t>
            </a:r>
          </a:p>
        </p:txBody>
      </p:sp>
      <p:pic>
        <p:nvPicPr>
          <p:cNvPr id="7" name="Picture 6" descr="pews-3.jpg"/>
          <p:cNvPicPr>
            <a:picLocks noChangeAspect="1"/>
          </p:cNvPicPr>
          <p:nvPr/>
        </p:nvPicPr>
        <p:blipFill>
          <a:blip r:embed="rId2"/>
          <a:stretch>
            <a:fillRect/>
          </a:stretch>
        </p:blipFill>
        <p:spPr>
          <a:xfrm>
            <a:off x="6680246" y="351432"/>
            <a:ext cx="2006554" cy="1504916"/>
          </a:xfrm>
          <a:prstGeom prst="rect">
            <a:avLst/>
          </a:prstGeom>
          <a:effectLst>
            <a:outerShdw blurRad="50800" dist="76200" dir="270000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78698"/>
            <a:ext cx="8229600" cy="4500281"/>
          </a:xfrm>
          <a:noFill/>
          <a:effectLst>
            <a:softEdge rad="482600"/>
          </a:effectLst>
        </p:spPr>
        <p:txBody>
          <a:bodyPr>
            <a:noAutofit/>
          </a:bodyPr>
          <a:lstStyle/>
          <a:p>
            <a:pPr marL="0" indent="0">
              <a:spcBef>
                <a:spcPts val="0"/>
              </a:spcBef>
              <a:buNone/>
            </a:pPr>
            <a:r>
              <a:rPr lang="en-US" sz="3500" b="1" dirty="0" smtClean="0">
                <a:effectLst>
                  <a:outerShdw blurRad="50800" dist="38100" dir="2700000">
                    <a:srgbClr val="000000">
                      <a:alpha val="43000"/>
                    </a:srgbClr>
                  </a:outerShdw>
                </a:effectLst>
              </a:rPr>
              <a:t>II. Why Do “</a:t>
            </a:r>
            <a:r>
              <a:rPr lang="en-US" sz="3500" b="1" dirty="0" err="1" smtClean="0">
                <a:effectLst>
                  <a:outerShdw blurRad="50800" dist="38100" dir="2700000">
                    <a:srgbClr val="000000">
                      <a:alpha val="43000"/>
                    </a:srgbClr>
                  </a:outerShdw>
                </a:effectLst>
              </a:rPr>
              <a:t>Dones</a:t>
            </a:r>
            <a:r>
              <a:rPr lang="en-US" sz="3500" b="1" dirty="0" smtClean="0">
                <a:effectLst>
                  <a:outerShdw blurRad="50800" dist="38100" dir="2700000">
                    <a:srgbClr val="000000">
                      <a:alpha val="43000"/>
                    </a:srgbClr>
                  </a:outerShdw>
                </a:effectLst>
              </a:rPr>
              <a:t>” Come to Feel This Way?</a:t>
            </a:r>
          </a:p>
          <a:p>
            <a:pPr marL="1317625" lvl="2" indent="-517525">
              <a:spcBef>
                <a:spcPts val="1200"/>
              </a:spcBef>
              <a:buNone/>
            </a:pPr>
            <a:r>
              <a:rPr lang="en-US" sz="3000" b="1" dirty="0" smtClean="0">
                <a:effectLst>
                  <a:outerShdw blurRad="50800" dist="38100" dir="2700000">
                    <a:srgbClr val="000000">
                      <a:alpha val="43000"/>
                    </a:srgbClr>
                  </a:outerShdw>
                </a:effectLst>
              </a:rPr>
              <a:t>D.	</a:t>
            </a:r>
            <a:r>
              <a:rPr lang="en-US" sz="3000" b="1" i="1" dirty="0" smtClean="0">
                <a:effectLst>
                  <a:outerShdw blurRad="50800" dist="38100" dir="2700000">
                    <a:srgbClr val="000000">
                      <a:alpha val="43000"/>
                    </a:srgbClr>
                  </a:outerShdw>
                </a:effectLst>
              </a:rPr>
              <a:t>Sometimes it is a rejection of what the Bible says.</a:t>
            </a:r>
          </a:p>
          <a:p>
            <a:pPr marL="1257300" lvl="3" indent="0">
              <a:spcBef>
                <a:spcPts val="2400"/>
              </a:spcBef>
              <a:buNone/>
            </a:pPr>
            <a:r>
              <a:rPr lang="en-US" sz="2800" b="1" dirty="0" smtClean="0">
                <a:effectLst>
                  <a:outerShdw blurRad="50800" dist="38100" dir="2700000">
                    <a:srgbClr val="000000">
                      <a:alpha val="43000"/>
                    </a:srgbClr>
                  </a:outerShdw>
                </a:effectLst>
              </a:rPr>
              <a:t>“I can not sit thru another worship service celebrating  ‘Love for all’ when it is all white, all English, all heterosexual” (Southern Lady).</a:t>
            </a:r>
          </a:p>
          <a:p>
            <a:pPr marL="1714500" lvl="4" indent="0">
              <a:spcBef>
                <a:spcPts val="2400"/>
              </a:spcBef>
              <a:buFont typeface="Wingdings" charset="2"/>
              <a:buChar char="§"/>
            </a:pPr>
            <a:r>
              <a:rPr lang="en-US" sz="2800" b="1" dirty="0" smtClean="0">
                <a:effectLst>
                  <a:outerShdw blurRad="50800" dist="38100" dir="2700000">
                    <a:srgbClr val="000000">
                      <a:alpha val="43000"/>
                    </a:srgbClr>
                  </a:outerShdw>
                </a:effectLst>
              </a:rPr>
              <a:t> The Bible condemns homosexuality. </a:t>
            </a:r>
          </a:p>
        </p:txBody>
      </p:sp>
      <p:sp>
        <p:nvSpPr>
          <p:cNvPr id="2" name="Title 1"/>
          <p:cNvSpPr>
            <a:spLocks noGrp="1"/>
          </p:cNvSpPr>
          <p:nvPr>
            <p:ph type="title"/>
          </p:nvPr>
        </p:nvSpPr>
        <p:spPr/>
        <p:txBody>
          <a:bodyPr>
            <a:noAutofit/>
          </a:bodyPr>
          <a:lstStyle/>
          <a:p>
            <a:pPr algn="l"/>
            <a:r>
              <a:rPr lang="en-US" sz="5000" dirty="0" smtClean="0">
                <a:effectLst>
                  <a:outerShdw blurRad="50800" dist="38100" dir="2700000">
                    <a:srgbClr val="000000">
                      <a:alpha val="43000"/>
                    </a:srgbClr>
                  </a:outerShdw>
                </a:effectLst>
              </a:rPr>
              <a:t>“Plop, Pray, and Pay”</a:t>
            </a:r>
            <a:endParaRPr lang="en-US" sz="5000" dirty="0">
              <a:effectLst>
                <a:outerShdw blurRad="50800" dist="38100" dir="2700000">
                  <a:srgbClr val="000000">
                    <a:alpha val="43000"/>
                  </a:srgbClr>
                </a:outerShdw>
              </a:effectLst>
            </a:endParaRPr>
          </a:p>
        </p:txBody>
      </p:sp>
      <p:pic>
        <p:nvPicPr>
          <p:cNvPr id="7" name="Picture 6" descr="pews-3.jpg"/>
          <p:cNvPicPr>
            <a:picLocks noChangeAspect="1"/>
          </p:cNvPicPr>
          <p:nvPr/>
        </p:nvPicPr>
        <p:blipFill>
          <a:blip r:embed="rId2"/>
          <a:stretch>
            <a:fillRect/>
          </a:stretch>
        </p:blipFill>
        <p:spPr>
          <a:xfrm>
            <a:off x="6680246" y="351432"/>
            <a:ext cx="2006554" cy="1504916"/>
          </a:xfrm>
          <a:prstGeom prst="rect">
            <a:avLst/>
          </a:prstGeom>
          <a:effectLst>
            <a:outerShdw blurRad="50800" dist="76200" dir="270000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78698"/>
            <a:ext cx="8229600" cy="4500281"/>
          </a:xfrm>
          <a:noFill/>
          <a:effectLst>
            <a:softEdge rad="482600"/>
          </a:effectLst>
        </p:spPr>
        <p:txBody>
          <a:bodyPr>
            <a:noAutofit/>
          </a:bodyPr>
          <a:lstStyle/>
          <a:p>
            <a:pPr marL="0" indent="0">
              <a:spcBef>
                <a:spcPts val="0"/>
              </a:spcBef>
              <a:buNone/>
            </a:pPr>
            <a:r>
              <a:rPr lang="en-US" sz="3500" b="1" dirty="0" smtClean="0">
                <a:effectLst>
                  <a:outerShdw blurRad="50800" dist="38100" dir="2700000">
                    <a:srgbClr val="000000">
                      <a:alpha val="43000"/>
                    </a:srgbClr>
                  </a:outerShdw>
                </a:effectLst>
              </a:rPr>
              <a:t>II. Why Do “</a:t>
            </a:r>
            <a:r>
              <a:rPr lang="en-US" sz="3500" b="1" dirty="0" err="1" smtClean="0">
                <a:effectLst>
                  <a:outerShdw blurRad="50800" dist="38100" dir="2700000">
                    <a:srgbClr val="000000">
                      <a:alpha val="43000"/>
                    </a:srgbClr>
                  </a:outerShdw>
                </a:effectLst>
              </a:rPr>
              <a:t>Dones</a:t>
            </a:r>
            <a:r>
              <a:rPr lang="en-US" sz="3500" b="1" dirty="0" smtClean="0">
                <a:effectLst>
                  <a:outerShdw blurRad="50800" dist="38100" dir="2700000">
                    <a:srgbClr val="000000">
                      <a:alpha val="43000"/>
                    </a:srgbClr>
                  </a:outerShdw>
                </a:effectLst>
              </a:rPr>
              <a:t>” Come to Feel This Way?</a:t>
            </a:r>
          </a:p>
          <a:p>
            <a:pPr marL="1317625" lvl="2" indent="-517525">
              <a:spcBef>
                <a:spcPts val="1200"/>
              </a:spcBef>
              <a:buNone/>
            </a:pPr>
            <a:r>
              <a:rPr lang="en-US" sz="3000" b="1" dirty="0" smtClean="0">
                <a:effectLst>
                  <a:outerShdw blurRad="50800" dist="38100" dir="2700000">
                    <a:srgbClr val="000000">
                      <a:alpha val="43000"/>
                    </a:srgbClr>
                  </a:outerShdw>
                </a:effectLst>
              </a:rPr>
              <a:t>D.	</a:t>
            </a:r>
            <a:r>
              <a:rPr lang="en-US" sz="3000" b="1" i="1" dirty="0" smtClean="0">
                <a:effectLst>
                  <a:outerShdw blurRad="50800" dist="38100" dir="2700000">
                    <a:srgbClr val="000000">
                      <a:alpha val="43000"/>
                    </a:srgbClr>
                  </a:outerShdw>
                </a:effectLst>
              </a:rPr>
              <a:t>Sometimes it is a rejection of what the Bible says.</a:t>
            </a:r>
          </a:p>
          <a:p>
            <a:pPr marL="1257300" lvl="3" indent="0">
              <a:spcBef>
                <a:spcPts val="2400"/>
              </a:spcBef>
              <a:buNone/>
            </a:pPr>
            <a:r>
              <a:rPr lang="en-US" sz="2800" b="1" dirty="0" smtClean="0">
                <a:effectLst>
                  <a:outerShdw blurRad="50800" dist="38100" dir="2700000">
                    <a:srgbClr val="000000">
                      <a:alpha val="43000"/>
                    </a:srgbClr>
                  </a:outerShdw>
                </a:effectLst>
              </a:rPr>
              <a:t>“One of my children asked, ‘Couldn’t we just find a church that welcomes gay people?’” (Jill).</a:t>
            </a:r>
          </a:p>
          <a:p>
            <a:pPr marL="2055813" lvl="4" indent="-341313">
              <a:spcBef>
                <a:spcPts val="2400"/>
              </a:spcBef>
              <a:buFont typeface="Wingdings" charset="2"/>
              <a:buChar char="§"/>
            </a:pPr>
            <a:r>
              <a:rPr lang="en-US" sz="2800" b="1" dirty="0" smtClean="0">
                <a:effectLst>
                  <a:outerShdw blurRad="50800" dist="38100" dir="2700000">
                    <a:srgbClr val="000000">
                      <a:alpha val="43000"/>
                    </a:srgbClr>
                  </a:outerShdw>
                </a:effectLst>
              </a:rPr>
              <a:t> This is not a desire for proper attitudes— it is tolerance of sinful practice.</a:t>
            </a:r>
          </a:p>
        </p:txBody>
      </p:sp>
      <p:sp>
        <p:nvSpPr>
          <p:cNvPr id="2" name="Title 1"/>
          <p:cNvSpPr>
            <a:spLocks noGrp="1"/>
          </p:cNvSpPr>
          <p:nvPr>
            <p:ph type="title"/>
          </p:nvPr>
        </p:nvSpPr>
        <p:spPr/>
        <p:txBody>
          <a:bodyPr>
            <a:noAutofit/>
          </a:bodyPr>
          <a:lstStyle/>
          <a:p>
            <a:pPr algn="l"/>
            <a:r>
              <a:rPr lang="en-US" sz="5000" dirty="0" smtClean="0">
                <a:effectLst>
                  <a:outerShdw blurRad="50800" dist="38100" dir="2700000">
                    <a:srgbClr val="000000">
                      <a:alpha val="43000"/>
                    </a:srgbClr>
                  </a:outerShdw>
                </a:effectLst>
              </a:rPr>
              <a:t>“Plop, Pray, and Pay”</a:t>
            </a:r>
            <a:endParaRPr lang="en-US" sz="5000" dirty="0">
              <a:effectLst>
                <a:outerShdw blurRad="50800" dist="38100" dir="2700000">
                  <a:srgbClr val="000000">
                    <a:alpha val="43000"/>
                  </a:srgbClr>
                </a:outerShdw>
              </a:effectLst>
            </a:endParaRPr>
          </a:p>
        </p:txBody>
      </p:sp>
      <p:pic>
        <p:nvPicPr>
          <p:cNvPr id="7" name="Picture 6" descr="pews-3.jpg"/>
          <p:cNvPicPr>
            <a:picLocks noChangeAspect="1"/>
          </p:cNvPicPr>
          <p:nvPr/>
        </p:nvPicPr>
        <p:blipFill>
          <a:blip r:embed="rId2"/>
          <a:stretch>
            <a:fillRect/>
          </a:stretch>
        </p:blipFill>
        <p:spPr>
          <a:xfrm>
            <a:off x="6680246" y="351432"/>
            <a:ext cx="2006554" cy="1504916"/>
          </a:xfrm>
          <a:prstGeom prst="rect">
            <a:avLst/>
          </a:prstGeom>
          <a:effectLst>
            <a:outerShdw blurRad="50800" dist="76200" dir="270000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5000" dirty="0" smtClean="0">
                <a:effectLst>
                  <a:outerShdw blurRad="50800" dist="38100" dir="2700000">
                    <a:srgbClr val="000000">
                      <a:alpha val="43000"/>
                    </a:srgbClr>
                  </a:outerShdw>
                </a:effectLst>
              </a:rPr>
              <a:t>“Plop, Pray, and Pay”</a:t>
            </a:r>
            <a:endParaRPr lang="en-US" sz="5000"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457200" y="1978698"/>
            <a:ext cx="8229600" cy="4500281"/>
          </a:xfrm>
          <a:noFill/>
          <a:effectLst>
            <a:softEdge rad="482600"/>
          </a:effectLst>
        </p:spPr>
        <p:txBody>
          <a:bodyPr>
            <a:noAutofit/>
          </a:bodyPr>
          <a:lstStyle/>
          <a:p>
            <a:pPr marL="0" indent="0">
              <a:spcBef>
                <a:spcPts val="0"/>
              </a:spcBef>
              <a:buNone/>
            </a:pPr>
            <a:r>
              <a:rPr lang="en-US" sz="3500" b="1" dirty="0" smtClean="0">
                <a:effectLst>
                  <a:outerShdw blurRad="50800" dist="38100" dir="2700000">
                    <a:srgbClr val="000000">
                      <a:alpha val="43000"/>
                    </a:srgbClr>
                  </a:outerShdw>
                </a:effectLst>
              </a:rPr>
              <a:t>II. Why Do “</a:t>
            </a:r>
            <a:r>
              <a:rPr lang="en-US" sz="3500" b="1" dirty="0" err="1" smtClean="0">
                <a:effectLst>
                  <a:outerShdw blurRad="50800" dist="38100" dir="2700000">
                    <a:srgbClr val="000000">
                      <a:alpha val="43000"/>
                    </a:srgbClr>
                  </a:outerShdw>
                </a:effectLst>
              </a:rPr>
              <a:t>Dones</a:t>
            </a:r>
            <a:r>
              <a:rPr lang="en-US" sz="3500" b="1" dirty="0" smtClean="0">
                <a:effectLst>
                  <a:outerShdw blurRad="50800" dist="38100" dir="2700000">
                    <a:srgbClr val="000000">
                      <a:alpha val="43000"/>
                    </a:srgbClr>
                  </a:outerShdw>
                </a:effectLst>
              </a:rPr>
              <a:t>” Come to Feel This Way?</a:t>
            </a:r>
          </a:p>
          <a:p>
            <a:pPr marL="1317625" lvl="2" indent="-517525">
              <a:spcBef>
                <a:spcPts val="1200"/>
              </a:spcBef>
              <a:buNone/>
            </a:pPr>
            <a:r>
              <a:rPr lang="en-US" sz="3000" b="1" dirty="0" smtClean="0">
                <a:effectLst>
                  <a:outerShdw blurRad="50800" dist="38100" dir="2700000">
                    <a:srgbClr val="000000">
                      <a:alpha val="43000"/>
                    </a:srgbClr>
                  </a:outerShdw>
                </a:effectLst>
              </a:rPr>
              <a:t>D.	</a:t>
            </a:r>
            <a:r>
              <a:rPr lang="en-US" sz="3000" b="1" i="1" dirty="0" smtClean="0">
                <a:effectLst>
                  <a:outerShdw blurRad="50800" dist="38100" dir="2700000">
                    <a:srgbClr val="000000">
                      <a:alpha val="43000"/>
                    </a:srgbClr>
                  </a:outerShdw>
                </a:effectLst>
              </a:rPr>
              <a:t>Sometimes it is a rejection of what the Bible says.</a:t>
            </a:r>
          </a:p>
          <a:p>
            <a:pPr marL="1597025" lvl="3" indent="-339725">
              <a:spcBef>
                <a:spcPts val="2400"/>
              </a:spcBef>
              <a:buNone/>
            </a:pPr>
            <a:r>
              <a:rPr lang="en-US" sz="2800" b="1" dirty="0" smtClean="0">
                <a:effectLst>
                  <a:outerShdw blurRad="50800" dist="38100" dir="2700000">
                    <a:srgbClr val="000000">
                      <a:alpha val="43000"/>
                    </a:srgbClr>
                  </a:outerShdw>
                </a:effectLst>
              </a:rPr>
              <a:t>1. All sinners are acceptable before God if they turn from their sin in obedience to the gospel (1 Cor. 6:9-11). </a:t>
            </a:r>
          </a:p>
        </p:txBody>
      </p:sp>
      <p:pic>
        <p:nvPicPr>
          <p:cNvPr id="7" name="Picture 6" descr="pews-3.jpg"/>
          <p:cNvPicPr>
            <a:picLocks noChangeAspect="1"/>
          </p:cNvPicPr>
          <p:nvPr/>
        </p:nvPicPr>
        <p:blipFill>
          <a:blip r:embed="rId2"/>
          <a:stretch>
            <a:fillRect/>
          </a:stretch>
        </p:blipFill>
        <p:spPr>
          <a:xfrm>
            <a:off x="6680246" y="351432"/>
            <a:ext cx="2006554" cy="1504916"/>
          </a:xfrm>
          <a:prstGeom prst="rect">
            <a:avLst/>
          </a:prstGeom>
          <a:effectLst>
            <a:outerShdw blurRad="50800" dist="76200" dir="270000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78698"/>
            <a:ext cx="8229600" cy="4500281"/>
          </a:xfrm>
          <a:noFill/>
          <a:effectLst>
            <a:softEdge rad="482600"/>
          </a:effectLst>
        </p:spPr>
        <p:txBody>
          <a:bodyPr>
            <a:noAutofit/>
          </a:bodyPr>
          <a:lstStyle/>
          <a:p>
            <a:pPr marL="0" indent="0">
              <a:spcBef>
                <a:spcPts val="0"/>
              </a:spcBef>
              <a:buNone/>
            </a:pPr>
            <a:r>
              <a:rPr lang="en-US" sz="3500" b="1" dirty="0" smtClean="0">
                <a:effectLst>
                  <a:outerShdw blurRad="50800" dist="38100" dir="2700000">
                    <a:srgbClr val="000000">
                      <a:alpha val="43000"/>
                    </a:srgbClr>
                  </a:outerShdw>
                </a:effectLst>
              </a:rPr>
              <a:t>II. Why Do “</a:t>
            </a:r>
            <a:r>
              <a:rPr lang="en-US" sz="3500" b="1" dirty="0" err="1" smtClean="0">
                <a:effectLst>
                  <a:outerShdw blurRad="50800" dist="38100" dir="2700000">
                    <a:srgbClr val="000000">
                      <a:alpha val="43000"/>
                    </a:srgbClr>
                  </a:outerShdw>
                </a:effectLst>
              </a:rPr>
              <a:t>Dones</a:t>
            </a:r>
            <a:r>
              <a:rPr lang="en-US" sz="3500" b="1" dirty="0" smtClean="0">
                <a:effectLst>
                  <a:outerShdw blurRad="50800" dist="38100" dir="2700000">
                    <a:srgbClr val="000000">
                      <a:alpha val="43000"/>
                    </a:srgbClr>
                  </a:outerShdw>
                </a:effectLst>
              </a:rPr>
              <a:t>” Come to Feel This Way?</a:t>
            </a:r>
          </a:p>
          <a:p>
            <a:pPr marL="1317625" lvl="2" indent="-517525">
              <a:spcBef>
                <a:spcPts val="1200"/>
              </a:spcBef>
              <a:buNone/>
            </a:pPr>
            <a:r>
              <a:rPr lang="en-US" sz="3000" b="1" dirty="0" smtClean="0">
                <a:effectLst>
                  <a:outerShdw blurRad="50800" dist="38100" dir="2700000">
                    <a:srgbClr val="000000">
                      <a:alpha val="43000"/>
                    </a:srgbClr>
                  </a:outerShdw>
                </a:effectLst>
              </a:rPr>
              <a:t>D.	</a:t>
            </a:r>
            <a:r>
              <a:rPr lang="en-US" sz="3000" b="1" i="1" dirty="0" smtClean="0">
                <a:effectLst>
                  <a:outerShdw blurRad="50800" dist="38100" dir="2700000">
                    <a:srgbClr val="000000">
                      <a:alpha val="43000"/>
                    </a:srgbClr>
                  </a:outerShdw>
                </a:effectLst>
              </a:rPr>
              <a:t>Sometimes it is a rejection of what the Bible says.</a:t>
            </a:r>
          </a:p>
          <a:p>
            <a:pPr marL="1257300" lvl="3" indent="0">
              <a:spcBef>
                <a:spcPts val="2400"/>
              </a:spcBef>
              <a:buNone/>
            </a:pPr>
            <a:r>
              <a:rPr lang="en-US" sz="2800" b="1" dirty="0" smtClean="0">
                <a:effectLst>
                  <a:outerShdw blurRad="50800" dist="38100" dir="2700000">
                    <a:srgbClr val="000000">
                      <a:alpha val="43000"/>
                    </a:srgbClr>
                  </a:outerShdw>
                </a:effectLst>
              </a:rPr>
              <a:t>“…All members are gifted to minister and, yes, even teach. I’m drawn to the organic church where leadership positions are few, if any, and all are on equal footing…” (Lucy).</a:t>
            </a:r>
          </a:p>
        </p:txBody>
      </p:sp>
      <p:sp>
        <p:nvSpPr>
          <p:cNvPr id="2" name="Title 1"/>
          <p:cNvSpPr>
            <a:spLocks noGrp="1"/>
          </p:cNvSpPr>
          <p:nvPr>
            <p:ph type="title"/>
          </p:nvPr>
        </p:nvSpPr>
        <p:spPr/>
        <p:txBody>
          <a:bodyPr>
            <a:noAutofit/>
          </a:bodyPr>
          <a:lstStyle/>
          <a:p>
            <a:pPr algn="l"/>
            <a:r>
              <a:rPr lang="en-US" sz="5000" dirty="0" smtClean="0">
                <a:effectLst>
                  <a:outerShdw blurRad="50800" dist="38100" dir="2700000">
                    <a:srgbClr val="000000">
                      <a:alpha val="43000"/>
                    </a:srgbClr>
                  </a:outerShdw>
                </a:effectLst>
              </a:rPr>
              <a:t>“Plop, Pray, and Pay”</a:t>
            </a:r>
            <a:endParaRPr lang="en-US" sz="5000" dirty="0">
              <a:effectLst>
                <a:outerShdw blurRad="50800" dist="38100" dir="2700000">
                  <a:srgbClr val="000000">
                    <a:alpha val="43000"/>
                  </a:srgbClr>
                </a:outerShdw>
              </a:effectLst>
            </a:endParaRPr>
          </a:p>
        </p:txBody>
      </p:sp>
      <p:pic>
        <p:nvPicPr>
          <p:cNvPr id="7" name="Picture 6" descr="pews-3.jpg"/>
          <p:cNvPicPr>
            <a:picLocks noChangeAspect="1"/>
          </p:cNvPicPr>
          <p:nvPr/>
        </p:nvPicPr>
        <p:blipFill>
          <a:blip r:embed="rId2"/>
          <a:stretch>
            <a:fillRect/>
          </a:stretch>
        </p:blipFill>
        <p:spPr>
          <a:xfrm>
            <a:off x="6680246" y="351432"/>
            <a:ext cx="2006554" cy="1504916"/>
          </a:xfrm>
          <a:prstGeom prst="rect">
            <a:avLst/>
          </a:prstGeom>
          <a:effectLst>
            <a:outerShdw blurRad="50800" dist="76200" dir="270000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5000" dirty="0" smtClean="0">
                <a:effectLst>
                  <a:outerShdw blurRad="50800" dist="38100" dir="2700000">
                    <a:srgbClr val="000000">
                      <a:alpha val="43000"/>
                    </a:srgbClr>
                  </a:outerShdw>
                </a:effectLst>
              </a:rPr>
              <a:t>“Plop, Pray, and Pay”</a:t>
            </a:r>
            <a:endParaRPr lang="en-US" sz="5000"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457200" y="1978698"/>
            <a:ext cx="8229600" cy="4500281"/>
          </a:xfrm>
          <a:noFill/>
          <a:effectLst>
            <a:softEdge rad="482600"/>
          </a:effectLst>
        </p:spPr>
        <p:txBody>
          <a:bodyPr>
            <a:noAutofit/>
          </a:bodyPr>
          <a:lstStyle/>
          <a:p>
            <a:pPr marL="0" indent="0">
              <a:spcBef>
                <a:spcPts val="0"/>
              </a:spcBef>
              <a:buNone/>
            </a:pPr>
            <a:r>
              <a:rPr lang="en-US" sz="3500" b="1" dirty="0" smtClean="0">
                <a:effectLst>
                  <a:outerShdw blurRad="50800" dist="38100" dir="2700000">
                    <a:srgbClr val="000000">
                      <a:alpha val="43000"/>
                    </a:srgbClr>
                  </a:outerShdw>
                </a:effectLst>
              </a:rPr>
              <a:t>II. Why Do “</a:t>
            </a:r>
            <a:r>
              <a:rPr lang="en-US" sz="3500" b="1" dirty="0" err="1" smtClean="0">
                <a:effectLst>
                  <a:outerShdw blurRad="50800" dist="38100" dir="2700000">
                    <a:srgbClr val="000000">
                      <a:alpha val="43000"/>
                    </a:srgbClr>
                  </a:outerShdw>
                </a:effectLst>
              </a:rPr>
              <a:t>Dones</a:t>
            </a:r>
            <a:r>
              <a:rPr lang="en-US" sz="3500" b="1" dirty="0" smtClean="0">
                <a:effectLst>
                  <a:outerShdw blurRad="50800" dist="38100" dir="2700000">
                    <a:srgbClr val="000000">
                      <a:alpha val="43000"/>
                    </a:srgbClr>
                  </a:outerShdw>
                </a:effectLst>
              </a:rPr>
              <a:t>” Come to Feel This Way?</a:t>
            </a:r>
          </a:p>
          <a:p>
            <a:pPr marL="1317625" lvl="2" indent="-517525">
              <a:spcBef>
                <a:spcPts val="1200"/>
              </a:spcBef>
              <a:buNone/>
            </a:pPr>
            <a:r>
              <a:rPr lang="en-US" sz="3000" b="1" dirty="0" smtClean="0">
                <a:effectLst>
                  <a:outerShdw blurRad="50800" dist="38100" dir="2700000">
                    <a:srgbClr val="000000">
                      <a:alpha val="43000"/>
                    </a:srgbClr>
                  </a:outerShdw>
                </a:effectLst>
              </a:rPr>
              <a:t>D.	</a:t>
            </a:r>
            <a:r>
              <a:rPr lang="en-US" sz="3000" b="1" i="1" dirty="0" smtClean="0">
                <a:effectLst>
                  <a:outerShdw blurRad="50800" dist="38100" dir="2700000">
                    <a:srgbClr val="000000">
                      <a:alpha val="43000"/>
                    </a:srgbClr>
                  </a:outerShdw>
                </a:effectLst>
              </a:rPr>
              <a:t>Sometimes it is a rejection of what the Bible says.</a:t>
            </a:r>
          </a:p>
          <a:p>
            <a:pPr marL="1717675" lvl="3" indent="-460375">
              <a:spcBef>
                <a:spcPts val="600"/>
              </a:spcBef>
              <a:buNone/>
            </a:pPr>
            <a:r>
              <a:rPr lang="en-US" sz="2800" b="1" dirty="0" smtClean="0">
                <a:effectLst>
                  <a:outerShdw blurRad="50800" dist="38100" dir="2700000">
                    <a:srgbClr val="000000">
                      <a:alpha val="43000"/>
                    </a:srgbClr>
                  </a:outerShdw>
                </a:effectLst>
              </a:rPr>
              <a:t>2. Elders (or deacons) are to be the “husband of one wife” (1 Tim. 3:2; cf. 3:12)—lit. “a one woman man.”</a:t>
            </a:r>
          </a:p>
          <a:p>
            <a:pPr marL="1717675" lvl="3" indent="-460375">
              <a:spcBef>
                <a:spcPts val="600"/>
              </a:spcBef>
              <a:buNone/>
            </a:pPr>
            <a:r>
              <a:rPr lang="en-US" sz="2800" b="1" dirty="0" smtClean="0">
                <a:effectLst>
                  <a:outerShdw blurRad="50800" dist="38100" dir="2700000">
                    <a:srgbClr val="000000">
                      <a:alpha val="43000"/>
                    </a:srgbClr>
                  </a:outerShdw>
                </a:effectLst>
              </a:rPr>
              <a:t>3.  The word of God teaches restrictions on women’s roles in the church (1 Cor. 14:34-35; 1 Tim. 2:11-12).</a:t>
            </a:r>
          </a:p>
        </p:txBody>
      </p:sp>
      <p:pic>
        <p:nvPicPr>
          <p:cNvPr id="7" name="Picture 6" descr="pews-3.jpg"/>
          <p:cNvPicPr>
            <a:picLocks noChangeAspect="1"/>
          </p:cNvPicPr>
          <p:nvPr/>
        </p:nvPicPr>
        <p:blipFill>
          <a:blip r:embed="rId2"/>
          <a:stretch>
            <a:fillRect/>
          </a:stretch>
        </p:blipFill>
        <p:spPr>
          <a:xfrm>
            <a:off x="6680246" y="351432"/>
            <a:ext cx="2006554" cy="1504916"/>
          </a:xfrm>
          <a:prstGeom prst="rect">
            <a:avLst/>
          </a:prstGeom>
          <a:effectLst>
            <a:outerShdw blurRad="50800" dist="76200" dir="270000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effectLst>
                  <a:outerShdw blurRad="50800" dist="38100" dir="2700000">
                    <a:srgbClr val="000000">
                      <a:alpha val="43000"/>
                    </a:srgbClr>
                  </a:outerShdw>
                </a:effectLst>
              </a:rPr>
              <a:t>Luke 18:3-8</a:t>
            </a:r>
            <a:endParaRPr lang="en-US" sz="6000"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798286" y="1788198"/>
            <a:ext cx="7704666" cy="4690782"/>
          </a:xfrm>
          <a:noFill/>
          <a:effectLst>
            <a:softEdge rad="482600"/>
          </a:effectLst>
        </p:spPr>
        <p:txBody>
          <a:bodyPr>
            <a:normAutofit/>
          </a:bodyPr>
          <a:lstStyle/>
          <a:p>
            <a:pPr marL="0" indent="0">
              <a:buNone/>
            </a:pPr>
            <a:r>
              <a:rPr lang="en-US" sz="3400" b="1" dirty="0" smtClean="0">
                <a:effectLst>
                  <a:outerShdw blurRad="50800" dist="38100" dir="2700000">
                    <a:srgbClr val="000000">
                      <a:alpha val="43000"/>
                    </a:srgbClr>
                  </a:outerShdw>
                </a:effectLst>
              </a:rPr>
              <a:t>Then the Lord said, “Hear what the unjust judge said. And shall God not avenge His own elect who cry out day and night to Him, though He bears long with them?  I tell you that He will avenge them speedily. Nevertheless, when the Son of Man comes, will He really find faith on the earth?” (NKJV).</a:t>
            </a:r>
            <a:endParaRPr lang="en-US" sz="3400" b="1" dirty="0">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78698"/>
            <a:ext cx="8534400" cy="4500281"/>
          </a:xfrm>
          <a:noFill/>
          <a:effectLst>
            <a:softEdge rad="482600"/>
          </a:effectLst>
        </p:spPr>
        <p:txBody>
          <a:bodyPr>
            <a:noAutofit/>
          </a:bodyPr>
          <a:lstStyle/>
          <a:p>
            <a:pPr marL="0" indent="0">
              <a:spcBef>
                <a:spcPts val="0"/>
              </a:spcBef>
              <a:buNone/>
            </a:pPr>
            <a:r>
              <a:rPr lang="en-US" sz="3500" b="1" dirty="0" smtClean="0">
                <a:effectLst>
                  <a:outerShdw blurRad="50800" dist="38100" dir="2700000">
                    <a:srgbClr val="000000">
                      <a:alpha val="43000"/>
                    </a:srgbClr>
                  </a:outerShdw>
                </a:effectLst>
              </a:rPr>
              <a:t>II. Why Do “</a:t>
            </a:r>
            <a:r>
              <a:rPr lang="en-US" sz="3500" b="1" dirty="0" err="1" smtClean="0">
                <a:effectLst>
                  <a:outerShdw blurRad="50800" dist="38100" dir="2700000">
                    <a:srgbClr val="000000">
                      <a:alpha val="43000"/>
                    </a:srgbClr>
                  </a:outerShdw>
                </a:effectLst>
              </a:rPr>
              <a:t>Dones</a:t>
            </a:r>
            <a:r>
              <a:rPr lang="en-US" sz="3500" b="1" dirty="0" smtClean="0">
                <a:effectLst>
                  <a:outerShdw blurRad="50800" dist="38100" dir="2700000">
                    <a:srgbClr val="000000">
                      <a:alpha val="43000"/>
                    </a:srgbClr>
                  </a:outerShdw>
                </a:effectLst>
              </a:rPr>
              <a:t>” Come to Feel This Way?</a:t>
            </a:r>
          </a:p>
          <a:p>
            <a:pPr marL="1317625" lvl="2" indent="-517525">
              <a:spcBef>
                <a:spcPts val="1200"/>
              </a:spcBef>
              <a:buNone/>
            </a:pPr>
            <a:r>
              <a:rPr lang="en-US" sz="3000" b="1" dirty="0" smtClean="0">
                <a:effectLst>
                  <a:outerShdw blurRad="50800" dist="38100" dir="2700000">
                    <a:srgbClr val="000000">
                      <a:alpha val="43000"/>
                    </a:srgbClr>
                  </a:outerShdw>
                </a:effectLst>
              </a:rPr>
              <a:t>E.	</a:t>
            </a:r>
            <a:r>
              <a:rPr lang="en-US" sz="3000" b="1" i="1" dirty="0" smtClean="0">
                <a:effectLst>
                  <a:outerShdw blurRad="50800" dist="38100" dir="2700000">
                    <a:srgbClr val="000000">
                      <a:alpha val="43000"/>
                    </a:srgbClr>
                  </a:outerShdw>
                </a:effectLst>
              </a:rPr>
              <a:t>Sometimes it is because of personal desires.</a:t>
            </a:r>
          </a:p>
          <a:p>
            <a:pPr marL="1257300" lvl="3" indent="0">
              <a:spcBef>
                <a:spcPts val="1200"/>
              </a:spcBef>
              <a:buNone/>
            </a:pPr>
            <a:r>
              <a:rPr lang="en-US" sz="2800" b="1" dirty="0" smtClean="0">
                <a:effectLst>
                  <a:outerShdw blurRad="50800" dist="38100" dir="2700000">
                    <a:srgbClr val="000000">
                      <a:alpha val="43000"/>
                    </a:srgbClr>
                  </a:outerShdw>
                </a:effectLst>
              </a:rPr>
              <a:t>“I am done. On Sunday a.m. and all day Sunday, I’ll be out somewhere in nature, sunshine or snow, getting healthy exercise and enjoying God’s creation. With other like-minded believers, if they don’t mind doing it on the hoof and aren’t determined to be completely sedentary on Sunday” (Andrew). </a:t>
            </a:r>
          </a:p>
        </p:txBody>
      </p:sp>
      <p:sp>
        <p:nvSpPr>
          <p:cNvPr id="2" name="Title 1"/>
          <p:cNvSpPr>
            <a:spLocks noGrp="1"/>
          </p:cNvSpPr>
          <p:nvPr>
            <p:ph type="title"/>
          </p:nvPr>
        </p:nvSpPr>
        <p:spPr/>
        <p:txBody>
          <a:bodyPr>
            <a:noAutofit/>
          </a:bodyPr>
          <a:lstStyle/>
          <a:p>
            <a:pPr algn="l"/>
            <a:r>
              <a:rPr lang="en-US" sz="5000" dirty="0" smtClean="0">
                <a:effectLst>
                  <a:outerShdw blurRad="50800" dist="38100" dir="2700000">
                    <a:srgbClr val="000000">
                      <a:alpha val="43000"/>
                    </a:srgbClr>
                  </a:outerShdw>
                </a:effectLst>
              </a:rPr>
              <a:t>“Plop, Pray, and Pay”</a:t>
            </a:r>
            <a:endParaRPr lang="en-US" sz="5000" dirty="0">
              <a:effectLst>
                <a:outerShdw blurRad="50800" dist="38100" dir="2700000">
                  <a:srgbClr val="000000">
                    <a:alpha val="43000"/>
                  </a:srgbClr>
                </a:outerShdw>
              </a:effectLst>
            </a:endParaRPr>
          </a:p>
        </p:txBody>
      </p:sp>
      <p:pic>
        <p:nvPicPr>
          <p:cNvPr id="7" name="Picture 6" descr="pews-3.jpg"/>
          <p:cNvPicPr>
            <a:picLocks noChangeAspect="1"/>
          </p:cNvPicPr>
          <p:nvPr/>
        </p:nvPicPr>
        <p:blipFill>
          <a:blip r:embed="rId2"/>
          <a:stretch>
            <a:fillRect/>
          </a:stretch>
        </p:blipFill>
        <p:spPr>
          <a:xfrm>
            <a:off x="6680246" y="351432"/>
            <a:ext cx="2006554" cy="1504916"/>
          </a:xfrm>
          <a:prstGeom prst="rect">
            <a:avLst/>
          </a:prstGeom>
          <a:effectLst>
            <a:outerShdw blurRad="50800" dist="76200" dir="270000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5000" dirty="0" smtClean="0">
                <a:effectLst>
                  <a:outerShdw blurRad="50800" dist="38100" dir="2700000">
                    <a:srgbClr val="000000">
                      <a:alpha val="43000"/>
                    </a:srgbClr>
                  </a:outerShdw>
                </a:effectLst>
              </a:rPr>
              <a:t>“Plop, Pray, and Pay”</a:t>
            </a:r>
            <a:endParaRPr lang="en-US" sz="5000"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457200" y="1978698"/>
            <a:ext cx="8534400" cy="4500281"/>
          </a:xfrm>
          <a:noFill/>
          <a:effectLst>
            <a:softEdge rad="482600"/>
          </a:effectLst>
        </p:spPr>
        <p:txBody>
          <a:bodyPr>
            <a:noAutofit/>
          </a:bodyPr>
          <a:lstStyle/>
          <a:p>
            <a:pPr marL="0" indent="0">
              <a:spcBef>
                <a:spcPts val="0"/>
              </a:spcBef>
              <a:buNone/>
            </a:pPr>
            <a:r>
              <a:rPr lang="en-US" sz="3500" b="1" dirty="0" smtClean="0">
                <a:effectLst>
                  <a:outerShdw blurRad="50800" dist="38100" dir="2700000">
                    <a:srgbClr val="000000">
                      <a:alpha val="43000"/>
                    </a:srgbClr>
                  </a:outerShdw>
                </a:effectLst>
              </a:rPr>
              <a:t>II. Why Do “</a:t>
            </a:r>
            <a:r>
              <a:rPr lang="en-US" sz="3500" b="1" dirty="0" err="1" smtClean="0">
                <a:effectLst>
                  <a:outerShdw blurRad="50800" dist="38100" dir="2700000">
                    <a:srgbClr val="000000">
                      <a:alpha val="43000"/>
                    </a:srgbClr>
                  </a:outerShdw>
                </a:effectLst>
              </a:rPr>
              <a:t>Dones</a:t>
            </a:r>
            <a:r>
              <a:rPr lang="en-US" sz="3500" b="1" dirty="0" smtClean="0">
                <a:effectLst>
                  <a:outerShdw blurRad="50800" dist="38100" dir="2700000">
                    <a:srgbClr val="000000">
                      <a:alpha val="43000"/>
                    </a:srgbClr>
                  </a:outerShdw>
                </a:effectLst>
              </a:rPr>
              <a:t>” Come to Feel This Way?</a:t>
            </a:r>
          </a:p>
          <a:p>
            <a:pPr marL="1317625" lvl="2" indent="-517525">
              <a:spcBef>
                <a:spcPts val="1200"/>
              </a:spcBef>
              <a:buNone/>
            </a:pPr>
            <a:r>
              <a:rPr lang="en-US" sz="3000" b="1" dirty="0" smtClean="0">
                <a:effectLst>
                  <a:outerShdw blurRad="50800" dist="38100" dir="2700000">
                    <a:srgbClr val="000000">
                      <a:alpha val="43000"/>
                    </a:srgbClr>
                  </a:outerShdw>
                </a:effectLst>
              </a:rPr>
              <a:t>E.	</a:t>
            </a:r>
            <a:r>
              <a:rPr lang="en-US" sz="3000" b="1" i="1" dirty="0" smtClean="0">
                <a:effectLst>
                  <a:outerShdw blurRad="50800" dist="38100" dir="2700000">
                    <a:srgbClr val="000000">
                      <a:alpha val="43000"/>
                    </a:srgbClr>
                  </a:outerShdw>
                </a:effectLst>
              </a:rPr>
              <a:t>Sometimes it is because of personal desires.</a:t>
            </a:r>
          </a:p>
          <a:p>
            <a:pPr marL="1597025" lvl="3" indent="-339725">
              <a:spcBef>
                <a:spcPts val="2400"/>
              </a:spcBef>
              <a:buNone/>
            </a:pPr>
            <a:r>
              <a:rPr lang="en-US" sz="2800" b="1" dirty="0" smtClean="0">
                <a:effectLst>
                  <a:outerShdw blurRad="50800" dist="38100" dir="2700000">
                    <a:srgbClr val="000000">
                      <a:alpha val="43000"/>
                    </a:srgbClr>
                  </a:outerShdw>
                </a:effectLst>
              </a:rPr>
              <a:t>1.	 The Bible teaches Christians to meet on Sunday, “the first day of the week” (Acts 20:7). </a:t>
            </a:r>
          </a:p>
        </p:txBody>
      </p:sp>
      <p:pic>
        <p:nvPicPr>
          <p:cNvPr id="7" name="Picture 6" descr="pews-3.jpg"/>
          <p:cNvPicPr>
            <a:picLocks noChangeAspect="1"/>
          </p:cNvPicPr>
          <p:nvPr/>
        </p:nvPicPr>
        <p:blipFill>
          <a:blip r:embed="rId2"/>
          <a:stretch>
            <a:fillRect/>
          </a:stretch>
        </p:blipFill>
        <p:spPr>
          <a:xfrm>
            <a:off x="6680246" y="351432"/>
            <a:ext cx="2006554" cy="1504916"/>
          </a:xfrm>
          <a:prstGeom prst="rect">
            <a:avLst/>
          </a:prstGeom>
          <a:effectLst>
            <a:outerShdw blurRad="50800" dist="76200" dir="270000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5000" dirty="0" smtClean="0">
                <a:effectLst>
                  <a:outerShdw blurRad="50800" dist="38100" dir="2700000">
                    <a:srgbClr val="000000">
                      <a:alpha val="43000"/>
                    </a:srgbClr>
                  </a:outerShdw>
                </a:effectLst>
              </a:rPr>
              <a:t>“Plop, Pray, and Pay”</a:t>
            </a:r>
            <a:endParaRPr lang="en-US" sz="5000"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457200" y="1978698"/>
            <a:ext cx="8534400" cy="4500281"/>
          </a:xfrm>
          <a:noFill/>
          <a:effectLst>
            <a:softEdge rad="482600"/>
          </a:effectLst>
        </p:spPr>
        <p:txBody>
          <a:bodyPr>
            <a:noAutofit/>
          </a:bodyPr>
          <a:lstStyle/>
          <a:p>
            <a:pPr marL="0" indent="0">
              <a:spcBef>
                <a:spcPts val="0"/>
              </a:spcBef>
              <a:buNone/>
            </a:pPr>
            <a:r>
              <a:rPr lang="en-US" sz="3500" b="1" dirty="0" smtClean="0">
                <a:effectLst>
                  <a:outerShdw blurRad="50800" dist="38100" dir="2700000">
                    <a:srgbClr val="000000">
                      <a:alpha val="43000"/>
                    </a:srgbClr>
                  </a:outerShdw>
                </a:effectLst>
              </a:rPr>
              <a:t>II. Why Do “</a:t>
            </a:r>
            <a:r>
              <a:rPr lang="en-US" sz="3500" b="1" dirty="0" err="1" smtClean="0">
                <a:effectLst>
                  <a:outerShdw blurRad="50800" dist="38100" dir="2700000">
                    <a:srgbClr val="000000">
                      <a:alpha val="43000"/>
                    </a:srgbClr>
                  </a:outerShdw>
                </a:effectLst>
              </a:rPr>
              <a:t>Dones</a:t>
            </a:r>
            <a:r>
              <a:rPr lang="en-US" sz="3500" b="1" dirty="0" smtClean="0">
                <a:effectLst>
                  <a:outerShdw blurRad="50800" dist="38100" dir="2700000">
                    <a:srgbClr val="000000">
                      <a:alpha val="43000"/>
                    </a:srgbClr>
                  </a:outerShdw>
                </a:effectLst>
              </a:rPr>
              <a:t>” Come to Feel This Way?</a:t>
            </a:r>
          </a:p>
          <a:p>
            <a:pPr marL="1317625" lvl="2" indent="-517525">
              <a:spcBef>
                <a:spcPts val="1200"/>
              </a:spcBef>
              <a:buNone/>
            </a:pPr>
            <a:r>
              <a:rPr lang="en-US" sz="3000" b="1" dirty="0" smtClean="0">
                <a:effectLst>
                  <a:outerShdw blurRad="50800" dist="38100" dir="2700000">
                    <a:srgbClr val="000000">
                      <a:alpha val="43000"/>
                    </a:srgbClr>
                  </a:outerShdw>
                </a:effectLst>
              </a:rPr>
              <a:t>E.	</a:t>
            </a:r>
            <a:r>
              <a:rPr lang="en-US" sz="3000" b="1" i="1" dirty="0" smtClean="0">
                <a:effectLst>
                  <a:outerShdw blurRad="50800" dist="38100" dir="2700000">
                    <a:srgbClr val="000000">
                      <a:alpha val="43000"/>
                    </a:srgbClr>
                  </a:outerShdw>
                </a:effectLst>
              </a:rPr>
              <a:t>Sometimes it is because of personal desires.</a:t>
            </a:r>
          </a:p>
          <a:p>
            <a:pPr marL="1257300" lvl="3" indent="0">
              <a:spcBef>
                <a:spcPts val="2400"/>
              </a:spcBef>
              <a:buNone/>
            </a:pPr>
            <a:r>
              <a:rPr lang="en-US" sz="2800" b="1" dirty="0" smtClean="0">
                <a:effectLst>
                  <a:outerShdw blurRad="50800" dist="38100" dir="2700000">
                    <a:srgbClr val="000000">
                      <a:alpha val="43000"/>
                    </a:srgbClr>
                  </a:outerShdw>
                </a:effectLst>
              </a:rPr>
              <a:t>“I see that church is good for everyone for a while but not for everyone for all of life. Unless your called to teach or pastor, it isn’t beneficial to be a choir member to be preached to week-in, week-out till you die” (Ryan). </a:t>
            </a:r>
          </a:p>
        </p:txBody>
      </p:sp>
      <p:pic>
        <p:nvPicPr>
          <p:cNvPr id="7" name="Picture 6" descr="pews-3.jpg"/>
          <p:cNvPicPr>
            <a:picLocks noChangeAspect="1"/>
          </p:cNvPicPr>
          <p:nvPr/>
        </p:nvPicPr>
        <p:blipFill>
          <a:blip r:embed="rId2"/>
          <a:stretch>
            <a:fillRect/>
          </a:stretch>
        </p:blipFill>
        <p:spPr>
          <a:xfrm>
            <a:off x="6680246" y="351432"/>
            <a:ext cx="2006554" cy="1504916"/>
          </a:xfrm>
          <a:prstGeom prst="rect">
            <a:avLst/>
          </a:prstGeom>
          <a:effectLst>
            <a:outerShdw blurRad="50800" dist="76200" dir="270000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5000" dirty="0" smtClean="0">
                <a:effectLst>
                  <a:outerShdw blurRad="50800" dist="38100" dir="2700000">
                    <a:srgbClr val="000000">
                      <a:alpha val="43000"/>
                    </a:srgbClr>
                  </a:outerShdw>
                </a:effectLst>
              </a:rPr>
              <a:t>“Plop, Pray, and Pay”</a:t>
            </a:r>
            <a:endParaRPr lang="en-US" sz="5000"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457200" y="1978698"/>
            <a:ext cx="8534400" cy="4500281"/>
          </a:xfrm>
          <a:noFill/>
          <a:effectLst>
            <a:softEdge rad="482600"/>
          </a:effectLst>
        </p:spPr>
        <p:txBody>
          <a:bodyPr>
            <a:noAutofit/>
          </a:bodyPr>
          <a:lstStyle/>
          <a:p>
            <a:pPr marL="0" indent="0">
              <a:spcBef>
                <a:spcPts val="0"/>
              </a:spcBef>
              <a:buNone/>
            </a:pPr>
            <a:r>
              <a:rPr lang="en-US" sz="3500" b="1" dirty="0" smtClean="0">
                <a:effectLst>
                  <a:outerShdw blurRad="50800" dist="38100" dir="2700000">
                    <a:srgbClr val="000000">
                      <a:alpha val="43000"/>
                    </a:srgbClr>
                  </a:outerShdw>
                </a:effectLst>
              </a:rPr>
              <a:t>II. Why Do “</a:t>
            </a:r>
            <a:r>
              <a:rPr lang="en-US" sz="3500" b="1" dirty="0" err="1" smtClean="0">
                <a:effectLst>
                  <a:outerShdw blurRad="50800" dist="38100" dir="2700000">
                    <a:srgbClr val="000000">
                      <a:alpha val="43000"/>
                    </a:srgbClr>
                  </a:outerShdw>
                </a:effectLst>
              </a:rPr>
              <a:t>Dones</a:t>
            </a:r>
            <a:r>
              <a:rPr lang="en-US" sz="3500" b="1" dirty="0" smtClean="0">
                <a:effectLst>
                  <a:outerShdw blurRad="50800" dist="38100" dir="2700000">
                    <a:srgbClr val="000000">
                      <a:alpha val="43000"/>
                    </a:srgbClr>
                  </a:outerShdw>
                </a:effectLst>
              </a:rPr>
              <a:t>” Come to Feel This Way?</a:t>
            </a:r>
          </a:p>
          <a:p>
            <a:pPr marL="1317625" lvl="2" indent="-517525">
              <a:spcBef>
                <a:spcPts val="1200"/>
              </a:spcBef>
              <a:buNone/>
            </a:pPr>
            <a:r>
              <a:rPr lang="en-US" sz="3000" b="1" dirty="0" smtClean="0">
                <a:effectLst>
                  <a:outerShdw blurRad="50800" dist="38100" dir="2700000">
                    <a:srgbClr val="000000">
                      <a:alpha val="43000"/>
                    </a:srgbClr>
                  </a:outerShdw>
                </a:effectLst>
              </a:rPr>
              <a:t>E.	</a:t>
            </a:r>
            <a:r>
              <a:rPr lang="en-US" sz="3000" b="1" i="1" dirty="0" smtClean="0">
                <a:effectLst>
                  <a:outerShdw blurRad="50800" dist="38100" dir="2700000">
                    <a:srgbClr val="000000">
                      <a:alpha val="43000"/>
                    </a:srgbClr>
                  </a:outerShdw>
                </a:effectLst>
              </a:rPr>
              <a:t>Sometimes it is because of personal desires.</a:t>
            </a:r>
          </a:p>
          <a:p>
            <a:pPr marL="1597025" lvl="3" indent="-339725">
              <a:spcBef>
                <a:spcPts val="2400"/>
              </a:spcBef>
              <a:buNone/>
            </a:pPr>
            <a:r>
              <a:rPr lang="en-US" sz="2800" b="1" dirty="0" smtClean="0">
                <a:effectLst>
                  <a:outerShdw blurRad="50800" dist="38100" dir="2700000">
                    <a:srgbClr val="000000">
                      <a:alpha val="43000"/>
                    </a:srgbClr>
                  </a:outerShdw>
                </a:effectLst>
              </a:rPr>
              <a:t>2.	 The Bible teaches faithfulness to the Lord and service to Him for life (Rev. 2:10).</a:t>
            </a:r>
          </a:p>
        </p:txBody>
      </p:sp>
      <p:pic>
        <p:nvPicPr>
          <p:cNvPr id="7" name="Picture 6" descr="pews-3.jpg"/>
          <p:cNvPicPr>
            <a:picLocks noChangeAspect="1"/>
          </p:cNvPicPr>
          <p:nvPr/>
        </p:nvPicPr>
        <p:blipFill>
          <a:blip r:embed="rId2"/>
          <a:stretch>
            <a:fillRect/>
          </a:stretch>
        </p:blipFill>
        <p:spPr>
          <a:xfrm>
            <a:off x="6680246" y="351432"/>
            <a:ext cx="2006554" cy="1504916"/>
          </a:xfrm>
          <a:prstGeom prst="rect">
            <a:avLst/>
          </a:prstGeom>
          <a:effectLst>
            <a:outerShdw blurRad="50800" dist="76200" dir="270000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effectLst>
                  <a:outerShdw blurRad="50800" dist="38100" dir="2700000">
                    <a:srgbClr val="000000">
                      <a:alpha val="43000"/>
                    </a:srgbClr>
                  </a:outerShdw>
                </a:effectLst>
              </a:rPr>
              <a:t>“When the Son of Man Comes will He Really Find Faith on the Earth?”</a:t>
            </a:r>
            <a:endParaRPr lang="en-US" sz="4000"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457200" y="1978698"/>
            <a:ext cx="8229600" cy="4500282"/>
          </a:xfrm>
          <a:noFill/>
          <a:effectLst>
            <a:softEdge rad="482600"/>
          </a:effectLst>
        </p:spPr>
        <p:txBody>
          <a:bodyPr>
            <a:normAutofit/>
          </a:bodyPr>
          <a:lstStyle/>
          <a:p>
            <a:pPr marL="0" indent="0">
              <a:spcBef>
                <a:spcPts val="0"/>
              </a:spcBef>
              <a:buNone/>
            </a:pPr>
            <a:r>
              <a:rPr lang="en-US" sz="4000" b="1" dirty="0" smtClean="0">
                <a:effectLst>
                  <a:outerShdw blurRad="50800" dist="38100" dir="2700000">
                    <a:srgbClr val="000000">
                      <a:alpha val="43000"/>
                    </a:srgbClr>
                  </a:outerShdw>
                </a:effectLst>
              </a:rPr>
              <a:t>“‘</a:t>
            </a:r>
            <a:r>
              <a:rPr lang="en-US" sz="4000" b="1" dirty="0" err="1" smtClean="0">
                <a:effectLst>
                  <a:outerShdw blurRad="50800" dist="38100" dir="2700000">
                    <a:srgbClr val="000000">
                      <a:alpha val="43000"/>
                    </a:srgbClr>
                  </a:outerShdw>
                </a:effectLst>
              </a:rPr>
              <a:t>Nones</a:t>
            </a:r>
            <a:r>
              <a:rPr lang="en-US" sz="4000" b="1" dirty="0" smtClean="0">
                <a:effectLst>
                  <a:outerShdw blurRad="50800" dist="38100" dir="2700000">
                    <a:srgbClr val="000000">
                      <a:alpha val="43000"/>
                    </a:srgbClr>
                  </a:outerShdw>
                </a:effectLst>
              </a:rPr>
              <a:t>’ on the Rise.”</a:t>
            </a:r>
          </a:p>
          <a:p>
            <a:pPr marL="0" indent="0">
              <a:spcBef>
                <a:spcPts val="0"/>
              </a:spcBef>
              <a:buNone/>
            </a:pPr>
            <a:r>
              <a:rPr lang="en-US" sz="3500" b="1" dirty="0" smtClean="0">
                <a:effectLst>
                  <a:outerShdw blurRad="50800" dist="38100" dir="2700000">
                    <a:srgbClr val="000000">
                      <a:alpha val="43000"/>
                    </a:srgbClr>
                  </a:outerShdw>
                </a:effectLst>
              </a:rPr>
              <a:t>            </a:t>
            </a:r>
            <a:r>
              <a:rPr lang="en-US" sz="2500" b="1" dirty="0" smtClean="0">
                <a:effectLst>
                  <a:outerShdw blurRad="50800" dist="38100" dir="2700000">
                    <a:srgbClr val="000000">
                      <a:alpha val="43000"/>
                    </a:srgbClr>
                  </a:outerShdw>
                </a:effectLst>
              </a:rPr>
              <a:t>October 9, 2012</a:t>
            </a:r>
          </a:p>
          <a:p>
            <a:pPr marL="0" indent="0">
              <a:spcBef>
                <a:spcPts val="0"/>
              </a:spcBef>
              <a:buNone/>
            </a:pPr>
            <a:endParaRPr lang="en-US" sz="2500" b="1" dirty="0" smtClean="0">
              <a:effectLst>
                <a:outerShdw blurRad="50800" dist="38100" dir="2700000">
                  <a:srgbClr val="000000">
                    <a:alpha val="43000"/>
                  </a:srgbClr>
                </a:outerShdw>
              </a:effectLst>
            </a:endParaRPr>
          </a:p>
          <a:p>
            <a:pPr marL="0" indent="0">
              <a:spcBef>
                <a:spcPts val="0"/>
              </a:spcBef>
              <a:buNone/>
            </a:pPr>
            <a:r>
              <a:rPr lang="en-US" b="1" dirty="0" smtClean="0">
                <a:effectLst>
                  <a:outerShdw blurRad="50800" dist="38100" dir="2700000">
                    <a:srgbClr val="000000">
                      <a:alpha val="43000"/>
                    </a:srgbClr>
                  </a:outerShdw>
                </a:effectLst>
              </a:rPr>
              <a:t>	   No Religious Affiliation</a:t>
            </a:r>
          </a:p>
          <a:p>
            <a:pPr marL="0" indent="0">
              <a:spcBef>
                <a:spcPts val="0"/>
              </a:spcBef>
              <a:buNone/>
            </a:pPr>
            <a:endParaRPr lang="en-US" b="1" dirty="0">
              <a:effectLst>
                <a:outerShdw blurRad="50800" dist="38100" dir="2700000">
                  <a:srgbClr val="000000">
                    <a:alpha val="43000"/>
                  </a:srgbClr>
                </a:outerShdw>
              </a:effectLst>
            </a:endParaRPr>
          </a:p>
          <a:p>
            <a:pPr marL="0" indent="0">
              <a:spcBef>
                <a:spcPts val="0"/>
              </a:spcBef>
              <a:buNone/>
            </a:pPr>
            <a:r>
              <a:rPr lang="en-US" b="1" dirty="0" smtClean="0">
                <a:effectLst>
                  <a:outerShdw blurRad="50800" dist="38100" dir="2700000">
                    <a:srgbClr val="000000">
                      <a:alpha val="43000"/>
                    </a:srgbClr>
                  </a:outerShdw>
                </a:effectLst>
              </a:rPr>
              <a:t>  </a:t>
            </a:r>
            <a:endParaRPr lang="en-US" b="1" dirty="0">
              <a:effectLst>
                <a:outerShdw blurRad="50800" dist="38100" dir="2700000">
                  <a:srgbClr val="000000">
                    <a:alpha val="43000"/>
                  </a:srgbClr>
                </a:outerShdw>
              </a:effectLst>
            </a:endParaRPr>
          </a:p>
        </p:txBody>
      </p:sp>
      <p:pic>
        <p:nvPicPr>
          <p:cNvPr id="4" name="Picture 3"/>
          <p:cNvPicPr>
            <a:picLocks noChangeAspect="1"/>
          </p:cNvPicPr>
          <p:nvPr/>
        </p:nvPicPr>
        <p:blipFill>
          <a:blip r:embed="rId2"/>
          <a:srcRect b="8216"/>
          <a:stretch>
            <a:fillRect/>
          </a:stretch>
        </p:blipFill>
        <p:spPr>
          <a:xfrm>
            <a:off x="5499100" y="1978698"/>
            <a:ext cx="2996866" cy="1958302"/>
          </a:xfrm>
          <a:prstGeom prst="rect">
            <a:avLst/>
          </a:prstGeom>
          <a:effectLst>
            <a:outerShdw blurRad="50800" dist="63500" dir="2700000">
              <a:srgbClr val="000000">
                <a:alpha val="43000"/>
              </a:srgbClr>
            </a:outerShdw>
          </a:effectLst>
        </p:spPr>
      </p:pic>
      <p:pic>
        <p:nvPicPr>
          <p:cNvPr id="5" name="Picture 4"/>
          <p:cNvPicPr>
            <a:picLocks noChangeAspect="1"/>
          </p:cNvPicPr>
          <p:nvPr/>
        </p:nvPicPr>
        <p:blipFill>
          <a:blip r:embed="rId3">
            <a:lum bright="70000" contrast="-70000"/>
          </a:blip>
          <a:stretch>
            <a:fillRect/>
          </a:stretch>
        </p:blipFill>
        <p:spPr>
          <a:xfrm>
            <a:off x="762000" y="3657600"/>
            <a:ext cx="365403" cy="355600"/>
          </a:xfrm>
          <a:prstGeom prst="rect">
            <a:avLst/>
          </a:prstGeom>
          <a:effectLst>
            <a:outerShdw blurRad="50800" dist="38100" dir="2700000">
              <a:srgbClr val="000000">
                <a:alpha val="43000"/>
              </a:srgbClr>
            </a:outerShdw>
          </a:effectLst>
        </p:spPr>
      </p:pic>
      <p:sp>
        <p:nvSpPr>
          <p:cNvPr id="6" name="TextBox 5"/>
          <p:cNvSpPr txBox="1"/>
          <p:nvPr/>
        </p:nvSpPr>
        <p:spPr>
          <a:xfrm>
            <a:off x="609600" y="4504347"/>
            <a:ext cx="1776405" cy="1393971"/>
          </a:xfrm>
          <a:prstGeom prst="rect">
            <a:avLst/>
          </a:prstGeom>
          <a:noFill/>
        </p:spPr>
        <p:txBody>
          <a:bodyPr wrap="square" rtlCol="0">
            <a:spAutoFit/>
          </a:bodyPr>
          <a:lstStyle/>
          <a:p>
            <a:pPr algn="ctr"/>
            <a:r>
              <a:rPr lang="en-US" sz="3500" b="1" dirty="0" smtClean="0">
                <a:solidFill>
                  <a:schemeClr val="bg1"/>
                </a:solidFill>
                <a:effectLst>
                  <a:outerShdw blurRad="50800" dist="38100" dir="2700000">
                    <a:srgbClr val="000000">
                      <a:alpha val="43000"/>
                    </a:srgbClr>
                  </a:outerShdw>
                </a:effectLst>
              </a:rPr>
              <a:t>2007</a:t>
            </a:r>
          </a:p>
          <a:p>
            <a:pPr algn="ctr">
              <a:lnSpc>
                <a:spcPct val="150000"/>
              </a:lnSpc>
            </a:pPr>
            <a:r>
              <a:rPr lang="en-US" sz="3500" b="1" dirty="0" smtClean="0">
                <a:solidFill>
                  <a:schemeClr val="bg1"/>
                </a:solidFill>
                <a:effectLst>
                  <a:outerShdw blurRad="50800" dist="38100" dir="2700000">
                    <a:srgbClr val="000000">
                      <a:alpha val="43000"/>
                    </a:srgbClr>
                  </a:outerShdw>
                </a:effectLst>
              </a:rPr>
              <a:t>15%</a:t>
            </a:r>
            <a:endParaRPr lang="en-US" sz="3500" b="1" dirty="0">
              <a:solidFill>
                <a:schemeClr val="bg1"/>
              </a:solidFill>
              <a:effectLst>
                <a:outerShdw blurRad="50800" dist="38100" dir="2700000">
                  <a:srgbClr val="000000">
                    <a:alpha val="43000"/>
                  </a:srgbClr>
                </a:outerShdw>
              </a:effectLst>
            </a:endParaRPr>
          </a:p>
        </p:txBody>
      </p:sp>
      <p:sp>
        <p:nvSpPr>
          <p:cNvPr id="7" name="TextBox 6"/>
          <p:cNvSpPr txBox="1"/>
          <p:nvPr/>
        </p:nvSpPr>
        <p:spPr>
          <a:xfrm>
            <a:off x="2032487" y="4504347"/>
            <a:ext cx="1776405" cy="1393971"/>
          </a:xfrm>
          <a:prstGeom prst="rect">
            <a:avLst/>
          </a:prstGeom>
          <a:noFill/>
        </p:spPr>
        <p:txBody>
          <a:bodyPr wrap="square" rtlCol="0">
            <a:spAutoFit/>
          </a:bodyPr>
          <a:lstStyle/>
          <a:p>
            <a:pPr algn="ctr"/>
            <a:r>
              <a:rPr lang="en-US" sz="3500" b="1" dirty="0" smtClean="0">
                <a:solidFill>
                  <a:schemeClr val="bg1"/>
                </a:solidFill>
                <a:effectLst>
                  <a:outerShdw blurRad="50800" dist="38100" dir="2700000">
                    <a:srgbClr val="000000">
                      <a:alpha val="43000"/>
                    </a:srgbClr>
                  </a:outerShdw>
                </a:effectLst>
              </a:rPr>
              <a:t>2012</a:t>
            </a:r>
          </a:p>
          <a:p>
            <a:pPr algn="ctr">
              <a:lnSpc>
                <a:spcPct val="150000"/>
              </a:lnSpc>
            </a:pPr>
            <a:r>
              <a:rPr lang="en-US" sz="3500" b="1" dirty="0" smtClean="0">
                <a:solidFill>
                  <a:schemeClr val="bg1"/>
                </a:solidFill>
                <a:effectLst>
                  <a:outerShdw blurRad="50800" dist="38100" dir="2700000">
                    <a:srgbClr val="000000">
                      <a:alpha val="43000"/>
                    </a:srgbClr>
                  </a:outerShdw>
                </a:effectLst>
              </a:rPr>
              <a:t>20%</a:t>
            </a:r>
            <a:endParaRPr lang="en-US" sz="3500" b="1" dirty="0">
              <a:solidFill>
                <a:schemeClr val="bg1"/>
              </a:solidFill>
              <a:effectLst>
                <a:outerShdw blurRad="50800" dist="38100" dir="2700000">
                  <a:srgbClr val="000000">
                    <a:alpha val="43000"/>
                  </a:srgbClr>
                </a:outerShdw>
              </a:effectLst>
            </a:endParaRPr>
          </a:p>
        </p:txBody>
      </p:sp>
      <p:sp>
        <p:nvSpPr>
          <p:cNvPr id="8" name="TextBox 7"/>
          <p:cNvSpPr txBox="1"/>
          <p:nvPr/>
        </p:nvSpPr>
        <p:spPr>
          <a:xfrm>
            <a:off x="3580190" y="4307936"/>
            <a:ext cx="5106610" cy="1938992"/>
          </a:xfrm>
          <a:prstGeom prst="rect">
            <a:avLst/>
          </a:prstGeom>
          <a:noFill/>
        </p:spPr>
        <p:txBody>
          <a:bodyPr wrap="square" rtlCol="0">
            <a:spAutoFit/>
          </a:bodyPr>
          <a:lstStyle/>
          <a:p>
            <a:pPr algn="ctr"/>
            <a:r>
              <a:rPr lang="en-US" sz="3200" b="1" dirty="0" smtClean="0">
                <a:solidFill>
                  <a:schemeClr val="bg1"/>
                </a:solidFill>
                <a:effectLst>
                  <a:outerShdw blurRad="50800" dist="38100" dir="2700000">
                    <a:srgbClr val="000000">
                      <a:alpha val="43000"/>
                    </a:srgbClr>
                  </a:outerShdw>
                </a:effectLst>
              </a:rPr>
              <a:t>68% Believe in God</a:t>
            </a:r>
          </a:p>
          <a:p>
            <a:pPr algn="ctr"/>
            <a:r>
              <a:rPr lang="en-US" sz="3200" b="1" dirty="0" smtClean="0">
                <a:solidFill>
                  <a:schemeClr val="bg1"/>
                </a:solidFill>
                <a:effectLst>
                  <a:outerShdw blurRad="50800" dist="38100" dir="2700000">
                    <a:srgbClr val="000000">
                      <a:alpha val="43000"/>
                    </a:srgbClr>
                  </a:outerShdw>
                </a:effectLst>
              </a:rPr>
              <a:t>37% “Spiritual” not religious</a:t>
            </a:r>
          </a:p>
          <a:p>
            <a:pPr algn="ctr"/>
            <a:r>
              <a:rPr lang="en-US" sz="3200" b="1" dirty="0" smtClean="0">
                <a:solidFill>
                  <a:schemeClr val="bg1"/>
                </a:solidFill>
                <a:effectLst>
                  <a:outerShdw blurRad="50800" dist="38100" dir="2700000">
                    <a:srgbClr val="000000">
                      <a:alpha val="43000"/>
                    </a:srgbClr>
                  </a:outerShdw>
                </a:effectLst>
              </a:rPr>
              <a:t>21% Pray daily</a:t>
            </a:r>
          </a:p>
          <a:p>
            <a:pPr algn="r">
              <a:spcBef>
                <a:spcPts val="1200"/>
              </a:spcBef>
            </a:pPr>
            <a:r>
              <a:rPr lang="en-US" sz="1400" b="1" dirty="0" smtClean="0">
                <a:solidFill>
                  <a:schemeClr val="bg1"/>
                </a:solidFill>
                <a:effectLst>
                  <a:outerShdw blurRad="50800" dist="38100" dir="2700000">
                    <a:srgbClr val="000000">
                      <a:alpha val="43000"/>
                    </a:srgbClr>
                  </a:outerShdw>
                </a:effectLst>
              </a:rPr>
              <a:t>http://www.pewforum.org/2012/10/09/nones-on-the-rise/</a:t>
            </a:r>
            <a:endParaRPr lang="en-US" sz="1400" b="1" dirty="0">
              <a:solidFill>
                <a:schemeClr val="bg1"/>
              </a:solidFill>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20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8">
                                            <p:txEl>
                                              <p:pRg st="0" end="0"/>
                                            </p:txEl>
                                          </p:spTgt>
                                        </p:tgtEl>
                                        <p:attrNameLst>
                                          <p:attrName>style.visibility</p:attrName>
                                        </p:attrNameLst>
                                      </p:cBhvr>
                                      <p:to>
                                        <p:strVal val="visible"/>
                                      </p:to>
                                    </p:set>
                                    <p:animEffect transition="in" filter="fade">
                                      <p:cBhvr>
                                        <p:cTn id="58" dur="1000"/>
                                        <p:tgtEl>
                                          <p:spTgt spid="8">
                                            <p:txEl>
                                              <p:pRg st="0" end="0"/>
                                            </p:txEl>
                                          </p:spTgt>
                                        </p:tgtEl>
                                      </p:cBhvr>
                                    </p:animEffect>
                                    <p:anim calcmode="lin" valueType="num">
                                      <p:cBhvr>
                                        <p:cTn id="5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8">
                                            <p:txEl>
                                              <p:pRg st="1" end="1"/>
                                            </p:txEl>
                                          </p:spTgt>
                                        </p:tgtEl>
                                        <p:attrNameLst>
                                          <p:attrName>style.visibility</p:attrName>
                                        </p:attrNameLst>
                                      </p:cBhvr>
                                      <p:to>
                                        <p:strVal val="visible"/>
                                      </p:to>
                                    </p:set>
                                    <p:animEffect transition="in" filter="fade">
                                      <p:cBhvr>
                                        <p:cTn id="65" dur="1000"/>
                                        <p:tgtEl>
                                          <p:spTgt spid="8">
                                            <p:txEl>
                                              <p:pRg st="1" end="1"/>
                                            </p:txEl>
                                          </p:spTgt>
                                        </p:tgtEl>
                                      </p:cBhvr>
                                    </p:animEffect>
                                    <p:anim calcmode="lin" valueType="num">
                                      <p:cBhvr>
                                        <p:cTn id="66"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8">
                                            <p:txEl>
                                              <p:pRg st="2" end="2"/>
                                            </p:txEl>
                                          </p:spTgt>
                                        </p:tgtEl>
                                        <p:attrNameLst>
                                          <p:attrName>style.visibility</p:attrName>
                                        </p:attrNameLst>
                                      </p:cBhvr>
                                      <p:to>
                                        <p:strVal val="visible"/>
                                      </p:to>
                                    </p:set>
                                    <p:animEffect transition="in" filter="fade">
                                      <p:cBhvr>
                                        <p:cTn id="72" dur="1000"/>
                                        <p:tgtEl>
                                          <p:spTgt spid="8">
                                            <p:txEl>
                                              <p:pRg st="2" end="2"/>
                                            </p:txEl>
                                          </p:spTgt>
                                        </p:tgtEl>
                                      </p:cBhvr>
                                    </p:animEffect>
                                    <p:anim calcmode="lin" valueType="num">
                                      <p:cBhvr>
                                        <p:cTn id="7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75" fill="hold">
                            <p:stCondLst>
                              <p:cond delay="1000"/>
                            </p:stCondLst>
                            <p:childTnLst>
                              <p:par>
                                <p:cTn id="76" presetID="29" presetClass="entr" presetSubtype="0" fill="hold" grpId="0" nodeType="afterEffect">
                                  <p:stCondLst>
                                    <p:cond delay="0"/>
                                  </p:stCondLst>
                                  <p:childTnLst>
                                    <p:set>
                                      <p:cBhvr>
                                        <p:cTn id="77" dur="1" fill="hold">
                                          <p:stCondLst>
                                            <p:cond delay="0"/>
                                          </p:stCondLst>
                                        </p:cTn>
                                        <p:tgtEl>
                                          <p:spTgt spid="8">
                                            <p:txEl>
                                              <p:pRg st="3" end="3"/>
                                            </p:txEl>
                                          </p:spTgt>
                                        </p:tgtEl>
                                        <p:attrNameLst>
                                          <p:attrName>style.visibility</p:attrName>
                                        </p:attrNameLst>
                                      </p:cBhvr>
                                      <p:to>
                                        <p:strVal val="visible"/>
                                      </p:to>
                                    </p:set>
                                    <p:anim calcmode="lin" valueType="num">
                                      <p:cBhvr>
                                        <p:cTn id="78" dur="1000" fill="hold"/>
                                        <p:tgtEl>
                                          <p:spTgt spid="8">
                                            <p:txEl>
                                              <p:pRg st="3" end="3"/>
                                            </p:txEl>
                                          </p:spTgt>
                                        </p:tgtEl>
                                        <p:attrNameLst>
                                          <p:attrName>ppt_x</p:attrName>
                                        </p:attrNameLst>
                                      </p:cBhvr>
                                      <p:tavLst>
                                        <p:tav tm="0">
                                          <p:val>
                                            <p:strVal val="#ppt_x-.2"/>
                                          </p:val>
                                        </p:tav>
                                        <p:tav tm="100000">
                                          <p:val>
                                            <p:strVal val="#ppt_x"/>
                                          </p:val>
                                        </p:tav>
                                      </p:tavLst>
                                    </p:anim>
                                    <p:anim calcmode="lin" valueType="num">
                                      <p:cBhvr>
                                        <p:cTn id="79" dur="1000" fill="hold"/>
                                        <p:tgtEl>
                                          <p:spTgt spid="8">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80"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7" grpId="0"/>
      <p:bldP spid="8" grpId="0" build="p" bldLvl="2"/>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effectLst>
                  <a:outerShdw blurRad="50800" dist="38100" dir="2700000">
                    <a:srgbClr val="000000">
                      <a:alpha val="43000"/>
                    </a:srgbClr>
                  </a:outerShdw>
                </a:effectLst>
              </a:rPr>
              <a:t>“When the Son of Man Comes will He Really Find Faith on the Earth?”</a:t>
            </a:r>
            <a:endParaRPr lang="en-US" sz="4000"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457200" y="1790095"/>
            <a:ext cx="8229600" cy="4688885"/>
          </a:xfrm>
          <a:noFill/>
          <a:effectLst>
            <a:softEdge rad="482600"/>
          </a:effectLst>
        </p:spPr>
        <p:txBody>
          <a:bodyPr>
            <a:normAutofit/>
          </a:bodyPr>
          <a:lstStyle/>
          <a:p>
            <a:pPr marL="0" indent="0">
              <a:spcBef>
                <a:spcPts val="0"/>
              </a:spcBef>
              <a:buNone/>
            </a:pPr>
            <a:r>
              <a:rPr lang="en-US" sz="4000" b="1" dirty="0" smtClean="0">
                <a:effectLst>
                  <a:outerShdw blurRad="50800" dist="38100" dir="2700000">
                    <a:srgbClr val="000000">
                      <a:alpha val="43000"/>
                    </a:srgbClr>
                  </a:outerShdw>
                </a:effectLst>
              </a:rPr>
              <a:t>         </a:t>
            </a:r>
            <a:r>
              <a:rPr lang="en-US" sz="5000" b="1" dirty="0" smtClean="0">
                <a:effectLst>
                  <a:outerShdw blurRad="50800" dist="38100" dir="2700000">
                    <a:srgbClr val="000000">
                      <a:alpha val="43000"/>
                    </a:srgbClr>
                  </a:outerShdw>
                </a:effectLst>
              </a:rPr>
              <a:t>The “</a:t>
            </a:r>
            <a:r>
              <a:rPr lang="en-US" sz="5000" b="1" dirty="0" err="1" smtClean="0">
                <a:effectLst>
                  <a:outerShdw blurRad="50800" dist="38100" dir="2700000">
                    <a:srgbClr val="000000">
                      <a:alpha val="43000"/>
                    </a:srgbClr>
                  </a:outerShdw>
                </a:effectLst>
              </a:rPr>
              <a:t>Dones</a:t>
            </a:r>
            <a:r>
              <a:rPr lang="en-US" sz="5000" b="1" dirty="0" smtClean="0">
                <a:effectLst>
                  <a:outerShdw blurRad="50800" dist="38100" dir="2700000">
                    <a:srgbClr val="000000">
                      <a:alpha val="43000"/>
                    </a:srgbClr>
                  </a:outerShdw>
                </a:effectLst>
              </a:rPr>
              <a:t>”</a:t>
            </a:r>
            <a:endParaRPr lang="en-US" sz="3500" b="1" dirty="0" smtClean="0">
              <a:effectLst>
                <a:outerShdw blurRad="50800" dist="38100" dir="2700000">
                  <a:srgbClr val="000000">
                    <a:alpha val="43000"/>
                  </a:srgbClr>
                </a:outerShdw>
              </a:effectLst>
            </a:endParaRPr>
          </a:p>
          <a:p>
            <a:pPr marL="0" indent="0">
              <a:spcBef>
                <a:spcPts val="0"/>
              </a:spcBef>
              <a:buNone/>
            </a:pPr>
            <a:r>
              <a:rPr lang="en-US" sz="3500" b="1" dirty="0" smtClean="0">
                <a:effectLst>
                  <a:outerShdw blurRad="50800" dist="38100" dir="2700000">
                    <a:srgbClr val="000000">
                      <a:alpha val="43000"/>
                    </a:srgbClr>
                  </a:outerShdw>
                </a:effectLst>
              </a:rPr>
              <a:t>               Josh Packard</a:t>
            </a:r>
            <a:endParaRPr lang="en-US" sz="2500" b="1" dirty="0" smtClean="0">
              <a:effectLst>
                <a:outerShdw blurRad="50800" dist="38100" dir="2700000">
                  <a:srgbClr val="000000">
                    <a:alpha val="43000"/>
                  </a:srgbClr>
                </a:outerShdw>
              </a:effectLst>
            </a:endParaRPr>
          </a:p>
          <a:p>
            <a:pPr marL="0" indent="0">
              <a:spcBef>
                <a:spcPts val="0"/>
              </a:spcBef>
              <a:buNone/>
            </a:pPr>
            <a:endParaRPr lang="en-US" sz="2500" b="1" dirty="0" smtClean="0">
              <a:effectLst>
                <a:outerShdw blurRad="50800" dist="38100" dir="2700000">
                  <a:srgbClr val="000000">
                    <a:alpha val="43000"/>
                  </a:srgbClr>
                </a:outerShdw>
              </a:effectLst>
            </a:endParaRPr>
          </a:p>
          <a:p>
            <a:pPr marL="0" indent="0">
              <a:spcBef>
                <a:spcPts val="0"/>
              </a:spcBef>
              <a:buNone/>
            </a:pPr>
            <a:endParaRPr lang="en-US" b="1" dirty="0" smtClean="0">
              <a:effectLst>
                <a:outerShdw blurRad="50800" dist="38100" dir="2700000">
                  <a:srgbClr val="000000">
                    <a:alpha val="43000"/>
                  </a:srgbClr>
                </a:outerShdw>
              </a:effectLst>
            </a:endParaRPr>
          </a:p>
          <a:p>
            <a:pPr marL="0" indent="0">
              <a:spcBef>
                <a:spcPts val="0"/>
              </a:spcBef>
              <a:buNone/>
            </a:pPr>
            <a:r>
              <a:rPr lang="en-US" b="1" dirty="0" smtClean="0">
                <a:effectLst>
                  <a:outerShdw blurRad="50800" dist="38100" dir="2700000">
                    <a:srgbClr val="000000">
                      <a:alpha val="43000"/>
                    </a:srgbClr>
                  </a:outerShdw>
                </a:effectLst>
              </a:rPr>
              <a:t>  </a:t>
            </a:r>
            <a:endParaRPr lang="en-US" b="1" dirty="0">
              <a:effectLst>
                <a:outerShdw blurRad="50800" dist="38100" dir="2700000">
                  <a:srgbClr val="000000">
                    <a:alpha val="43000"/>
                  </a:srgbClr>
                </a:outerShdw>
              </a:effectLst>
            </a:endParaRPr>
          </a:p>
        </p:txBody>
      </p:sp>
      <p:sp>
        <p:nvSpPr>
          <p:cNvPr id="8" name="TextBox 7"/>
          <p:cNvSpPr txBox="1"/>
          <p:nvPr/>
        </p:nvSpPr>
        <p:spPr>
          <a:xfrm>
            <a:off x="457200" y="4612070"/>
            <a:ext cx="8229600" cy="2062103"/>
          </a:xfrm>
          <a:prstGeom prst="rect">
            <a:avLst/>
          </a:prstGeom>
          <a:noFill/>
        </p:spPr>
        <p:txBody>
          <a:bodyPr wrap="square" rtlCol="0">
            <a:spAutoFit/>
          </a:bodyPr>
          <a:lstStyle/>
          <a:p>
            <a:pPr algn="ctr"/>
            <a:r>
              <a:rPr lang="en-US" sz="3000" b="1" dirty="0" smtClean="0">
                <a:solidFill>
                  <a:schemeClr val="bg1"/>
                </a:solidFill>
                <a:effectLst>
                  <a:outerShdw blurRad="50800" dist="38100" dir="2700000">
                    <a:srgbClr val="000000">
                      <a:alpha val="43000"/>
                    </a:srgbClr>
                  </a:outerShdw>
                </a:effectLst>
              </a:rPr>
              <a:t>They grow tired of “the Sunday routine of plop, pray and pay.” They “want to participate. but they feel spurned at every turn.”</a:t>
            </a:r>
          </a:p>
          <a:p>
            <a:pPr algn="r">
              <a:spcBef>
                <a:spcPts val="1200"/>
              </a:spcBef>
            </a:pPr>
            <a:r>
              <a:rPr lang="en-US" sz="1400" b="1" dirty="0" smtClean="0">
                <a:solidFill>
                  <a:schemeClr val="bg1"/>
                </a:solidFill>
                <a:effectLst>
                  <a:outerShdw blurRad="50800" dist="38100" dir="2700000">
                    <a:srgbClr val="000000">
                      <a:alpha val="43000"/>
                    </a:srgbClr>
                  </a:outerShdw>
                </a:effectLst>
              </a:rPr>
              <a:t>Thom Schultz  “The Rise of the ‘</a:t>
            </a:r>
            <a:r>
              <a:rPr lang="en-US" sz="1400" b="1" dirty="0" err="1" smtClean="0">
                <a:solidFill>
                  <a:schemeClr val="bg1"/>
                </a:solidFill>
                <a:effectLst>
                  <a:outerShdw blurRad="50800" dist="38100" dir="2700000">
                    <a:srgbClr val="000000">
                      <a:alpha val="43000"/>
                    </a:srgbClr>
                  </a:outerShdw>
                </a:effectLst>
              </a:rPr>
              <a:t>Dones</a:t>
            </a:r>
            <a:r>
              <a:rPr lang="en-US" sz="1400" b="1" dirty="0" smtClean="0">
                <a:solidFill>
                  <a:schemeClr val="bg1"/>
                </a:solidFill>
                <a:effectLst>
                  <a:outerShdw blurRad="50800" dist="38100" dir="2700000">
                    <a:srgbClr val="000000">
                      <a:alpha val="43000"/>
                    </a:srgbClr>
                  </a:outerShdw>
                </a:effectLst>
              </a:rPr>
              <a:t>’”</a:t>
            </a:r>
          </a:p>
          <a:p>
            <a:pPr algn="r"/>
            <a:r>
              <a:rPr lang="en-US" sz="1400" b="1" dirty="0" smtClean="0">
                <a:solidFill>
                  <a:schemeClr val="bg1"/>
                </a:solidFill>
                <a:effectLst>
                  <a:outerShdw blurRad="50800" dist="38100" dir="2700000">
                    <a:srgbClr val="000000">
                      <a:alpha val="43000"/>
                    </a:srgbClr>
                  </a:outerShdw>
                </a:effectLst>
              </a:rPr>
              <a:t> </a:t>
            </a:r>
            <a:r>
              <a:rPr lang="en-US" sz="1400" b="1" dirty="0" err="1" smtClean="0">
                <a:solidFill>
                  <a:schemeClr val="bg1"/>
                </a:solidFill>
                <a:effectLst>
                  <a:outerShdw blurRad="50800" dist="38100" dir="2700000">
                    <a:srgbClr val="000000">
                      <a:alpha val="43000"/>
                    </a:srgbClr>
                  </a:outerShdw>
                </a:effectLst>
              </a:rPr>
              <a:t>http://www.thedones.com/the-rise-of-the-dones</a:t>
            </a:r>
            <a:r>
              <a:rPr lang="en-US" sz="1400" b="1" dirty="0" smtClean="0">
                <a:solidFill>
                  <a:schemeClr val="bg1"/>
                </a:solidFill>
                <a:effectLst>
                  <a:outerShdw blurRad="50800" dist="38100" dir="2700000">
                    <a:srgbClr val="000000">
                      <a:alpha val="43000"/>
                    </a:srgbClr>
                  </a:outerShdw>
                </a:effectLst>
              </a:rPr>
              <a:t>/</a:t>
            </a:r>
            <a:endParaRPr lang="en-US" sz="1400" b="1" dirty="0">
              <a:solidFill>
                <a:schemeClr val="bg1"/>
              </a:solidFill>
              <a:effectLst>
                <a:outerShdw blurRad="50800" dist="38100" dir="2700000">
                  <a:srgbClr val="000000">
                    <a:alpha val="43000"/>
                  </a:srgbClr>
                </a:outerShdw>
              </a:effectLst>
            </a:endParaRPr>
          </a:p>
        </p:txBody>
      </p:sp>
      <p:pic>
        <p:nvPicPr>
          <p:cNvPr id="9" name="Picture 8"/>
          <p:cNvPicPr>
            <a:picLocks noChangeAspect="1"/>
          </p:cNvPicPr>
          <p:nvPr/>
        </p:nvPicPr>
        <p:blipFill>
          <a:blip r:embed="rId2"/>
          <a:srcRect l="10992" r="10263"/>
          <a:stretch>
            <a:fillRect/>
          </a:stretch>
        </p:blipFill>
        <p:spPr>
          <a:xfrm>
            <a:off x="6083644" y="1895557"/>
            <a:ext cx="1668087" cy="2542031"/>
          </a:xfrm>
          <a:prstGeom prst="rect">
            <a:avLst/>
          </a:prstGeom>
          <a:effectLst>
            <a:outerShdw blurRad="50800" dist="63500" dir="2700000">
              <a:srgbClr val="000000">
                <a:alpha val="43000"/>
              </a:srgbClr>
            </a:outerShdw>
          </a:effectLst>
        </p:spPr>
      </p:pic>
      <p:sp>
        <p:nvSpPr>
          <p:cNvPr id="10" name="TextBox 9"/>
          <p:cNvSpPr txBox="1"/>
          <p:nvPr/>
        </p:nvSpPr>
        <p:spPr>
          <a:xfrm>
            <a:off x="892782" y="3360370"/>
            <a:ext cx="4798104" cy="1077218"/>
          </a:xfrm>
          <a:prstGeom prst="rect">
            <a:avLst/>
          </a:prstGeom>
          <a:noFill/>
        </p:spPr>
        <p:txBody>
          <a:bodyPr wrap="square" rtlCol="0">
            <a:spAutoFit/>
          </a:bodyPr>
          <a:lstStyle/>
          <a:p>
            <a:pPr algn="ctr"/>
            <a:r>
              <a:rPr lang="en-US" sz="3200" b="1" dirty="0" smtClean="0">
                <a:solidFill>
                  <a:schemeClr val="bg1"/>
                </a:solidFill>
                <a:effectLst>
                  <a:outerShdw blurRad="50800" dist="38100" dir="2700000">
                    <a:srgbClr val="000000">
                      <a:alpha val="43000"/>
                    </a:srgbClr>
                  </a:outerShdw>
                </a:effectLst>
              </a:rPr>
              <a:t>People who were once very religious</a:t>
            </a:r>
            <a:endParaRPr lang="en-US" sz="1400" b="1" dirty="0">
              <a:solidFill>
                <a:schemeClr val="bg1"/>
              </a:solidFill>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fade">
                                      <p:cBhvr>
                                        <p:cTn id="34" dur="1000"/>
                                        <p:tgtEl>
                                          <p:spTgt spid="8">
                                            <p:txEl>
                                              <p:pRg st="0" end="0"/>
                                            </p:txEl>
                                          </p:spTgt>
                                        </p:tgtEl>
                                      </p:cBhvr>
                                    </p:animEffect>
                                    <p:anim calcmode="lin" valueType="num">
                                      <p:cBhvr>
                                        <p:cTn id="3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29" presetClass="entr" presetSubtype="0" fill="hold" grpId="0" nodeType="after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 calcmode="lin" valueType="num">
                                      <p:cBhvr>
                                        <p:cTn id="40" dur="1000" fill="hold"/>
                                        <p:tgtEl>
                                          <p:spTgt spid="8">
                                            <p:txEl>
                                              <p:pRg st="1" end="1"/>
                                            </p:txEl>
                                          </p:spTgt>
                                        </p:tgtEl>
                                        <p:attrNameLst>
                                          <p:attrName>ppt_x</p:attrName>
                                        </p:attrNameLst>
                                      </p:cBhvr>
                                      <p:tavLst>
                                        <p:tav tm="0">
                                          <p:val>
                                            <p:strVal val="#ppt_x-.2"/>
                                          </p:val>
                                        </p:tav>
                                        <p:tav tm="100000">
                                          <p:val>
                                            <p:strVal val="#ppt_x"/>
                                          </p:val>
                                        </p:tav>
                                      </p:tavLst>
                                    </p:anim>
                                    <p:anim calcmode="lin" valueType="num">
                                      <p:cBhvr>
                                        <p:cTn id="41" dur="1000" fill="hold"/>
                                        <p:tgtEl>
                                          <p:spTgt spid="8">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8">
                                            <p:txEl>
                                              <p:pRg st="1" end="1"/>
                                            </p:txEl>
                                          </p:spTgt>
                                        </p:tgtEl>
                                      </p:cBhvr>
                                    </p:animEffect>
                                  </p:childTnLst>
                                </p:cTn>
                              </p:par>
                              <p:par>
                                <p:cTn id="43" presetID="29" presetClass="entr" presetSubtype="0" fill="hold" grpId="0" nodeType="withEffect">
                                  <p:stCondLst>
                                    <p:cond delay="0"/>
                                  </p:stCondLst>
                                  <p:childTnLst>
                                    <p:set>
                                      <p:cBhvr>
                                        <p:cTn id="44" dur="1" fill="hold">
                                          <p:stCondLst>
                                            <p:cond delay="0"/>
                                          </p:stCondLst>
                                        </p:cTn>
                                        <p:tgtEl>
                                          <p:spTgt spid="8">
                                            <p:txEl>
                                              <p:pRg st="2" end="2"/>
                                            </p:txEl>
                                          </p:spTgt>
                                        </p:tgtEl>
                                        <p:attrNameLst>
                                          <p:attrName>style.visibility</p:attrName>
                                        </p:attrNameLst>
                                      </p:cBhvr>
                                      <p:to>
                                        <p:strVal val="visible"/>
                                      </p:to>
                                    </p:set>
                                    <p:anim calcmode="lin" valueType="num">
                                      <p:cBhvr>
                                        <p:cTn id="45" dur="1000" fill="hold"/>
                                        <p:tgtEl>
                                          <p:spTgt spid="8">
                                            <p:txEl>
                                              <p:pRg st="2" end="2"/>
                                            </p:txEl>
                                          </p:spTgt>
                                        </p:tgtEl>
                                        <p:attrNameLst>
                                          <p:attrName>ppt_x</p:attrName>
                                        </p:attrNameLst>
                                      </p:cBhvr>
                                      <p:tavLst>
                                        <p:tav tm="0">
                                          <p:val>
                                            <p:strVal val="#ppt_x-.2"/>
                                          </p:val>
                                        </p:tav>
                                        <p:tav tm="100000">
                                          <p:val>
                                            <p:strVal val="#ppt_x"/>
                                          </p:val>
                                        </p:tav>
                                      </p:tavLst>
                                    </p:anim>
                                    <p:anim calcmode="lin" valueType="num">
                                      <p:cBhvr>
                                        <p:cTn id="46" dur="1000" fill="hold"/>
                                        <p:tgtEl>
                                          <p:spTgt spid="8">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47"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bldLvl="2"/>
      <p:bldP spid="10"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5000" dirty="0" smtClean="0">
                <a:effectLst>
                  <a:outerShdw blurRad="50800" dist="38100" dir="2700000">
                    <a:srgbClr val="000000">
                      <a:alpha val="43000"/>
                    </a:srgbClr>
                  </a:outerShdw>
                </a:effectLst>
              </a:rPr>
              <a:t>“Plop, Pray, and Pay”</a:t>
            </a:r>
            <a:endParaRPr lang="en-US" sz="5000"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457200" y="1978698"/>
            <a:ext cx="8229600" cy="4500281"/>
          </a:xfrm>
          <a:noFill/>
          <a:effectLst>
            <a:softEdge rad="482600"/>
          </a:effectLst>
        </p:spPr>
        <p:txBody>
          <a:bodyPr>
            <a:noAutofit/>
          </a:bodyPr>
          <a:lstStyle/>
          <a:p>
            <a:pPr marL="0" indent="0">
              <a:spcBef>
                <a:spcPts val="0"/>
              </a:spcBef>
              <a:buNone/>
            </a:pPr>
            <a:r>
              <a:rPr lang="en-US" sz="3500" b="1" dirty="0" smtClean="0">
                <a:effectLst>
                  <a:outerShdw blurRad="50800" dist="38100" dir="2700000">
                    <a:srgbClr val="000000">
                      <a:alpha val="43000"/>
                    </a:srgbClr>
                  </a:outerShdw>
                </a:effectLst>
              </a:rPr>
              <a:t>I. Is There a “Plop, Pray, and Pay” Routine?</a:t>
            </a:r>
          </a:p>
          <a:p>
            <a:pPr marL="800100" lvl="2" indent="0">
              <a:spcBef>
                <a:spcPts val="1200"/>
              </a:spcBef>
              <a:buNone/>
            </a:pPr>
            <a:r>
              <a:rPr lang="en-US" sz="3200" b="1" dirty="0" smtClean="0">
                <a:effectLst>
                  <a:outerShdw blurRad="50800" dist="38100" dir="2700000">
                    <a:srgbClr val="000000">
                      <a:alpha val="43000"/>
                    </a:srgbClr>
                  </a:outerShdw>
                </a:effectLst>
              </a:rPr>
              <a:t>A.	</a:t>
            </a:r>
            <a:r>
              <a:rPr lang="en-US" sz="3200" b="1" i="1" dirty="0" smtClean="0">
                <a:effectLst>
                  <a:outerShdw blurRad="50800" dist="38100" dir="2700000">
                    <a:srgbClr val="000000">
                      <a:alpha val="43000"/>
                    </a:srgbClr>
                  </a:outerShdw>
                </a:effectLst>
              </a:rPr>
              <a:t>Do we practice vain worship?</a:t>
            </a:r>
          </a:p>
          <a:p>
            <a:pPr marL="1771650" lvl="3" indent="-514350">
              <a:spcBef>
                <a:spcPts val="1200"/>
              </a:spcBef>
              <a:buFont typeface="+mj-lt"/>
              <a:buAutoNum type="arabicPeriod"/>
            </a:pPr>
            <a:r>
              <a:rPr lang="en-US" sz="2800" b="1" dirty="0" smtClean="0">
                <a:effectLst>
                  <a:outerShdw blurRad="50800" dist="38100" dir="2700000">
                    <a:srgbClr val="000000">
                      <a:alpha val="43000"/>
                    </a:srgbClr>
                  </a:outerShdw>
                </a:effectLst>
              </a:rPr>
              <a:t>Jesus condemned “vain” worship        (Matt.  15:7-9).</a:t>
            </a:r>
          </a:p>
          <a:p>
            <a:pPr marL="1771650" lvl="3" indent="-514350">
              <a:spcBef>
                <a:spcPts val="1200"/>
              </a:spcBef>
              <a:buFont typeface="+mj-lt"/>
              <a:buAutoNum type="arabicPeriod"/>
            </a:pPr>
            <a:r>
              <a:rPr lang="en-US" sz="2800" b="1" dirty="0" smtClean="0">
                <a:effectLst>
                  <a:outerShdw blurRad="50800" dist="38100" dir="2700000">
                    <a:srgbClr val="000000">
                      <a:alpha val="43000"/>
                    </a:srgbClr>
                  </a:outerShdw>
                </a:effectLst>
              </a:rPr>
              <a:t>Jesus condemned vain repetitions      (Matt. 6:7-8).  </a:t>
            </a:r>
          </a:p>
          <a:p>
            <a:pPr marL="2228850" lvl="4" indent="-514350">
              <a:spcBef>
                <a:spcPts val="1200"/>
              </a:spcBef>
              <a:buSzPct val="100000"/>
              <a:buFont typeface="Wingdings" charset="2"/>
              <a:buChar char="§"/>
            </a:pPr>
            <a:r>
              <a:rPr lang="en-US" sz="2800" b="1" dirty="0" smtClean="0">
                <a:effectLst>
                  <a:outerShdw blurRad="50800" dist="38100" dir="2700000">
                    <a:srgbClr val="000000">
                      <a:alpha val="43000"/>
                    </a:srgbClr>
                  </a:outerShdw>
                </a:effectLst>
              </a:rPr>
              <a:t>Worship as God intended it is meaning-</a:t>
            </a:r>
            <a:r>
              <a:rPr lang="en-US" sz="2800" b="1" dirty="0" err="1" smtClean="0">
                <a:effectLst>
                  <a:outerShdw blurRad="50800" dist="38100" dir="2700000">
                    <a:srgbClr val="000000">
                      <a:alpha val="43000"/>
                    </a:srgbClr>
                  </a:outerShdw>
                </a:effectLst>
              </a:rPr>
              <a:t>ful</a:t>
            </a:r>
            <a:r>
              <a:rPr lang="en-US" sz="2800" b="1" dirty="0" smtClean="0">
                <a:effectLst>
                  <a:outerShdw blurRad="50800" dist="38100" dir="2700000">
                    <a:srgbClr val="000000">
                      <a:alpha val="43000"/>
                    </a:srgbClr>
                  </a:outerShdw>
                </a:effectLst>
              </a:rPr>
              <a:t> and not simply idle routine.</a:t>
            </a:r>
          </a:p>
          <a:p>
            <a:pPr marL="1771650" lvl="3" indent="-514350">
              <a:spcBef>
                <a:spcPts val="1200"/>
              </a:spcBef>
              <a:buFont typeface="Wingdings" charset="2"/>
              <a:buChar char="§"/>
            </a:pPr>
            <a:endParaRPr lang="en-US" sz="2800" b="1" dirty="0">
              <a:effectLst>
                <a:outerShdw blurRad="50800" dist="38100" dir="2700000">
                  <a:srgbClr val="000000">
                    <a:alpha val="43000"/>
                  </a:srgbClr>
                </a:outerShdw>
              </a:effectLst>
            </a:endParaRPr>
          </a:p>
        </p:txBody>
      </p:sp>
      <p:pic>
        <p:nvPicPr>
          <p:cNvPr id="7" name="Picture 6" descr="pews-3.jpg"/>
          <p:cNvPicPr>
            <a:picLocks noChangeAspect="1"/>
          </p:cNvPicPr>
          <p:nvPr/>
        </p:nvPicPr>
        <p:blipFill>
          <a:blip r:embed="rId2"/>
          <a:stretch>
            <a:fillRect/>
          </a:stretch>
        </p:blipFill>
        <p:spPr>
          <a:xfrm>
            <a:off x="6680246" y="351432"/>
            <a:ext cx="2006554" cy="1504916"/>
          </a:xfrm>
          <a:prstGeom prst="rect">
            <a:avLst/>
          </a:prstGeom>
          <a:effectLst>
            <a:outerShdw blurRad="50800" dist="76200" dir="270000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1000"/>
                                        <p:tgtEl>
                                          <p:spTgt spid="3">
                                            <p:txEl>
                                              <p:pRg st="4" end="4"/>
                                            </p:txEl>
                                          </p:spTgt>
                                        </p:tgtEl>
                                      </p:cBhvr>
                                    </p:animEffect>
                                    <p:anim calcmode="lin" valueType="num">
                                      <p:cBhvr>
                                        <p:cTn id="4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3"/>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5000" dirty="0" smtClean="0">
                <a:effectLst>
                  <a:outerShdw blurRad="50800" dist="38100" dir="2700000">
                    <a:srgbClr val="000000">
                      <a:alpha val="43000"/>
                    </a:srgbClr>
                  </a:outerShdw>
                </a:effectLst>
              </a:rPr>
              <a:t>“Plop, Pray, and Pay”</a:t>
            </a:r>
            <a:endParaRPr lang="en-US" sz="5000"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457200" y="1978698"/>
            <a:ext cx="8229600" cy="4500281"/>
          </a:xfrm>
          <a:noFill/>
          <a:effectLst>
            <a:softEdge rad="482600"/>
          </a:effectLst>
        </p:spPr>
        <p:txBody>
          <a:bodyPr>
            <a:noAutofit/>
          </a:bodyPr>
          <a:lstStyle/>
          <a:p>
            <a:pPr marL="0" indent="0">
              <a:spcBef>
                <a:spcPts val="0"/>
              </a:spcBef>
              <a:buNone/>
            </a:pPr>
            <a:r>
              <a:rPr lang="en-US" sz="3500" b="1" dirty="0" smtClean="0">
                <a:effectLst>
                  <a:outerShdw blurRad="50800" dist="38100" dir="2700000">
                    <a:srgbClr val="000000">
                      <a:alpha val="43000"/>
                    </a:srgbClr>
                  </a:outerShdw>
                </a:effectLst>
              </a:rPr>
              <a:t>I. Is There a “Plop, Pray, and Pay” Routine?</a:t>
            </a:r>
          </a:p>
          <a:p>
            <a:pPr marL="1257300" lvl="2" indent="-457200">
              <a:spcBef>
                <a:spcPts val="1200"/>
              </a:spcBef>
              <a:buNone/>
            </a:pPr>
            <a:r>
              <a:rPr lang="en-US" sz="3200" b="1" dirty="0" smtClean="0">
                <a:effectLst>
                  <a:outerShdw blurRad="50800" dist="38100" dir="2700000">
                    <a:srgbClr val="000000">
                      <a:alpha val="43000"/>
                    </a:srgbClr>
                  </a:outerShdw>
                </a:effectLst>
              </a:rPr>
              <a:t>B.	</a:t>
            </a:r>
            <a:r>
              <a:rPr lang="en-US" sz="3200" b="1" i="1" dirty="0" smtClean="0">
                <a:effectLst>
                  <a:outerShdw blurRad="50800" dist="38100" dir="2700000">
                    <a:srgbClr val="000000">
                      <a:alpha val="43000"/>
                    </a:srgbClr>
                  </a:outerShdw>
                </a:effectLst>
              </a:rPr>
              <a:t>Does the fact that something is routine necessarily mean it is vain?</a:t>
            </a:r>
          </a:p>
          <a:p>
            <a:pPr marL="1771650" lvl="3" indent="-514350">
              <a:spcBef>
                <a:spcPts val="600"/>
              </a:spcBef>
              <a:buFont typeface="+mj-lt"/>
              <a:buAutoNum type="arabicPeriod"/>
            </a:pPr>
            <a:r>
              <a:rPr lang="en-US" sz="2600" b="1" dirty="0" smtClean="0">
                <a:effectLst>
                  <a:outerShdw blurRad="50800" dist="38100" dir="2700000">
                    <a:srgbClr val="000000">
                      <a:alpha val="43000"/>
                    </a:srgbClr>
                  </a:outerShdw>
                </a:effectLst>
              </a:rPr>
              <a:t>We are to assemble regularly (Heb. 10:23-24). </a:t>
            </a:r>
          </a:p>
          <a:p>
            <a:pPr marL="1771650" lvl="3" indent="-514350">
              <a:spcBef>
                <a:spcPts val="600"/>
              </a:spcBef>
              <a:buFont typeface="+mj-lt"/>
              <a:buAutoNum type="arabicPeriod"/>
            </a:pPr>
            <a:r>
              <a:rPr lang="en-US" sz="2600" b="1" dirty="0" smtClean="0">
                <a:effectLst>
                  <a:outerShdw blurRad="50800" dist="38100" dir="2700000">
                    <a:srgbClr val="000000">
                      <a:alpha val="43000"/>
                    </a:srgbClr>
                  </a:outerShdw>
                </a:effectLst>
              </a:rPr>
              <a:t>We are to do things “decently and in order”  (1 Cor. 14:40).</a:t>
            </a:r>
          </a:p>
          <a:p>
            <a:pPr marL="2228850" lvl="4" indent="-514350">
              <a:spcBef>
                <a:spcPts val="600"/>
              </a:spcBef>
              <a:buSzPct val="100000"/>
              <a:buFont typeface="Wingdings" charset="2"/>
              <a:buChar char="§"/>
            </a:pPr>
            <a:r>
              <a:rPr lang="en-US" sz="2600" b="1" dirty="0" smtClean="0">
                <a:effectLst>
                  <a:outerShdw blurRad="50800" dist="38100" dir="2700000">
                    <a:srgbClr val="000000">
                      <a:alpha val="43000"/>
                    </a:srgbClr>
                  </a:outerShdw>
                </a:effectLst>
              </a:rPr>
              <a:t>The challenge is not to do something different every time, but to keep what we do routinely meaningful at all times.</a:t>
            </a:r>
          </a:p>
          <a:p>
            <a:pPr marL="1771650" lvl="3" indent="-514350">
              <a:spcBef>
                <a:spcPts val="1200"/>
              </a:spcBef>
              <a:buFont typeface="Wingdings" charset="2"/>
              <a:buChar char="§"/>
            </a:pPr>
            <a:endParaRPr lang="en-US" sz="2800" b="1" dirty="0">
              <a:effectLst>
                <a:outerShdw blurRad="50800" dist="38100" dir="2700000">
                  <a:srgbClr val="000000">
                    <a:alpha val="43000"/>
                  </a:srgbClr>
                </a:outerShdw>
              </a:effectLst>
            </a:endParaRPr>
          </a:p>
        </p:txBody>
      </p:sp>
      <p:pic>
        <p:nvPicPr>
          <p:cNvPr id="7" name="Picture 6" descr="pews-3.jpg"/>
          <p:cNvPicPr>
            <a:picLocks noChangeAspect="1"/>
          </p:cNvPicPr>
          <p:nvPr/>
        </p:nvPicPr>
        <p:blipFill>
          <a:blip r:embed="rId2"/>
          <a:stretch>
            <a:fillRect/>
          </a:stretch>
        </p:blipFill>
        <p:spPr>
          <a:xfrm>
            <a:off x="6680246" y="351432"/>
            <a:ext cx="2006554" cy="1504916"/>
          </a:xfrm>
          <a:prstGeom prst="rect">
            <a:avLst/>
          </a:prstGeom>
          <a:effectLst>
            <a:outerShdw blurRad="50800" dist="76200" dir="270000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5000" dirty="0" smtClean="0">
                <a:effectLst>
                  <a:outerShdw blurRad="50800" dist="38100" dir="2700000">
                    <a:srgbClr val="000000">
                      <a:alpha val="43000"/>
                    </a:srgbClr>
                  </a:outerShdw>
                </a:effectLst>
              </a:rPr>
              <a:t>“Plop, Pray, and Pay”</a:t>
            </a:r>
            <a:endParaRPr lang="en-US" sz="5000"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457200" y="1978698"/>
            <a:ext cx="8229600" cy="4500281"/>
          </a:xfrm>
          <a:noFill/>
          <a:effectLst>
            <a:softEdge rad="482600"/>
          </a:effectLst>
        </p:spPr>
        <p:txBody>
          <a:bodyPr>
            <a:noAutofit/>
          </a:bodyPr>
          <a:lstStyle/>
          <a:p>
            <a:pPr marL="0" indent="0">
              <a:spcBef>
                <a:spcPts val="0"/>
              </a:spcBef>
              <a:buNone/>
            </a:pPr>
            <a:r>
              <a:rPr lang="en-US" sz="3500" b="1" dirty="0" smtClean="0">
                <a:effectLst>
                  <a:outerShdw blurRad="50800" dist="38100" dir="2700000">
                    <a:srgbClr val="000000">
                      <a:alpha val="43000"/>
                    </a:srgbClr>
                  </a:outerShdw>
                </a:effectLst>
              </a:rPr>
              <a:t>I. Is There a “Plop, Pray, and Pay” Routine?</a:t>
            </a:r>
          </a:p>
          <a:p>
            <a:pPr marL="1257300" lvl="2" indent="-457200">
              <a:spcBef>
                <a:spcPts val="1200"/>
              </a:spcBef>
              <a:buNone/>
            </a:pPr>
            <a:r>
              <a:rPr lang="en-US" sz="3200" b="1" dirty="0" smtClean="0">
                <a:effectLst>
                  <a:outerShdw blurRad="50800" dist="38100" dir="2700000">
                    <a:srgbClr val="000000">
                      <a:alpha val="43000"/>
                    </a:srgbClr>
                  </a:outerShdw>
                </a:effectLst>
              </a:rPr>
              <a:t>C.	</a:t>
            </a:r>
            <a:r>
              <a:rPr lang="en-US" sz="3200" b="1" i="1" dirty="0" smtClean="0">
                <a:effectLst>
                  <a:outerShdw blurRad="50800" dist="38100" dir="2700000">
                    <a:srgbClr val="000000">
                      <a:alpha val="43000"/>
                    </a:srgbClr>
                  </a:outerShdw>
                </a:effectLst>
              </a:rPr>
              <a:t>Do we “pay” for worship?</a:t>
            </a:r>
          </a:p>
          <a:p>
            <a:pPr marL="1771650" lvl="3" indent="-514350">
              <a:spcBef>
                <a:spcPts val="600"/>
              </a:spcBef>
              <a:buNone/>
            </a:pPr>
            <a:r>
              <a:rPr lang="en-US" sz="2600" b="1" dirty="0" smtClean="0">
                <a:effectLst>
                  <a:outerShdw blurRad="50800" dist="38100" dir="2700000">
                    <a:srgbClr val="000000">
                      <a:alpha val="43000"/>
                    </a:srgbClr>
                  </a:outerShdw>
                </a:effectLst>
              </a:rPr>
              <a:t>1.   </a:t>
            </a:r>
            <a:r>
              <a:rPr lang="en-US" sz="2600" b="1" i="1" dirty="0" smtClean="0">
                <a:effectLst>
                  <a:outerShdw blurRad="50800" dist="38100" dir="2700000">
                    <a:srgbClr val="000000">
                      <a:alpha val="43000"/>
                    </a:srgbClr>
                  </a:outerShdw>
                </a:effectLst>
              </a:rPr>
              <a:t>Why does the church take up a collection?</a:t>
            </a:r>
            <a:r>
              <a:rPr lang="en-US" sz="2600" b="1" dirty="0" smtClean="0">
                <a:effectLst>
                  <a:outerShdw blurRad="50800" dist="38100" dir="2700000">
                    <a:srgbClr val="000000">
                      <a:alpha val="43000"/>
                    </a:srgbClr>
                  </a:outerShdw>
                </a:effectLst>
              </a:rPr>
              <a:t>—It is commanded to carry out the work of the church (1 Cor. 16:1-2). </a:t>
            </a:r>
          </a:p>
          <a:p>
            <a:pPr marL="2228850" lvl="4" indent="-514350">
              <a:spcBef>
                <a:spcPts val="600"/>
              </a:spcBef>
              <a:buSzPct val="100000"/>
              <a:buFont typeface="Wingdings" charset="2"/>
              <a:buChar char="§"/>
            </a:pPr>
            <a:r>
              <a:rPr lang="en-US" sz="2600" b="1" dirty="0" smtClean="0">
                <a:effectLst>
                  <a:outerShdw blurRad="50800" dist="38100" dir="2700000">
                    <a:srgbClr val="000000">
                      <a:alpha val="43000"/>
                    </a:srgbClr>
                  </a:outerShdw>
                </a:effectLst>
              </a:rPr>
              <a:t>Support of preachers (1 Cor. 9:14).</a:t>
            </a:r>
          </a:p>
          <a:p>
            <a:pPr marL="2228850" lvl="4" indent="-514350">
              <a:spcBef>
                <a:spcPts val="600"/>
              </a:spcBef>
              <a:buSzPct val="100000"/>
              <a:buFont typeface="Wingdings" charset="2"/>
              <a:buChar char="§"/>
            </a:pPr>
            <a:r>
              <a:rPr lang="en-US" sz="2600" b="1" dirty="0" smtClean="0">
                <a:effectLst>
                  <a:outerShdw blurRad="50800" dist="38100" dir="2700000">
                    <a:srgbClr val="000000">
                      <a:alpha val="43000"/>
                    </a:srgbClr>
                  </a:outerShdw>
                </a:effectLst>
              </a:rPr>
              <a:t>Support of elders (1 Tim. 5:17-18).</a:t>
            </a:r>
          </a:p>
          <a:p>
            <a:pPr marL="2228850" lvl="4" indent="-514350">
              <a:spcBef>
                <a:spcPts val="600"/>
              </a:spcBef>
              <a:buSzPct val="100000"/>
              <a:buFont typeface="Wingdings" charset="2"/>
              <a:buChar char="§"/>
            </a:pPr>
            <a:r>
              <a:rPr lang="en-US" sz="2600" b="1" dirty="0" smtClean="0">
                <a:effectLst>
                  <a:outerShdw blurRad="50800" dist="38100" dir="2700000">
                    <a:srgbClr val="000000">
                      <a:alpha val="43000"/>
                    </a:srgbClr>
                  </a:outerShdw>
                </a:effectLst>
              </a:rPr>
              <a:t>Support of widows (1 Tim. 5:3-16).</a:t>
            </a:r>
          </a:p>
          <a:p>
            <a:pPr marL="2228850" lvl="4" indent="-514350">
              <a:spcBef>
                <a:spcPts val="600"/>
              </a:spcBef>
              <a:buSzPct val="100000"/>
              <a:buFont typeface="Wingdings" charset="2"/>
              <a:buChar char="§"/>
            </a:pPr>
            <a:r>
              <a:rPr lang="en-US" sz="2600" b="1" dirty="0" smtClean="0">
                <a:effectLst>
                  <a:outerShdw blurRad="50800" dist="38100" dir="2700000">
                    <a:srgbClr val="000000">
                      <a:alpha val="43000"/>
                    </a:srgbClr>
                  </a:outerShdw>
                </a:effectLst>
              </a:rPr>
              <a:t>Relief to needy saints (Acts 2:45).</a:t>
            </a:r>
          </a:p>
          <a:p>
            <a:pPr marL="1771650" lvl="3" indent="-514350">
              <a:spcBef>
                <a:spcPts val="1200"/>
              </a:spcBef>
              <a:buFont typeface="Wingdings" charset="2"/>
              <a:buChar char="§"/>
            </a:pPr>
            <a:endParaRPr lang="en-US" sz="2800" b="1" dirty="0">
              <a:effectLst>
                <a:outerShdw blurRad="50800" dist="38100" dir="2700000">
                  <a:srgbClr val="000000">
                    <a:alpha val="43000"/>
                  </a:srgbClr>
                </a:outerShdw>
              </a:effectLst>
            </a:endParaRPr>
          </a:p>
        </p:txBody>
      </p:sp>
      <p:pic>
        <p:nvPicPr>
          <p:cNvPr id="7" name="Picture 6" descr="pews-3.jpg"/>
          <p:cNvPicPr>
            <a:picLocks noChangeAspect="1"/>
          </p:cNvPicPr>
          <p:nvPr/>
        </p:nvPicPr>
        <p:blipFill>
          <a:blip r:embed="rId2"/>
          <a:stretch>
            <a:fillRect/>
          </a:stretch>
        </p:blipFill>
        <p:spPr>
          <a:xfrm>
            <a:off x="6680246" y="351432"/>
            <a:ext cx="2006554" cy="1504916"/>
          </a:xfrm>
          <a:prstGeom prst="rect">
            <a:avLst/>
          </a:prstGeom>
          <a:effectLst>
            <a:outerShdw blurRad="50800" dist="76200" dir="270000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5000" dirty="0" smtClean="0">
                <a:effectLst>
                  <a:outerShdw blurRad="50800" dist="38100" dir="2700000">
                    <a:srgbClr val="000000">
                      <a:alpha val="43000"/>
                    </a:srgbClr>
                  </a:outerShdw>
                </a:effectLst>
              </a:rPr>
              <a:t>“Plop, Pray, and Pay”</a:t>
            </a:r>
            <a:endParaRPr lang="en-US" sz="5000"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457200" y="1978698"/>
            <a:ext cx="8229600" cy="4500281"/>
          </a:xfrm>
          <a:noFill/>
          <a:effectLst>
            <a:softEdge rad="482600"/>
          </a:effectLst>
        </p:spPr>
        <p:txBody>
          <a:bodyPr>
            <a:noAutofit/>
          </a:bodyPr>
          <a:lstStyle/>
          <a:p>
            <a:pPr marL="0" indent="0">
              <a:spcBef>
                <a:spcPts val="0"/>
              </a:spcBef>
              <a:buNone/>
            </a:pPr>
            <a:r>
              <a:rPr lang="en-US" sz="3500" b="1" dirty="0" smtClean="0">
                <a:effectLst>
                  <a:outerShdw blurRad="50800" dist="38100" dir="2700000">
                    <a:srgbClr val="000000">
                      <a:alpha val="43000"/>
                    </a:srgbClr>
                  </a:outerShdw>
                </a:effectLst>
              </a:rPr>
              <a:t>I. Is There a “Plop, Pray, and Pay” Routine?</a:t>
            </a:r>
          </a:p>
          <a:p>
            <a:pPr marL="1257300" lvl="2" indent="-457200">
              <a:spcBef>
                <a:spcPts val="1200"/>
              </a:spcBef>
              <a:buNone/>
            </a:pPr>
            <a:r>
              <a:rPr lang="en-US" sz="3200" b="1" dirty="0" smtClean="0">
                <a:effectLst>
                  <a:outerShdw blurRad="50800" dist="38100" dir="2700000">
                    <a:srgbClr val="000000">
                      <a:alpha val="43000"/>
                    </a:srgbClr>
                  </a:outerShdw>
                </a:effectLst>
              </a:rPr>
              <a:t>C.	</a:t>
            </a:r>
            <a:r>
              <a:rPr lang="en-US" sz="3200" b="1" i="1" dirty="0" smtClean="0">
                <a:effectLst>
                  <a:outerShdw blurRad="50800" dist="38100" dir="2700000">
                    <a:srgbClr val="000000">
                      <a:alpha val="43000"/>
                    </a:srgbClr>
                  </a:outerShdw>
                </a:effectLst>
              </a:rPr>
              <a:t>Do we “pay” for worship?</a:t>
            </a:r>
          </a:p>
          <a:p>
            <a:pPr marL="1771650" lvl="3" indent="-514350">
              <a:spcBef>
                <a:spcPts val="600"/>
              </a:spcBef>
              <a:buNone/>
            </a:pPr>
            <a:r>
              <a:rPr lang="en-US" sz="2600" b="1" dirty="0" smtClean="0">
                <a:effectLst>
                  <a:outerShdw blurRad="50800" dist="38100" dir="2700000">
                    <a:srgbClr val="000000">
                      <a:alpha val="43000"/>
                    </a:srgbClr>
                  </a:outerShdw>
                </a:effectLst>
              </a:rPr>
              <a:t>2</a:t>
            </a:r>
            <a:r>
              <a:rPr lang="en-US" sz="2600" b="1" i="1" dirty="0" smtClean="0">
                <a:effectLst>
                  <a:outerShdw blurRad="50800" dist="38100" dir="2700000">
                    <a:srgbClr val="000000">
                      <a:alpha val="43000"/>
                    </a:srgbClr>
                  </a:outerShdw>
                </a:effectLst>
              </a:rPr>
              <a:t>.	</a:t>
            </a:r>
            <a:r>
              <a:rPr lang="en-US" sz="2600" b="1" dirty="0" smtClean="0">
                <a:effectLst>
                  <a:outerShdw blurRad="50800" dist="38100" dir="2700000">
                    <a:srgbClr val="000000">
                      <a:alpha val="43000"/>
                    </a:srgbClr>
                  </a:outerShdw>
                </a:effectLst>
              </a:rPr>
              <a:t>Worship is not something for which we “pay.” </a:t>
            </a:r>
          </a:p>
          <a:p>
            <a:pPr marL="2228850" lvl="4" indent="-514350">
              <a:spcBef>
                <a:spcPts val="1200"/>
              </a:spcBef>
              <a:buSzPct val="100000"/>
              <a:buFont typeface="Wingdings" charset="2"/>
              <a:buChar char="§"/>
            </a:pPr>
            <a:r>
              <a:rPr lang="en-US" sz="2600" b="1" dirty="0" smtClean="0">
                <a:effectLst>
                  <a:outerShdw blurRad="50800" dist="38100" dir="2700000">
                    <a:srgbClr val="000000">
                      <a:alpha val="43000"/>
                    </a:srgbClr>
                  </a:outerShdw>
                </a:effectLst>
              </a:rPr>
              <a:t>Contribution is a personal and voluntary act of worship (2 Cor. 9:7). </a:t>
            </a:r>
          </a:p>
          <a:p>
            <a:pPr marL="2228850" lvl="4" indent="-514350">
              <a:spcBef>
                <a:spcPts val="1200"/>
              </a:spcBef>
              <a:buSzPct val="100000"/>
              <a:buFont typeface="Wingdings" charset="2"/>
              <a:buChar char="§"/>
            </a:pPr>
            <a:r>
              <a:rPr lang="en-US" sz="2600" b="1" dirty="0" smtClean="0">
                <a:effectLst>
                  <a:outerShdw blurRad="50800" dist="38100" dir="2700000">
                    <a:srgbClr val="000000">
                      <a:alpha val="43000"/>
                    </a:srgbClr>
                  </a:outerShdw>
                </a:effectLst>
              </a:rPr>
              <a:t>While Christians should choose to give in worship to God, the opportunity to worship is freely offered.</a:t>
            </a:r>
          </a:p>
          <a:p>
            <a:pPr marL="1771650" lvl="3" indent="-514350">
              <a:spcBef>
                <a:spcPts val="1200"/>
              </a:spcBef>
              <a:buFont typeface="Wingdings" charset="2"/>
              <a:buChar char="§"/>
            </a:pPr>
            <a:endParaRPr lang="en-US" sz="2800" b="1" dirty="0">
              <a:effectLst>
                <a:outerShdw blurRad="50800" dist="38100" dir="2700000">
                  <a:srgbClr val="000000">
                    <a:alpha val="43000"/>
                  </a:srgbClr>
                </a:outerShdw>
              </a:effectLst>
            </a:endParaRPr>
          </a:p>
        </p:txBody>
      </p:sp>
      <p:pic>
        <p:nvPicPr>
          <p:cNvPr id="7" name="Picture 6" descr="pews-3.jpg"/>
          <p:cNvPicPr>
            <a:picLocks noChangeAspect="1"/>
          </p:cNvPicPr>
          <p:nvPr/>
        </p:nvPicPr>
        <p:blipFill>
          <a:blip r:embed="rId2"/>
          <a:stretch>
            <a:fillRect/>
          </a:stretch>
        </p:blipFill>
        <p:spPr>
          <a:xfrm>
            <a:off x="6680246" y="351432"/>
            <a:ext cx="2006554" cy="1504916"/>
          </a:xfrm>
          <a:prstGeom prst="rect">
            <a:avLst/>
          </a:prstGeom>
          <a:effectLst>
            <a:outerShdw blurRad="50800" dist="76200" dir="270000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526891"/>
          </a:xfrm>
          <a:noFill/>
          <a:effectLst>
            <a:softEdge rad="482600"/>
          </a:effectLst>
        </p:spPr>
        <p:txBody>
          <a:bodyPr>
            <a:noAutofit/>
          </a:bodyPr>
          <a:lstStyle/>
          <a:p>
            <a:pPr marL="0" indent="0">
              <a:spcBef>
                <a:spcPts val="0"/>
              </a:spcBef>
              <a:buNone/>
            </a:pPr>
            <a:r>
              <a:rPr lang="en-US" sz="3500" b="1" dirty="0" smtClean="0">
                <a:effectLst>
                  <a:outerShdw blurRad="50800" dist="38100" dir="2700000">
                    <a:srgbClr val="000000">
                      <a:alpha val="43000"/>
                    </a:srgbClr>
                  </a:outerShdw>
                </a:effectLst>
              </a:rPr>
              <a:t>II. Why Do “</a:t>
            </a:r>
            <a:r>
              <a:rPr lang="en-US" sz="3500" b="1" dirty="0" err="1" smtClean="0">
                <a:effectLst>
                  <a:outerShdw blurRad="50800" dist="38100" dir="2700000">
                    <a:srgbClr val="000000">
                      <a:alpha val="43000"/>
                    </a:srgbClr>
                  </a:outerShdw>
                </a:effectLst>
              </a:rPr>
              <a:t>Dones</a:t>
            </a:r>
            <a:r>
              <a:rPr lang="en-US" sz="3500" b="1" dirty="0" smtClean="0">
                <a:effectLst>
                  <a:outerShdw blurRad="50800" dist="38100" dir="2700000">
                    <a:srgbClr val="000000">
                      <a:alpha val="43000"/>
                    </a:srgbClr>
                  </a:outerShdw>
                </a:effectLst>
              </a:rPr>
              <a:t>” Come to Feel This Way?</a:t>
            </a:r>
          </a:p>
          <a:p>
            <a:pPr marL="1317625" lvl="2" indent="-517525">
              <a:spcBef>
                <a:spcPts val="1200"/>
              </a:spcBef>
              <a:buNone/>
            </a:pPr>
            <a:r>
              <a:rPr lang="en-US" sz="3000" b="1" dirty="0" smtClean="0">
                <a:effectLst>
                  <a:outerShdw blurRad="50800" dist="38100" dir="2700000">
                    <a:srgbClr val="000000">
                      <a:alpha val="43000"/>
                    </a:srgbClr>
                  </a:outerShdw>
                </a:effectLst>
              </a:rPr>
              <a:t>A. </a:t>
            </a:r>
            <a:r>
              <a:rPr lang="en-US" sz="3000" b="1" i="1" dirty="0" smtClean="0">
                <a:effectLst>
                  <a:outerShdw blurRad="50800" dist="38100" dir="2700000">
                    <a:srgbClr val="000000">
                      <a:alpha val="43000"/>
                    </a:srgbClr>
                  </a:outerShdw>
                </a:effectLst>
              </a:rPr>
              <a:t>Sometimes it comes from religious leaders’ unwillingness to answer questions.</a:t>
            </a:r>
          </a:p>
          <a:p>
            <a:pPr marL="1257300" lvl="3" indent="0">
              <a:spcBef>
                <a:spcPts val="2400"/>
              </a:spcBef>
              <a:buNone/>
            </a:pPr>
            <a:r>
              <a:rPr lang="en-US" sz="2800" b="1" dirty="0" smtClean="0">
                <a:effectLst>
                  <a:outerShdw blurRad="50800" dist="38100" dir="2700000">
                    <a:srgbClr val="000000">
                      <a:alpha val="43000"/>
                    </a:srgbClr>
                  </a:outerShdw>
                </a:effectLst>
              </a:rPr>
              <a:t>“When I have wanted to engage in conversation about why the pastor is the one that gets paid and not the others in the 5-fold ministry… any and all questions have been defensively dismissed” (Johanna). </a:t>
            </a:r>
            <a:endParaRPr lang="en-US" sz="2800" b="1" dirty="0">
              <a:effectLst>
                <a:outerShdw blurRad="50800" dist="38100" dir="2700000">
                  <a:srgbClr val="000000">
                    <a:alpha val="43000"/>
                  </a:srgbClr>
                </a:outerShdw>
              </a:effectLst>
            </a:endParaRPr>
          </a:p>
        </p:txBody>
      </p:sp>
      <p:sp>
        <p:nvSpPr>
          <p:cNvPr id="2" name="Title 1"/>
          <p:cNvSpPr>
            <a:spLocks noGrp="1"/>
          </p:cNvSpPr>
          <p:nvPr>
            <p:ph type="title"/>
          </p:nvPr>
        </p:nvSpPr>
        <p:spPr/>
        <p:txBody>
          <a:bodyPr>
            <a:noAutofit/>
          </a:bodyPr>
          <a:lstStyle/>
          <a:p>
            <a:pPr algn="l"/>
            <a:r>
              <a:rPr lang="en-US" sz="5000" dirty="0" smtClean="0">
                <a:effectLst>
                  <a:outerShdw blurRad="50800" dist="38100" dir="2700000">
                    <a:srgbClr val="000000">
                      <a:alpha val="43000"/>
                    </a:srgbClr>
                  </a:outerShdw>
                </a:effectLst>
              </a:rPr>
              <a:t>“Plop, Pray, and Pay”</a:t>
            </a:r>
            <a:endParaRPr lang="en-US" sz="5000" dirty="0">
              <a:effectLst>
                <a:outerShdw blurRad="50800" dist="38100" dir="2700000">
                  <a:srgbClr val="000000">
                    <a:alpha val="43000"/>
                  </a:srgbClr>
                </a:outerShdw>
              </a:effectLst>
            </a:endParaRPr>
          </a:p>
        </p:txBody>
      </p:sp>
      <p:pic>
        <p:nvPicPr>
          <p:cNvPr id="7" name="Picture 6" descr="pews-3.jpg"/>
          <p:cNvPicPr>
            <a:picLocks noChangeAspect="1"/>
          </p:cNvPicPr>
          <p:nvPr/>
        </p:nvPicPr>
        <p:blipFill>
          <a:blip r:embed="rId2"/>
          <a:stretch>
            <a:fillRect/>
          </a:stretch>
        </p:blipFill>
        <p:spPr>
          <a:xfrm>
            <a:off x="6680246" y="351432"/>
            <a:ext cx="2006554" cy="1504916"/>
          </a:xfrm>
          <a:prstGeom prst="rect">
            <a:avLst/>
          </a:prstGeom>
          <a:effectLst>
            <a:outerShdw blurRad="50800" dist="76200" dir="270000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693</TotalTime>
  <Words>1844</Words>
  <Application>Microsoft Macintosh PowerPoint</Application>
  <PresentationFormat>On-screen Show (4:3)</PresentationFormat>
  <Paragraphs>119</Paragraphs>
  <Slides>23</Slides>
  <Notes>0</Notes>
  <HiddenSlides>0</HiddenSlides>
  <MMClips>0</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Office Theme</vt:lpstr>
      <vt:lpstr>Luke 18:3-8</vt:lpstr>
      <vt:lpstr>Luke 18:3-8</vt:lpstr>
      <vt:lpstr>“When the Son of Man Comes will He Really Find Faith on the Earth?”</vt:lpstr>
      <vt:lpstr>“When the Son of Man Comes will He Really Find Faith on the Earth?”</vt:lpstr>
      <vt:lpstr>“Plop, Pray, and Pay”</vt:lpstr>
      <vt:lpstr>“Plop, Pray, and Pay”</vt:lpstr>
      <vt:lpstr>“Plop, Pray, and Pay”</vt:lpstr>
      <vt:lpstr>“Plop, Pray, and Pay”</vt:lpstr>
      <vt:lpstr>“Plop, Pray, and Pay”</vt:lpstr>
      <vt:lpstr>“Plop, Pray, and Pay”</vt:lpstr>
      <vt:lpstr>“Plop, Pray, and Pay”</vt:lpstr>
      <vt:lpstr>“Plop, Pray, and Pay”</vt:lpstr>
      <vt:lpstr>“Plop, Pray, and Pay”</vt:lpstr>
      <vt:lpstr>“Plop, Pray, and Pay”</vt:lpstr>
      <vt:lpstr>“Plop, Pray, and Pay”</vt:lpstr>
      <vt:lpstr>“Plop, Pray, and Pay”</vt:lpstr>
      <vt:lpstr>“Plop, Pray, and Pay”</vt:lpstr>
      <vt:lpstr>“Plop, Pray, and Pay”</vt:lpstr>
      <vt:lpstr>“Plop, Pray, and Pay”</vt:lpstr>
      <vt:lpstr>“Plop, Pray, and Pay”</vt:lpstr>
      <vt:lpstr>“Plop, Pray, and Pay”</vt:lpstr>
      <vt:lpstr>“Plop, Pray, and Pay”</vt:lpstr>
      <vt:lpstr>“Plop, Pray, and Pay”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Luke 18:3-8</dc:title>
  <dc:creator>Kyle Pope</dc:creator>
  <cp:lastModifiedBy>Kyle Pope</cp:lastModifiedBy>
  <cp:revision>23</cp:revision>
  <dcterms:created xsi:type="dcterms:W3CDTF">2015-05-25T23:03:21Z</dcterms:created>
  <dcterms:modified xsi:type="dcterms:W3CDTF">2015-05-25T23:04:29Z</dcterms:modified>
</cp:coreProperties>
</file>