
<file path=[Content_Types].xml><?xml version="1.0" encoding="utf-8"?>
<Types xmlns="http://schemas.openxmlformats.org/package/2006/content-types">
  <Override PartName="/ppt/slideLayouts/slideLayout10.xml" ContentType="application/vnd.openxmlformats-officedocument.presentationml.slideLayout+xml"/>
  <Default Extension="gif" ContentType="image/gif"/>
  <Override PartName="/ppt/slides/slide69.xml" ContentType="application/vnd.openxmlformats-officedocument.presentationml.slide+xml"/>
  <Override PartName="/ppt/slides/slide14.xml" ContentType="application/vnd.openxmlformats-officedocument.presentationml.slide+xml"/>
  <Override PartName="/ppt/slideMasters/slideMaster2.xml" ContentType="application/vnd.openxmlformats-officedocument.presentationml.slideMaster+xml"/>
  <Default Extension="rels" ContentType="application/vnd.openxmlformats-package.relationships+xml"/>
  <Override PartName="/ppt/slides/slide62.xml" ContentType="application/vnd.openxmlformats-officedocument.presentationml.slide+xml"/>
  <Override PartName="/ppt/slides/slide78.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77.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75.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sldIdLst>
    <p:sldId id="257" r:id="rId3"/>
    <p:sldId id="258" r:id="rId4"/>
    <p:sldId id="274" r:id="rId5"/>
    <p:sldId id="259" r:id="rId6"/>
    <p:sldId id="275" r:id="rId7"/>
    <p:sldId id="276" r:id="rId8"/>
    <p:sldId id="260" r:id="rId9"/>
    <p:sldId id="277" r:id="rId10"/>
    <p:sldId id="261" r:id="rId11"/>
    <p:sldId id="278" r:id="rId12"/>
    <p:sldId id="279" r:id="rId13"/>
    <p:sldId id="280" r:id="rId14"/>
    <p:sldId id="262" r:id="rId15"/>
    <p:sldId id="281" r:id="rId16"/>
    <p:sldId id="282" r:id="rId17"/>
    <p:sldId id="283" r:id="rId18"/>
    <p:sldId id="284" r:id="rId19"/>
    <p:sldId id="286" r:id="rId20"/>
    <p:sldId id="285" r:id="rId21"/>
    <p:sldId id="263" r:id="rId22"/>
    <p:sldId id="287" r:id="rId23"/>
    <p:sldId id="288" r:id="rId24"/>
    <p:sldId id="264" r:id="rId25"/>
    <p:sldId id="289" r:id="rId26"/>
    <p:sldId id="265" r:id="rId27"/>
    <p:sldId id="290" r:id="rId28"/>
    <p:sldId id="291" r:id="rId29"/>
    <p:sldId id="292" r:id="rId30"/>
    <p:sldId id="293" r:id="rId31"/>
    <p:sldId id="294" r:id="rId32"/>
    <p:sldId id="295" r:id="rId33"/>
    <p:sldId id="296" r:id="rId34"/>
    <p:sldId id="297" r:id="rId35"/>
    <p:sldId id="298" r:id="rId36"/>
    <p:sldId id="319" r:id="rId37"/>
    <p:sldId id="320" r:id="rId38"/>
    <p:sldId id="321" r:id="rId39"/>
    <p:sldId id="322" r:id="rId40"/>
    <p:sldId id="323" r:id="rId41"/>
    <p:sldId id="324" r:id="rId42"/>
    <p:sldId id="325" r:id="rId43"/>
    <p:sldId id="266"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267" r:id="rId58"/>
    <p:sldId id="310" r:id="rId59"/>
    <p:sldId id="311" r:id="rId60"/>
    <p:sldId id="303" r:id="rId61"/>
    <p:sldId id="313" r:id="rId62"/>
    <p:sldId id="314" r:id="rId63"/>
    <p:sldId id="315" r:id="rId64"/>
    <p:sldId id="268" r:id="rId65"/>
    <p:sldId id="317" r:id="rId66"/>
    <p:sldId id="318" r:id="rId67"/>
    <p:sldId id="316" r:id="rId68"/>
    <p:sldId id="312" r:id="rId69"/>
    <p:sldId id="304" r:id="rId70"/>
    <p:sldId id="305" r:id="rId71"/>
    <p:sldId id="306" r:id="rId72"/>
    <p:sldId id="269" r:id="rId73"/>
    <p:sldId id="308" r:id="rId74"/>
    <p:sldId id="309" r:id="rId75"/>
    <p:sldId id="307" r:id="rId76"/>
    <p:sldId id="299" r:id="rId77"/>
    <p:sldId id="300" r:id="rId78"/>
    <p:sldId id="301" r:id="rId79"/>
    <p:sldId id="302" r:id="rId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98" autoAdjust="0"/>
    <p:restoredTop sz="94652" autoAdjust="0"/>
  </p:normalViewPr>
  <p:slideViewPr>
    <p:cSldViewPr snapToGrid="0" snapToObjects="1">
      <p:cViewPr varScale="1">
        <p:scale>
          <a:sx n="105" d="100"/>
          <a:sy n="105" d="100"/>
        </p:scale>
        <p:origin x="-33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slide" Target="slides/slide78.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F095A1-9A86-3D42-9EE4-F1B64B4BED04}"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F095A1-9A86-3D42-9EE4-F1B64B4BED04}"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F095A1-9A86-3D42-9EE4-F1B64B4BED04}" type="datetimeFigureOut">
              <a:rPr lang="en-US" smtClean="0"/>
              <a:pPr/>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F095A1-9A86-3D42-9EE4-F1B64B4BED04}" type="datetimeFigureOut">
              <a:rPr lang="en-US" smtClean="0"/>
              <a:pPr/>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095A1-9A86-3D42-9EE4-F1B64B4BED04}" type="datetimeFigureOut">
              <a:rPr lang="en-US" smtClean="0"/>
              <a:pPr/>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095A1-9A86-3D42-9EE4-F1B64B4BED04}"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FE9A72-3801-0A46-A77C-115BF00E31B2}"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095A1-9A86-3D42-9EE4-F1B64B4BED04}"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095A1-9A86-3D42-9EE4-F1B64B4BED04}"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EDBB63-9213-8746-9E68-A0B6DB9AA0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FE9A72-3801-0A46-A77C-115BF00E31B2}" type="datetimeFigureOut">
              <a:rPr lang="en-US" smtClean="0"/>
              <a:pPr/>
              <a:t>10/1/15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FE9A72-3801-0A46-A77C-115BF00E31B2}"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FE9A72-3801-0A46-A77C-115BF00E31B2}" type="datetimeFigureOut">
              <a:rPr lang="en-US" smtClean="0"/>
              <a:pPr/>
              <a:t>10/1/15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FE9A72-3801-0A46-A77C-115BF00E31B2}" type="datetimeFigureOut">
              <a:rPr lang="en-US" smtClean="0"/>
              <a:pPr/>
              <a:t>10/1/15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E9A72-3801-0A46-A77C-115BF00E31B2}" type="datetimeFigureOut">
              <a:rPr lang="en-US" smtClean="0"/>
              <a:pPr/>
              <a:t>10/1/15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E9A72-3801-0A46-A77C-115BF00E31B2}"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FE9A72-3801-0A46-A77C-115BF00E31B2}" type="datetimeFigureOut">
              <a:rPr lang="en-US" smtClean="0"/>
              <a:pPr/>
              <a:t>10/1/15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B83787-AF2D-624D-8906-C754DADFB6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E9A72-3801-0A46-A77C-115BF00E31B2}" type="datetimeFigureOut">
              <a:rPr lang="en-US" smtClean="0"/>
              <a:pPr/>
              <a:t>10/1/15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B83787-AF2D-624D-8906-C754DADFB66C}" type="slidenum">
              <a:rPr lang="en-US" smtClean="0"/>
              <a:pPr/>
              <a:t>‹#›</a:t>
            </a:fld>
            <a:endParaRPr lang="en-US"/>
          </a:p>
        </p:txBody>
      </p:sp>
      <p:cxnSp>
        <p:nvCxnSpPr>
          <p:cNvPr id="10" name="Straight Connector 9"/>
          <p:cNvCxnSpPr/>
          <p:nvPr userDrawn="1"/>
        </p:nvCxnSpPr>
        <p:spPr>
          <a:xfrm rot="5400000">
            <a:off x="5715000" y="3429000"/>
            <a:ext cx="6858000" cy="1588"/>
          </a:xfrm>
          <a:prstGeom prst="line">
            <a:avLst/>
          </a:prstGeom>
          <a:ln w="63500">
            <a:solidFill>
              <a:schemeClr val="tx1"/>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095A1-9A86-3D42-9EE4-F1B64B4BED04}" type="datetimeFigureOut">
              <a:rPr lang="en-US" smtClean="0"/>
              <a:pPr/>
              <a:t>10/1/15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DBB63-9213-8746-9E68-A0B6DB9AA0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6542883" cy="4502517"/>
          </a:xfrm>
        </p:spPr>
        <p:txBody>
          <a:bodyPr anchor="ctr">
            <a:noAutofit/>
          </a:bodyPr>
          <a:lstStyle/>
          <a:p>
            <a:pPr marL="0" indent="0" algn="ctr">
              <a:buNone/>
            </a:pPr>
            <a:r>
              <a:rPr lang="en-US" sz="6000" b="1" i="1" dirty="0" smtClean="0">
                <a:solidFill>
                  <a:srgbClr val="FFFF00"/>
                </a:solidFill>
                <a:latin typeface="Cambria"/>
                <a:cs typeface="Cambria"/>
              </a:rPr>
              <a:t>Is It Still Possible to Be Simply Christians?</a:t>
            </a:r>
            <a:endParaRPr lang="en-US" sz="6000" b="1" i="1" dirty="0">
              <a:solidFill>
                <a:srgbClr val="FFFF00"/>
              </a:solidFill>
              <a:latin typeface="Cambria"/>
              <a:cs typeface="Cambria"/>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Jesus warned individuals that those who do not bear fruit will be cut off from Him (John 15:5-6).</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Jesus also warned churches unwilling to repent that they would be removed from His presence (Rev. 2:5).</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John taught, “Whoever transgresses and does not abide in the doctrine of Christ does not have God. He who abides in the doctrine of Christ has both the Father and the Son” (2 John 9).</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9" y="808144"/>
            <a:ext cx="5259964" cy="4502517"/>
          </a:xfrm>
        </p:spPr>
        <p:txBody>
          <a:bodyPr anchor="ctr">
            <a:noAutofit/>
          </a:bodyPr>
          <a:lstStyle/>
          <a:p>
            <a:pPr marL="0" indent="0" algn="ctr">
              <a:buNone/>
            </a:pPr>
            <a:r>
              <a:rPr lang="en-US" sz="4100" b="1" i="1" dirty="0" smtClean="0">
                <a:solidFill>
                  <a:srgbClr val="FFFF00"/>
                </a:solidFill>
                <a:latin typeface="Cambria"/>
                <a:cs typeface="Cambria"/>
              </a:rPr>
              <a:t>Is it ever necessary for Christians to separate themselves from those in error?</a:t>
            </a:r>
            <a:endParaRPr lang="en-US" sz="41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4800" dirty="0" smtClean="0">
                <a:effectLst>
                  <a:outerShdw blurRad="50800" dist="38100" dir="2700000">
                    <a:srgbClr val="000000">
                      <a:alpha val="43000"/>
                    </a:srgbClr>
                  </a:outerShdw>
                </a:effectLst>
                <a:latin typeface="Cambria"/>
                <a:cs typeface="Cambria"/>
              </a:rPr>
              <a:t>The church is to withdraw from one who refuses to repent when rebuked for sin (Matt. 18:15-17). </a:t>
            </a:r>
            <a:endParaRPr lang="en-US" sz="4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4400" dirty="0" smtClean="0">
                <a:effectLst>
                  <a:outerShdw blurRad="50800" dist="38100" dir="2700000">
                    <a:srgbClr val="000000">
                      <a:alpha val="43000"/>
                    </a:srgbClr>
                  </a:outerShdw>
                </a:effectLst>
                <a:latin typeface="Cambria"/>
                <a:cs typeface="Cambria"/>
              </a:rPr>
              <a:t>Withdrawal from the unrepentant is aimed at the restoration of one in error (1 Cor. 5:5) and to keep the church sound (1 Cor. 5:6-8).</a:t>
            </a:r>
            <a:endParaRPr lang="en-US" sz="4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An unrepentant Christian from whom the church has withdrawn may still be considered a brother (2 Thess.  3:15), but he or she is not in an acceptable relationship with God.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Christians must not “keep company with him that he may be ashamed” (2 Thess. 3:14).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Those who have never come to Christ cannot be counted as brethren. We may seek to teach such a person (cf. Acts 18:24-26; 19:1-5)…</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 But one who expresses tolerance and acceptance of that which is outside of the doctrine of Christ “shares in his evil deeds” (2 John 10). </a:t>
            </a:r>
            <a:r>
              <a:rPr lang="en-US" sz="4500" dirty="0" smtClean="0">
                <a:effectLst>
                  <a:outerShdw blurRad="50800" dist="38100" dir="2700000">
                    <a:srgbClr val="000000">
                      <a:alpha val="43000"/>
                    </a:srgbClr>
                  </a:outerShdw>
                </a:effectLst>
                <a:latin typeface="Cambria"/>
                <a:cs typeface="Cambria"/>
              </a:rPr>
              <a:t>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6042545" cy="4502517"/>
          </a:xfrm>
        </p:spPr>
        <p:txBody>
          <a:bodyPr anchor="ctr">
            <a:noAutofit/>
          </a:bodyPr>
          <a:lstStyle/>
          <a:p>
            <a:pPr marL="0" indent="0" algn="ctr">
              <a:buNone/>
            </a:pPr>
            <a:r>
              <a:rPr lang="en-US" sz="6000" b="1" i="1" dirty="0" smtClean="0">
                <a:solidFill>
                  <a:srgbClr val="FFFF00"/>
                </a:solidFill>
                <a:latin typeface="Cambria"/>
                <a:cs typeface="Cambria"/>
              </a:rPr>
              <a:t>Are Christians commanded to    be united?</a:t>
            </a:r>
            <a:endParaRPr lang="en-US" sz="60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426743" cy="4502517"/>
          </a:xfrm>
        </p:spPr>
        <p:txBody>
          <a:bodyPr anchor="ctr">
            <a:noAutofit/>
          </a:bodyPr>
          <a:lstStyle/>
          <a:p>
            <a:pPr marL="0" indent="0" algn="ctr">
              <a:buNone/>
            </a:pPr>
            <a:r>
              <a:rPr lang="en-US" sz="4100" b="1" i="1" dirty="0" smtClean="0">
                <a:solidFill>
                  <a:srgbClr val="FFFF00"/>
                </a:solidFill>
                <a:latin typeface="Cambria"/>
                <a:cs typeface="Cambria"/>
              </a:rPr>
              <a:t>Does simply calling oneself a “Christian” truly identify him or her as a Christian?</a:t>
            </a:r>
            <a:endParaRPr lang="en-US" sz="41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Jesus said there would be those who would call Him “Lord” and yet by refusing to do His will be denied as His disciple on the Day of Judgment (Matt. 7:21-23).</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It is the Bible not human beings that define who is and is not a Christian, or disciple of Christ (cf. Acts 11:26).</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426743" cy="4502517"/>
          </a:xfrm>
        </p:spPr>
        <p:txBody>
          <a:bodyPr anchor="ctr">
            <a:noAutofit/>
          </a:bodyPr>
          <a:lstStyle/>
          <a:p>
            <a:pPr marL="0" indent="0" algn="ctr">
              <a:buNone/>
            </a:pPr>
            <a:r>
              <a:rPr lang="en-US" sz="4300" b="1" i="1" dirty="0" smtClean="0">
                <a:solidFill>
                  <a:srgbClr val="FFFF00"/>
                </a:solidFill>
                <a:latin typeface="Cambria"/>
                <a:cs typeface="Cambria"/>
              </a:rPr>
              <a:t>What determines whether an individual or group truly belongs to Christ?</a:t>
            </a:r>
            <a:endParaRPr lang="en-US" sz="43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5500" dirty="0" smtClean="0">
                <a:effectLst>
                  <a:outerShdw blurRad="50800" dist="38100" dir="2700000">
                    <a:srgbClr val="000000">
                      <a:alpha val="43000"/>
                    </a:srgbClr>
                  </a:outerShdw>
                </a:effectLst>
                <a:latin typeface="Cambria"/>
                <a:cs typeface="Cambria"/>
              </a:rPr>
              <a:t>Jesus said that abiding in His word determines if one is or is not His disciple (John 8:31). </a:t>
            </a:r>
            <a:endParaRPr lang="en-US" sz="5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6042545" cy="4502517"/>
          </a:xfrm>
        </p:spPr>
        <p:txBody>
          <a:bodyPr anchor="ctr">
            <a:noAutofit/>
          </a:bodyPr>
          <a:lstStyle/>
          <a:p>
            <a:pPr marL="0" indent="0" algn="ctr">
              <a:buNone/>
            </a:pPr>
            <a:r>
              <a:rPr lang="en-US" sz="5500" b="1" i="1" dirty="0" smtClean="0">
                <a:solidFill>
                  <a:srgbClr val="FFFF00"/>
                </a:solidFill>
                <a:latin typeface="Cambria"/>
                <a:cs typeface="Cambria"/>
              </a:rPr>
              <a:t>What is a denomination?</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In Latin the word </a:t>
            </a:r>
            <a:r>
              <a:rPr lang="en-US" sz="4500" i="1" dirty="0" err="1" smtClean="0">
                <a:effectLst>
                  <a:outerShdw blurRad="50800" dist="38100" dir="2700000">
                    <a:srgbClr val="000000">
                      <a:alpha val="43000"/>
                    </a:srgbClr>
                  </a:outerShdw>
                </a:effectLst>
                <a:latin typeface="Cambria"/>
                <a:cs typeface="Cambria"/>
              </a:rPr>
              <a:t>nomen</a:t>
            </a:r>
            <a:r>
              <a:rPr lang="en-US" sz="4500" i="1" dirty="0" smtClean="0">
                <a:effectLst>
                  <a:outerShdw blurRad="50800" dist="38100" dir="2700000">
                    <a:srgbClr val="000000">
                      <a:alpha val="43000"/>
                    </a:srgbClr>
                  </a:outerShdw>
                </a:effectLst>
                <a:latin typeface="Cambria"/>
                <a:cs typeface="Cambria"/>
              </a:rPr>
              <a:t> </a:t>
            </a:r>
            <a:r>
              <a:rPr lang="en-US" sz="4500" dirty="0" smtClean="0">
                <a:effectLst>
                  <a:outerShdw blurRad="50800" dist="38100" dir="2700000">
                    <a:srgbClr val="000000">
                      <a:alpha val="43000"/>
                    </a:srgbClr>
                  </a:outerShdw>
                </a:effectLst>
                <a:latin typeface="Cambria"/>
                <a:cs typeface="Cambria"/>
              </a:rPr>
              <a:t>meant, “name.” This came into English in our word nominate, which means literally to “name” a person for a task or office.</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The prefix </a:t>
            </a:r>
            <a:r>
              <a:rPr lang="en-US" sz="4500" i="1" dirty="0" smtClean="0">
                <a:effectLst>
                  <a:outerShdw blurRad="50800" dist="38100" dir="2700000">
                    <a:srgbClr val="000000">
                      <a:alpha val="43000"/>
                    </a:srgbClr>
                  </a:outerShdw>
                </a:effectLst>
                <a:latin typeface="Cambria"/>
                <a:cs typeface="Cambria"/>
              </a:rPr>
              <a:t>de</a:t>
            </a:r>
            <a:r>
              <a:rPr lang="en-US" sz="4500" dirty="0" smtClean="0">
                <a:effectLst>
                  <a:outerShdw blurRad="50800" dist="38100" dir="2700000">
                    <a:srgbClr val="000000">
                      <a:alpha val="43000"/>
                    </a:srgbClr>
                  </a:outerShdw>
                </a:effectLst>
                <a:latin typeface="Cambria"/>
                <a:cs typeface="Cambria"/>
              </a:rPr>
              <a:t>- when added to this word, either intensifies the primary meaning, or adds the sense of “away” from the thing named.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t">
            <a:noAutofit/>
          </a:bodyPr>
          <a:lstStyle/>
          <a:p>
            <a:pPr marL="0" indent="0">
              <a:buNone/>
            </a:pPr>
            <a:r>
              <a:rPr lang="en-US" sz="4500" dirty="0" smtClean="0">
                <a:effectLst>
                  <a:outerShdw blurRad="50800" dist="38100" dir="2700000">
                    <a:srgbClr val="000000">
                      <a:alpha val="43000"/>
                    </a:srgbClr>
                  </a:outerShdw>
                </a:effectLst>
                <a:latin typeface="Cambria"/>
                <a:cs typeface="Cambria"/>
              </a:rPr>
              <a:t>To denominate something is to distinguish it in name from something else.</a:t>
            </a:r>
            <a:endParaRPr lang="en-US" sz="4500" dirty="0">
              <a:effectLst>
                <a:outerShdw blurRad="50800" dist="38100" dir="2700000">
                  <a:srgbClr val="000000">
                    <a:alpha val="43000"/>
                  </a:srgbClr>
                </a:outerShdw>
              </a:effectLst>
              <a:latin typeface="Cambria"/>
              <a:cs typeface="Cambria"/>
            </a:endParaRPr>
          </a:p>
        </p:txBody>
      </p:sp>
      <p:pic>
        <p:nvPicPr>
          <p:cNvPr id="4" name="Picture 3" descr="Coins.gif"/>
          <p:cNvPicPr>
            <a:picLocks noChangeAspect="1"/>
          </p:cNvPicPr>
          <p:nvPr/>
        </p:nvPicPr>
        <p:blipFill>
          <a:blip r:embed="rId2"/>
          <a:stretch>
            <a:fillRect/>
          </a:stretch>
        </p:blipFill>
        <p:spPr>
          <a:xfrm>
            <a:off x="671953" y="4152288"/>
            <a:ext cx="2823994" cy="2219189"/>
          </a:xfrm>
          <a:prstGeom prst="rect">
            <a:avLst/>
          </a:prstGeom>
          <a:effectLst>
            <a:outerShdw blurRad="50800" dist="1397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t">
            <a:noAutofit/>
          </a:bodyPr>
          <a:lstStyle/>
          <a:p>
            <a:pPr marL="0" indent="0">
              <a:buNone/>
            </a:pPr>
            <a:r>
              <a:rPr lang="en-US" sz="4300" dirty="0" smtClean="0">
                <a:effectLst>
                  <a:outerShdw blurRad="50800" dist="38100" dir="2700000">
                    <a:srgbClr val="000000">
                      <a:alpha val="43000"/>
                    </a:srgbClr>
                  </a:outerShdw>
                </a:effectLst>
                <a:latin typeface="Cambria"/>
                <a:cs typeface="Cambria"/>
              </a:rPr>
              <a:t>Two things of a different “denomination” are not the same thing in nature or quality. </a:t>
            </a:r>
            <a:endParaRPr lang="en-US" sz="4300" dirty="0">
              <a:effectLst>
                <a:outerShdw blurRad="50800" dist="38100" dir="2700000">
                  <a:srgbClr val="000000">
                    <a:alpha val="43000"/>
                  </a:srgbClr>
                </a:outerShdw>
              </a:effectLst>
              <a:latin typeface="Cambria"/>
              <a:cs typeface="Cambria"/>
            </a:endParaRPr>
          </a:p>
        </p:txBody>
      </p:sp>
      <p:pic>
        <p:nvPicPr>
          <p:cNvPr id="4" name="Picture 3" descr="Coins.gif"/>
          <p:cNvPicPr>
            <a:picLocks noChangeAspect="1"/>
          </p:cNvPicPr>
          <p:nvPr/>
        </p:nvPicPr>
        <p:blipFill>
          <a:blip r:embed="rId2"/>
          <a:stretch>
            <a:fillRect/>
          </a:stretch>
        </p:blipFill>
        <p:spPr>
          <a:xfrm>
            <a:off x="671953" y="4152288"/>
            <a:ext cx="2823994" cy="2219189"/>
          </a:xfrm>
          <a:prstGeom prst="rect">
            <a:avLst/>
          </a:prstGeom>
          <a:effectLst>
            <a:outerShdw blurRad="50800" dist="139700" dir="2700000">
              <a:srgbClr val="000000">
                <a:alpha val="43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3400" dirty="0" smtClean="0">
                <a:effectLst>
                  <a:outerShdw blurRad="50800" dist="38100" dir="2700000">
                    <a:srgbClr val="000000">
                      <a:alpha val="43000"/>
                    </a:srgbClr>
                  </a:outerShdw>
                </a:effectLst>
                <a:latin typeface="Cambria"/>
                <a:cs typeface="Cambria"/>
              </a:rPr>
              <a:t>Paul commanded the Corinthians, “that you all speak the same thing, and that there be no divisions among you, but that you be perfectly joined together in the same mind and in the same judgment” (1 Cor. 1:10). </a:t>
            </a:r>
            <a:endParaRPr lang="en-US" sz="3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800" dirty="0" smtClean="0">
                <a:effectLst>
                  <a:outerShdw blurRad="50800" dist="38100" dir="2700000">
                    <a:srgbClr val="000000">
                      <a:alpha val="43000"/>
                    </a:srgbClr>
                  </a:outerShdw>
                </a:effectLst>
                <a:latin typeface="Cambria"/>
                <a:cs typeface="Cambria"/>
              </a:rPr>
              <a:t>“A recognized autonomous branch of the Christian Church” (</a:t>
            </a:r>
            <a:r>
              <a:rPr lang="en-US" sz="4800" i="1" dirty="0" smtClean="0">
                <a:effectLst>
                  <a:outerShdw blurRad="50800" dist="38100" dir="2700000">
                    <a:srgbClr val="000000">
                      <a:alpha val="43000"/>
                    </a:srgbClr>
                  </a:outerShdw>
                </a:effectLst>
                <a:latin typeface="Cambria"/>
                <a:cs typeface="Cambria"/>
              </a:rPr>
              <a:t>New Oxford American Dictionary</a:t>
            </a:r>
            <a:r>
              <a:rPr lang="en-US" sz="4800" dirty="0" smtClean="0">
                <a:effectLst>
                  <a:outerShdw blurRad="50800" dist="38100" dir="2700000">
                    <a:srgbClr val="000000">
                      <a:alpha val="43000"/>
                    </a:srgbClr>
                  </a:outerShdw>
                </a:effectLst>
                <a:latin typeface="Cambria"/>
                <a:cs typeface="Cambria"/>
              </a:rPr>
              <a:t>). </a:t>
            </a:r>
            <a:endParaRPr lang="en-US" sz="4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300" dirty="0" smtClean="0">
                <a:effectLst>
                  <a:outerShdw blurRad="50800" dist="38100" dir="2700000">
                    <a:srgbClr val="000000">
                      <a:alpha val="43000"/>
                    </a:srgbClr>
                  </a:outerShdw>
                </a:effectLst>
                <a:latin typeface="Cambria"/>
                <a:cs typeface="Cambria"/>
              </a:rPr>
              <a:t>Jesus told His disciples, “I am the vine, you are the branches” (John 15:5). The “branches” of the Lord’s church are individual disciples. </a:t>
            </a:r>
            <a:endParaRPr lang="en-US" sz="43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An individual is either part of Christ or outside of Christ. To be autonomous is “acting independently or having the freedom to do so” (</a:t>
            </a:r>
            <a:r>
              <a:rPr lang="en-US" sz="4000" i="1" dirty="0" smtClean="0">
                <a:effectLst>
                  <a:outerShdw blurRad="50800" dist="38100" dir="2700000">
                    <a:srgbClr val="000000">
                      <a:alpha val="43000"/>
                    </a:srgbClr>
                  </a:outerShdw>
                </a:effectLst>
                <a:latin typeface="Cambria"/>
                <a:cs typeface="Cambria"/>
              </a:rPr>
              <a:t>New Oxford American Dictionary</a:t>
            </a:r>
            <a:r>
              <a:rPr lang="en-US" sz="4000" dirty="0" smtClean="0">
                <a:effectLst>
                  <a:outerShdw blurRad="50800" dist="38100" dir="2700000">
                    <a:srgbClr val="000000">
                      <a:alpha val="43000"/>
                    </a:srgbClr>
                  </a:outerShdw>
                </a:effectLst>
                <a:latin typeface="Cambria"/>
                <a:cs typeface="Cambria"/>
              </a:rPr>
              <a:t>).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An individual cannot be autonomous. Paul declared, “I have been crucified with Christ; it is no longer I who live, but Christ lives in me” (Gal. 2:20).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Individuals have freewill, but we cannot act independently of Christ. Paul taught that Christians have become “slaves of God” (Rom. 6:22).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Groups of people are either part of Christ or outside of Christ. a. If they are a part of Christ they are the same in nature and identity.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When Jesus taught His disciples not to elevate disciples one over another, He explained, “you are all brethren” (Matt. 23:8).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83211" cy="2034346"/>
          </a:xfrm>
          <a:effectLst>
            <a:outerShdw blurRad="50800" dist="38100" dir="2700000">
              <a:srgbClr val="000000">
                <a:alpha val="43000"/>
              </a:srgbClr>
            </a:outerShdw>
          </a:effectLst>
        </p:spPr>
        <p:txBody>
          <a:bodyPr>
            <a:noAutofit/>
          </a:bodyPr>
          <a:lstStyle/>
          <a:p>
            <a:pPr algn="l"/>
            <a:r>
              <a:rPr lang="en-US" sz="12000" b="1" dirty="0" smtClean="0">
                <a:solidFill>
                  <a:srgbClr val="FFFF00"/>
                </a:solidFill>
                <a:latin typeface="Cambria"/>
                <a:cs typeface="Cambria"/>
              </a:rPr>
              <a:t>D</a:t>
            </a:r>
            <a:r>
              <a:rPr lang="en-US" sz="12000" b="1" baseline="30000" dirty="0" smtClean="0">
                <a:solidFill>
                  <a:srgbClr val="FFFF00"/>
                </a:solidFill>
                <a:latin typeface="Cambria"/>
                <a:cs typeface="Cambria"/>
              </a:rPr>
              <a:t>enomination</a:t>
            </a:r>
            <a:endParaRPr lang="en-US" sz="12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We cannot </a:t>
            </a:r>
            <a:r>
              <a:rPr lang="en-US" sz="4000" i="1" dirty="0" smtClean="0">
                <a:effectLst>
                  <a:outerShdw blurRad="50800" dist="38100" dir="2700000">
                    <a:srgbClr val="000000">
                      <a:alpha val="43000"/>
                    </a:srgbClr>
                  </a:outerShdw>
                </a:effectLst>
                <a:latin typeface="Cambria"/>
                <a:cs typeface="Cambria"/>
              </a:rPr>
              <a:t>denominate </a:t>
            </a:r>
            <a:r>
              <a:rPr lang="en-US" sz="4000" dirty="0" smtClean="0">
                <a:effectLst>
                  <a:outerShdw blurRad="50800" dist="38100" dir="2700000">
                    <a:srgbClr val="000000">
                      <a:alpha val="43000"/>
                    </a:srgbClr>
                  </a:outerShdw>
                </a:effectLst>
                <a:latin typeface="Cambria"/>
                <a:cs typeface="Cambria"/>
              </a:rPr>
              <a:t>something from another thing and yet say it is the same in identity and nature.</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756834"/>
            <a:ext cx="6018993" cy="5614644"/>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New Testament teaches no church government higher than the eldership of local congregations (Acts 14:23) and yet lower than the headship of Christ (Eph. 5:23).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756834"/>
            <a:ext cx="6018993" cy="5614644"/>
          </a:xfrm>
        </p:spPr>
        <p:txBody>
          <a:bodyPr anchor="ctr">
            <a:noAutofit/>
          </a:bodyPr>
          <a:lstStyle/>
          <a:p>
            <a:pPr marL="0" indent="0">
              <a:buNone/>
            </a:pPr>
            <a:r>
              <a:rPr lang="en-US" sz="3800" dirty="0" smtClean="0">
                <a:effectLst>
                  <a:outerShdw blurRad="50800" dist="38100" dir="2700000">
                    <a:srgbClr val="000000">
                      <a:alpha val="43000"/>
                    </a:srgbClr>
                  </a:outerShdw>
                </a:effectLst>
                <a:latin typeface="Cambria"/>
                <a:cs typeface="Cambria"/>
              </a:rPr>
              <a:t>One eldership does not rule over another church. In this sense congregations are autonomous, but even congregations must be in submission to the headship of Christ (Eph. 5:24).</a:t>
            </a:r>
            <a:endParaRPr lang="en-US" sz="3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5798791" cy="4502517"/>
          </a:xfrm>
        </p:spPr>
        <p:txBody>
          <a:bodyPr anchor="ctr">
            <a:noAutofit/>
          </a:bodyPr>
          <a:lstStyle/>
          <a:p>
            <a:pPr marL="0" indent="0" algn="ctr">
              <a:buNone/>
            </a:pPr>
            <a:r>
              <a:rPr lang="en-US" sz="4700" b="1" i="1" dirty="0" smtClean="0">
                <a:solidFill>
                  <a:srgbClr val="FFFF00"/>
                </a:solidFill>
                <a:latin typeface="Cambria"/>
                <a:cs typeface="Cambria"/>
              </a:rPr>
              <a:t>Does God ever command things that are impossible for us to do?</a:t>
            </a:r>
            <a:endParaRPr lang="en-US" sz="47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756834"/>
            <a:ext cx="6018993" cy="5614644"/>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If two congregations are different and distinct in practice or teaching, one (or both) is either obedient to God’s word or in rebellion to God’s word.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756834"/>
            <a:ext cx="6018993" cy="5614644"/>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Individuals who are a part of that group are not, therefore, part of the church that belongs to Christ.</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5798791" cy="4502517"/>
          </a:xfrm>
        </p:spPr>
        <p:txBody>
          <a:bodyPr anchor="ctr">
            <a:noAutofit/>
          </a:bodyPr>
          <a:lstStyle/>
          <a:p>
            <a:pPr marL="0" indent="0" algn="ctr">
              <a:buNone/>
            </a:pPr>
            <a:r>
              <a:rPr lang="en-US" sz="4700" b="1" i="1" dirty="0" smtClean="0">
                <a:solidFill>
                  <a:srgbClr val="FFFF00"/>
                </a:solidFill>
                <a:latin typeface="Cambria"/>
                <a:cs typeface="Cambria"/>
              </a:rPr>
              <a:t>Is biblical unity accomplished by accepting unity in diversity?</a:t>
            </a:r>
            <a:endParaRPr lang="en-US" sz="47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5000" dirty="0" smtClean="0">
                <a:effectLst>
                  <a:outerShdw blurRad="50800" dist="38100" dir="2700000">
                    <a:srgbClr val="000000">
                      <a:alpha val="43000"/>
                    </a:srgbClr>
                  </a:outerShdw>
                </a:effectLst>
                <a:latin typeface="Cambria"/>
                <a:cs typeface="Cambria"/>
              </a:rPr>
              <a:t>Paul taught the same things “everywhere in every church” (1 Cor. 4:17). </a:t>
            </a:r>
            <a:endParaRPr lang="en-US" sz="5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800" dirty="0" smtClean="0">
                <a:effectLst>
                  <a:outerShdw blurRad="50800" dist="38100" dir="2700000">
                    <a:srgbClr val="000000">
                      <a:alpha val="43000"/>
                    </a:srgbClr>
                  </a:outerShdw>
                </a:effectLst>
                <a:latin typeface="Cambria"/>
                <a:cs typeface="Cambria"/>
              </a:rPr>
              <a:t>The Bible teaches patience and respect for conscience (Rom. 15:1), but it also warns that one may “condemn himself” by approving of that which is wrong (Rom. 14:22). </a:t>
            </a:r>
            <a:endParaRPr lang="en-US" sz="3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500" dirty="0" smtClean="0">
                <a:effectLst>
                  <a:outerShdw blurRad="50800" dist="38100" dir="2700000">
                    <a:srgbClr val="000000">
                      <a:alpha val="43000"/>
                    </a:srgbClr>
                  </a:outerShdw>
                </a:effectLst>
                <a:latin typeface="Cambria"/>
                <a:cs typeface="Cambria"/>
              </a:rPr>
              <a:t>Paul commanded the Romans, “Now I urge you, brethren, note those who cause divisions and offenses, contrary to the doctrine which you learned, and avoid them” (Rom. 16:17). </a:t>
            </a:r>
            <a:endParaRPr lang="en-US" sz="3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There are matters of judgment in which congregations have the liberty to choose different ways to fulfill the Lord’s commands.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church is commanded to </a:t>
            </a:r>
            <a:r>
              <a:rPr lang="en-US" sz="4000" i="1" dirty="0" smtClean="0">
                <a:effectLst>
                  <a:outerShdw blurRad="50800" dist="38100" dir="2700000">
                    <a:srgbClr val="000000">
                      <a:alpha val="43000"/>
                    </a:srgbClr>
                  </a:outerShdw>
                </a:effectLst>
                <a:latin typeface="Cambria"/>
                <a:cs typeface="Cambria"/>
              </a:rPr>
              <a:t>sing </a:t>
            </a:r>
            <a:r>
              <a:rPr lang="en-US" sz="4000" dirty="0" smtClean="0">
                <a:effectLst>
                  <a:outerShdw blurRad="50800" dist="38100" dir="2700000">
                    <a:srgbClr val="000000">
                      <a:alpha val="43000"/>
                    </a:srgbClr>
                  </a:outerShdw>
                </a:effectLst>
                <a:latin typeface="Cambria"/>
                <a:cs typeface="Cambria"/>
              </a:rPr>
              <a:t>or </a:t>
            </a:r>
            <a:r>
              <a:rPr lang="en-US" sz="4000" i="1" dirty="0" smtClean="0">
                <a:effectLst>
                  <a:outerShdw blurRad="50800" dist="38100" dir="2700000">
                    <a:srgbClr val="000000">
                      <a:alpha val="43000"/>
                    </a:srgbClr>
                  </a:outerShdw>
                </a:effectLst>
                <a:latin typeface="Cambria"/>
                <a:cs typeface="Cambria"/>
              </a:rPr>
              <a:t>speak </a:t>
            </a:r>
            <a:r>
              <a:rPr lang="en-US" sz="4000" dirty="0" smtClean="0">
                <a:effectLst>
                  <a:outerShdw blurRad="50800" dist="38100" dir="2700000">
                    <a:srgbClr val="000000">
                      <a:alpha val="43000"/>
                    </a:srgbClr>
                  </a:outerShdw>
                </a:effectLst>
                <a:latin typeface="Cambria"/>
                <a:cs typeface="Cambria"/>
              </a:rPr>
              <a:t>to one another in “psalms and hymns and spiritual songs, singing and making melody in your heart to the Lord” (Eph. 5:19; cf. Col. 3:16)</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We are not told how many songs, or what order in which those songs must fall during a time of worship.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We are not told whether the songs are to be in four-part harmony, or whether a congregation is to sing from a printed songbook or from a projection of the words and music.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3400" dirty="0" smtClean="0">
                <a:effectLst>
                  <a:outerShdw blurRad="50800" dist="38100" dir="2700000">
                    <a:srgbClr val="000000">
                      <a:alpha val="43000"/>
                    </a:srgbClr>
                  </a:outerShdw>
                </a:effectLst>
                <a:latin typeface="Cambria"/>
                <a:cs typeface="Cambria"/>
              </a:rPr>
              <a:t>When God gave the Law to Israel, He made it clear that the commandment of the Law was “not too mysterious for you, nor is it far off” (Deut. 30:11)—it was near and accessible “that you may do it” (Deut. 30:14).</a:t>
            </a:r>
            <a:endParaRPr lang="en-US" sz="34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If congregations differ in these matters of judgment it does not compromise their unity or their obedience to the word of God—they are still fulfilling the Lord’s instruction to </a:t>
            </a:r>
            <a:r>
              <a:rPr lang="en-US" sz="3600" i="1" dirty="0" smtClean="0">
                <a:effectLst>
                  <a:outerShdw blurRad="50800" dist="38100" dir="2700000">
                    <a:srgbClr val="000000">
                      <a:alpha val="43000"/>
                    </a:srgbClr>
                  </a:outerShdw>
                </a:effectLst>
                <a:latin typeface="Cambria"/>
                <a:cs typeface="Cambria"/>
              </a:rPr>
              <a:t>sing </a:t>
            </a:r>
            <a:r>
              <a:rPr lang="en-US" sz="3600" dirty="0" smtClean="0">
                <a:effectLst>
                  <a:outerShdw blurRad="50800" dist="38100" dir="2700000">
                    <a:srgbClr val="000000">
                      <a:alpha val="43000"/>
                    </a:srgbClr>
                  </a:outerShdw>
                </a:effectLst>
                <a:latin typeface="Cambria"/>
                <a:cs typeface="Cambria"/>
              </a:rPr>
              <a:t>or </a:t>
            </a:r>
            <a:r>
              <a:rPr lang="en-US" sz="3600" i="1" dirty="0" smtClean="0">
                <a:effectLst>
                  <a:outerShdw blurRad="50800" dist="38100" dir="2700000">
                    <a:srgbClr val="000000">
                      <a:alpha val="43000"/>
                    </a:srgbClr>
                  </a:outerShdw>
                </a:effectLst>
                <a:latin typeface="Cambria"/>
                <a:cs typeface="Cambria"/>
              </a:rPr>
              <a:t>speak </a:t>
            </a:r>
            <a:r>
              <a:rPr lang="en-US" sz="3600" dirty="0" smtClean="0">
                <a:effectLst>
                  <a:outerShdw blurRad="50800" dist="38100" dir="2700000">
                    <a:srgbClr val="000000">
                      <a:alpha val="43000"/>
                    </a:srgbClr>
                  </a:outerShdw>
                </a:effectLst>
                <a:latin typeface="Cambria"/>
                <a:cs typeface="Cambria"/>
              </a:rPr>
              <a:t>to one another in song. </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if a congregation decides to add a mechanical instrument into their song worship the members of that congregation are adding an activity to this instruction that the Lord has not commanded.</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To </a:t>
            </a:r>
            <a:r>
              <a:rPr lang="en-US" sz="4500" i="1" dirty="0" smtClean="0">
                <a:effectLst>
                  <a:outerShdw blurRad="50800" dist="38100" dir="2700000">
                    <a:srgbClr val="000000">
                      <a:alpha val="43000"/>
                    </a:srgbClr>
                  </a:outerShdw>
                </a:effectLst>
                <a:latin typeface="Cambria"/>
                <a:cs typeface="Cambria"/>
              </a:rPr>
              <a:t>sing </a:t>
            </a:r>
            <a:r>
              <a:rPr lang="en-US" sz="4500" dirty="0" smtClean="0">
                <a:effectLst>
                  <a:outerShdw blurRad="50800" dist="38100" dir="2700000">
                    <a:srgbClr val="000000">
                      <a:alpha val="43000"/>
                    </a:srgbClr>
                  </a:outerShdw>
                </a:effectLst>
                <a:latin typeface="Cambria"/>
                <a:cs typeface="Cambria"/>
              </a:rPr>
              <a:t>or </a:t>
            </a:r>
            <a:r>
              <a:rPr lang="en-US" sz="4500" i="1" dirty="0" smtClean="0">
                <a:effectLst>
                  <a:outerShdw blurRad="50800" dist="38100" dir="2700000">
                    <a:srgbClr val="000000">
                      <a:alpha val="43000"/>
                    </a:srgbClr>
                  </a:outerShdw>
                </a:effectLst>
                <a:latin typeface="Cambria"/>
                <a:cs typeface="Cambria"/>
              </a:rPr>
              <a:t>speak </a:t>
            </a:r>
            <a:r>
              <a:rPr lang="en-US" sz="4500" dirty="0" smtClean="0">
                <a:effectLst>
                  <a:outerShdw blurRad="50800" dist="38100" dir="2700000">
                    <a:srgbClr val="000000">
                      <a:alpha val="43000"/>
                    </a:srgbClr>
                  </a:outerShdw>
                </a:effectLst>
                <a:latin typeface="Cambria"/>
                <a:cs typeface="Cambria"/>
              </a:rPr>
              <a:t>is not the same activity as </a:t>
            </a:r>
            <a:r>
              <a:rPr lang="en-US" sz="4500" i="1" dirty="0" smtClean="0">
                <a:effectLst>
                  <a:outerShdw blurRad="50800" dist="38100" dir="2700000">
                    <a:srgbClr val="000000">
                      <a:alpha val="43000"/>
                    </a:srgbClr>
                  </a:outerShdw>
                </a:effectLst>
                <a:latin typeface="Cambria"/>
                <a:cs typeface="Cambria"/>
              </a:rPr>
              <a:t>playing </a:t>
            </a:r>
            <a:r>
              <a:rPr lang="en-US" sz="4500" dirty="0" smtClean="0">
                <a:effectLst>
                  <a:outerShdw blurRad="50800" dist="38100" dir="2700000">
                    <a:srgbClr val="000000">
                      <a:alpha val="43000"/>
                    </a:srgbClr>
                  </a:outerShdw>
                </a:effectLst>
                <a:latin typeface="Cambria"/>
                <a:cs typeface="Cambria"/>
              </a:rPr>
              <a:t>an instrument. The words of Scripture do not authorize this addition.</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It is therefore a departure from Scripture that compromises abiding in the word of Christ (and therefore compromises unity between brethren).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If this unauthorized act is compelled upon a group of Christians it must be opposed and rejected.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641048"/>
            <a:ext cx="6018993" cy="5730429"/>
          </a:xfrm>
        </p:spPr>
        <p:txBody>
          <a:bodyPr anchor="ctr">
            <a:noAutofit/>
          </a:bodyPr>
          <a:lstStyle/>
          <a:p>
            <a:pPr marL="0" indent="0">
              <a:buNone/>
            </a:pPr>
            <a:r>
              <a:rPr lang="en-US" sz="4200" dirty="0" smtClean="0">
                <a:effectLst>
                  <a:outerShdw blurRad="50800" dist="38100" dir="2700000">
                    <a:srgbClr val="000000">
                      <a:alpha val="43000"/>
                    </a:srgbClr>
                  </a:outerShdw>
                </a:effectLst>
                <a:latin typeface="Cambria"/>
                <a:cs typeface="Cambria"/>
              </a:rPr>
              <a:t>If a group refuses to end this unscriptural act, a faithful Christian must remove himself from identification with such a congregation.</a:t>
            </a:r>
            <a:endParaRPr lang="en-US" sz="42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734644" cy="4502517"/>
          </a:xfrm>
        </p:spPr>
        <p:txBody>
          <a:bodyPr anchor="ctr">
            <a:noAutofit/>
          </a:bodyPr>
          <a:lstStyle/>
          <a:p>
            <a:pPr marL="0" indent="0" algn="ctr">
              <a:buNone/>
            </a:pPr>
            <a:r>
              <a:rPr lang="en-US" sz="5500" b="1" i="1" dirty="0" smtClean="0">
                <a:solidFill>
                  <a:srgbClr val="FFFF00"/>
                </a:solidFill>
                <a:latin typeface="Cambria"/>
                <a:cs typeface="Cambria"/>
              </a:rPr>
              <a:t>Can We Still Be  Simply Christians?</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r>
              <a:rPr lang="en-US" sz="20000" b="1" dirty="0" smtClean="0">
                <a:solidFill>
                  <a:srgbClr val="FFFF00"/>
                </a:solidFill>
                <a:latin typeface="Cambria"/>
                <a:cs typeface="Cambria"/>
              </a:rPr>
              <a:t>Y</a:t>
            </a:r>
            <a:r>
              <a:rPr lang="en-US" sz="20000" b="1" baseline="30000" dirty="0" smtClean="0">
                <a:solidFill>
                  <a:srgbClr val="FFFF00"/>
                </a:solidFill>
                <a:latin typeface="Cambria"/>
                <a:cs typeface="Cambria"/>
              </a:rPr>
              <a:t>es</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4800" dirty="0" smtClean="0">
                <a:effectLst>
                  <a:outerShdw blurRad="50800" dist="38100" dir="2700000">
                    <a:srgbClr val="000000">
                      <a:alpha val="43000"/>
                    </a:srgbClr>
                  </a:outerShdw>
                </a:effectLst>
                <a:latin typeface="Cambria"/>
                <a:cs typeface="Cambria"/>
              </a:rPr>
              <a:t>We can still be nothing more and nothing less that what Christians were in the New Testament! </a:t>
            </a:r>
            <a:endParaRPr lang="en-US" sz="4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734644" cy="4502517"/>
          </a:xfrm>
        </p:spPr>
        <p:txBody>
          <a:bodyPr anchor="ctr">
            <a:noAutofit/>
          </a:bodyPr>
          <a:lstStyle/>
          <a:p>
            <a:pPr marL="0" indent="0" algn="ctr">
              <a:buNone/>
            </a:pPr>
            <a:r>
              <a:rPr lang="en-US" sz="5500" b="1" i="1" dirty="0" smtClean="0">
                <a:solidFill>
                  <a:srgbClr val="FFFF00"/>
                </a:solidFill>
                <a:latin typeface="Cambria"/>
                <a:cs typeface="Cambria"/>
              </a:rPr>
              <a:t>If Not, What Are We Really Saying?</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300" dirty="0" smtClean="0">
                <a:effectLst>
                  <a:outerShdw blurRad="50800" dist="38100" dir="2700000">
                    <a:srgbClr val="000000">
                      <a:alpha val="43000"/>
                    </a:srgbClr>
                  </a:outerShdw>
                </a:effectLst>
                <a:latin typeface="Cambria"/>
                <a:cs typeface="Cambria"/>
              </a:rPr>
              <a:t>We cannot identify ourselves as “simply Christians.” we must be “Stone-Campbell Christians” or part of the “Church of Christ” denomination. </a:t>
            </a:r>
            <a:endParaRPr lang="en-US" sz="43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129644" y="2013946"/>
            <a:ext cx="6210768" cy="4357531"/>
          </a:xfrm>
        </p:spPr>
        <p:txBody>
          <a:bodyPr anchor="ctr">
            <a:noAutofit/>
          </a:bodyPr>
          <a:lstStyle/>
          <a:p>
            <a:pPr marL="0" indent="0">
              <a:buNone/>
            </a:pPr>
            <a:r>
              <a:rPr lang="en-US" sz="5500" dirty="0" smtClean="0">
                <a:effectLst>
                  <a:outerShdw blurRad="50800" dist="38100" dir="2700000">
                    <a:srgbClr val="000000">
                      <a:alpha val="43000"/>
                    </a:srgbClr>
                  </a:outerShdw>
                </a:effectLst>
                <a:latin typeface="Cambria"/>
                <a:cs typeface="Cambria"/>
              </a:rPr>
              <a:t>The same is true of the Law of Christ (cf. 1 Cor. 10:13).</a:t>
            </a:r>
            <a:endParaRPr lang="en-US" sz="5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800" dirty="0" smtClean="0">
                <a:effectLst>
                  <a:outerShdw blurRad="50800" dist="38100" dir="2700000">
                    <a:srgbClr val="000000">
                      <a:alpha val="43000"/>
                    </a:srgbClr>
                  </a:outerShdw>
                </a:effectLst>
                <a:latin typeface="Cambria"/>
                <a:cs typeface="Cambria"/>
              </a:rPr>
              <a:t>The Bible condemns party names whether those names represent respected brothers in Christ or not (1 Cor. 3:4). </a:t>
            </a:r>
            <a:endParaRPr lang="en-US" sz="4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term “churches of Christ” (Rom. 16:16) is used in Scripture of congregations of the Lord’s people who are in a saved relationship with Him, but never of some segment of the church universal.</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If it is not possible to be simply Christians without some denominational allegiance, we must accept that one can abide in Christ while failing to abide in His word!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516548" cy="4502517"/>
          </a:xfrm>
        </p:spPr>
        <p:txBody>
          <a:bodyPr anchor="ctr">
            <a:noAutofit/>
          </a:bodyPr>
          <a:lstStyle/>
          <a:p>
            <a:pPr marL="0" indent="0" algn="ctr">
              <a:buNone/>
            </a:pPr>
            <a:r>
              <a:rPr lang="en-US" sz="4500" b="1" i="1" dirty="0" smtClean="0">
                <a:solidFill>
                  <a:srgbClr val="FFFF00"/>
                </a:solidFill>
                <a:latin typeface="Cambria"/>
                <a:cs typeface="Cambria"/>
              </a:rPr>
              <a:t>Are denominations following the word of God?</a:t>
            </a:r>
            <a:endParaRPr lang="en-US" sz="4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They are divided in doctrine and practice and have adopted things that are outside of the word of Christ.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600" dirty="0" smtClean="0">
                <a:effectLst>
                  <a:outerShdw blurRad="50800" dist="38100" dir="2700000">
                    <a:srgbClr val="000000">
                      <a:alpha val="43000"/>
                    </a:srgbClr>
                  </a:outerShdw>
                </a:effectLst>
                <a:latin typeface="Cambria"/>
                <a:cs typeface="Cambria"/>
              </a:rPr>
              <a:t>By definition a disciple of Christ abides in His word (John 8:31). One cannot have a relationship with God while stepping outside of the doctrine of Christ (2 John 9). </a:t>
            </a:r>
            <a:endParaRPr lang="en-US" sz="3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734644" cy="4502517"/>
          </a:xfrm>
        </p:spPr>
        <p:txBody>
          <a:bodyPr anchor="ctr">
            <a:noAutofit/>
          </a:bodyPr>
          <a:lstStyle/>
          <a:p>
            <a:pPr marL="0" indent="0" algn="ctr">
              <a:buNone/>
            </a:pPr>
            <a:r>
              <a:rPr lang="en-US" sz="6500" b="1" i="1" dirty="0" smtClean="0">
                <a:solidFill>
                  <a:srgbClr val="FFFF00"/>
                </a:solidFill>
                <a:latin typeface="Cambria"/>
                <a:cs typeface="Cambria"/>
              </a:rPr>
              <a:t>What About Grace?</a:t>
            </a:r>
            <a:endParaRPr lang="en-US" sz="6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600" dirty="0" smtClean="0">
                <a:effectLst>
                  <a:outerShdw blurRad="50800" dist="38100" dir="2700000">
                    <a:srgbClr val="000000">
                      <a:alpha val="43000"/>
                    </a:srgbClr>
                  </a:outerShdw>
                </a:effectLst>
                <a:latin typeface="Cambria"/>
                <a:cs typeface="Cambria"/>
              </a:rPr>
              <a:t>It is clear that our salvation is not accomplished by our meritorious, and flawless ability to follow the Law of Christ…</a:t>
            </a:r>
            <a:endParaRPr lang="en-US" sz="4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600" dirty="0" smtClean="0">
                <a:effectLst>
                  <a:outerShdw blurRad="50800" dist="38100" dir="2700000">
                    <a:srgbClr val="000000">
                      <a:alpha val="43000"/>
                    </a:srgbClr>
                  </a:outerShdw>
                </a:effectLst>
                <a:latin typeface="Cambria"/>
                <a:cs typeface="Cambria"/>
              </a:rPr>
              <a:t>… But by the merciful willingness of God to forgive our sin by His grace through the shed blood of Jesus Christ (Eph. 2:8). </a:t>
            </a:r>
            <a:endParaRPr lang="en-US" sz="46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5500" dirty="0" smtClean="0">
                <a:effectLst>
                  <a:outerShdw blurRad="50800" dist="38100" dir="2700000">
                    <a:srgbClr val="000000">
                      <a:alpha val="43000"/>
                    </a:srgbClr>
                  </a:outerShdw>
                </a:effectLst>
                <a:latin typeface="Cambria"/>
                <a:cs typeface="Cambria"/>
              </a:rPr>
              <a:t>All souls fall short of God’s glory (Rom. 3:23).</a:t>
            </a:r>
            <a:endParaRPr lang="en-US" sz="5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965570" cy="4502517"/>
          </a:xfrm>
        </p:spPr>
        <p:txBody>
          <a:bodyPr anchor="ctr">
            <a:noAutofit/>
          </a:bodyPr>
          <a:lstStyle/>
          <a:p>
            <a:pPr marL="0" indent="0" algn="ctr">
              <a:buNone/>
            </a:pPr>
            <a:r>
              <a:rPr lang="en-US" sz="4500" b="1" i="1" dirty="0" smtClean="0">
                <a:solidFill>
                  <a:srgbClr val="FFFF00"/>
                </a:solidFill>
                <a:latin typeface="Cambria"/>
                <a:cs typeface="Cambria"/>
              </a:rPr>
              <a:t>Is God pleased with Christians being divided in doctrine   and practice?</a:t>
            </a:r>
            <a:endParaRPr lang="en-US" sz="4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“All those things which you are commanded” are simply “what was our duty to do” (Luke 17:10).</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5670499" cy="4502517"/>
          </a:xfrm>
        </p:spPr>
        <p:txBody>
          <a:bodyPr anchor="ctr">
            <a:noAutofit/>
          </a:bodyPr>
          <a:lstStyle/>
          <a:p>
            <a:pPr marL="0" indent="0" algn="ctr">
              <a:buNone/>
            </a:pPr>
            <a:r>
              <a:rPr lang="en-US" sz="5500" b="1" i="1" dirty="0" smtClean="0">
                <a:solidFill>
                  <a:srgbClr val="FFFF00"/>
                </a:solidFill>
                <a:latin typeface="Cambria"/>
                <a:cs typeface="Cambria"/>
              </a:rPr>
              <a:t>Is God’s grace universal and automatic?</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800" dirty="0" smtClean="0">
                <a:effectLst>
                  <a:outerShdw blurRad="50800" dist="38100" dir="2700000">
                    <a:srgbClr val="000000">
                      <a:alpha val="43000"/>
                    </a:srgbClr>
                  </a:outerShdw>
                </a:effectLst>
                <a:latin typeface="Cambria"/>
                <a:cs typeface="Cambria"/>
              </a:rPr>
              <a:t>The soul outside of Christ will die in sin (John 8:24), and be condemned to hell. Paul said, “Through HIM [i.e. Jesus] we have received grace” (Rom. 1:5).</a:t>
            </a:r>
            <a:endParaRPr lang="en-US" sz="3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3800" dirty="0" smtClean="0">
                <a:effectLst>
                  <a:outerShdw blurRad="50800" dist="38100" dir="2700000">
                    <a:srgbClr val="000000">
                      <a:alpha val="43000"/>
                    </a:srgbClr>
                  </a:outerShdw>
                </a:effectLst>
                <a:latin typeface="Cambria"/>
                <a:cs typeface="Cambria"/>
              </a:rPr>
              <a:t>If one has not put on Christ in obedience to the gospel (Gal. 3:27), he or she is not yet a recipient of “the grace of God that brings salvation” (Titus 2:11). </a:t>
            </a:r>
            <a:endParaRPr lang="en-US" sz="38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7" y="808144"/>
            <a:ext cx="5670499" cy="4502517"/>
          </a:xfrm>
        </p:spPr>
        <p:txBody>
          <a:bodyPr anchor="ctr">
            <a:noAutofit/>
          </a:bodyPr>
          <a:lstStyle/>
          <a:p>
            <a:pPr marL="0" indent="0" algn="ctr">
              <a:buNone/>
            </a:pPr>
            <a:r>
              <a:rPr lang="en-US" sz="5500" b="1" i="1" dirty="0" smtClean="0">
                <a:solidFill>
                  <a:srgbClr val="FFFF00"/>
                </a:solidFill>
                <a:latin typeface="Cambria"/>
                <a:cs typeface="Cambria"/>
              </a:rPr>
              <a:t>What About People who are So Close?</a:t>
            </a:r>
            <a:endParaRPr lang="en-US" sz="55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The Bible speaks of those who are “not far from the kingdom of God” (Mark 12:34), but being close to the kingdom is not the same thing as being in or a part of the kingdom.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When Aquila and Priscilla learned that </a:t>
            </a:r>
            <a:r>
              <a:rPr lang="en-US" sz="4000" dirty="0" err="1" smtClean="0">
                <a:effectLst>
                  <a:outerShdw blurRad="50800" dist="38100" dir="2700000">
                    <a:srgbClr val="000000">
                      <a:alpha val="43000"/>
                    </a:srgbClr>
                  </a:outerShdw>
                </a:effectLst>
                <a:latin typeface="Cambria"/>
                <a:cs typeface="Cambria"/>
              </a:rPr>
              <a:t>Apollos</a:t>
            </a:r>
            <a:r>
              <a:rPr lang="en-US" sz="4000" dirty="0" smtClean="0">
                <a:effectLst>
                  <a:outerShdw blurRad="50800" dist="38100" dir="2700000">
                    <a:srgbClr val="000000">
                      <a:alpha val="43000"/>
                    </a:srgbClr>
                  </a:outerShdw>
                </a:effectLst>
                <a:latin typeface="Cambria"/>
                <a:cs typeface="Cambria"/>
              </a:rPr>
              <a:t> “spoke and taught accurately the things of the Lord” and yet “he knew only the baptism of John” (Acts 18:25)…</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500" dirty="0" smtClean="0">
                <a:effectLst>
                  <a:outerShdw blurRad="50800" dist="38100" dir="2700000">
                    <a:srgbClr val="000000">
                      <a:alpha val="43000"/>
                    </a:srgbClr>
                  </a:outerShdw>
                </a:effectLst>
                <a:latin typeface="Cambria"/>
                <a:cs typeface="Cambria"/>
              </a:rPr>
              <a:t>…Scripture tells us, “they took him aside and explained to him the way of God more accurately” (Acts 18:26). </a:t>
            </a:r>
            <a:endParaRPr lang="en-US" sz="45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1418" y="808144"/>
            <a:ext cx="6018993" cy="5563333"/>
          </a:xfrm>
        </p:spPr>
        <p:txBody>
          <a:bodyPr anchor="ctr">
            <a:noAutofit/>
          </a:bodyPr>
          <a:lstStyle/>
          <a:p>
            <a:pPr marL="0" indent="0">
              <a:buNone/>
            </a:pPr>
            <a:r>
              <a:rPr lang="en-US" sz="4200" dirty="0" smtClean="0">
                <a:effectLst>
                  <a:outerShdw blurRad="50800" dist="38100" dir="2700000">
                    <a:srgbClr val="000000">
                      <a:alpha val="43000"/>
                    </a:srgbClr>
                  </a:outerShdw>
                </a:effectLst>
                <a:latin typeface="Cambria"/>
                <a:cs typeface="Cambria"/>
              </a:rPr>
              <a:t>Our task is to be “good stewards of the manifold grace of God” (1 Pet. 4:10), not to put ourselves in the place of God passing judgments He has not revealed!</a:t>
            </a:r>
            <a:endParaRPr lang="en-US" sz="42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56039" cy="2034346"/>
          </a:xfrm>
          <a:effectLst>
            <a:outerShdw blurRad="50800" dist="38100" dir="2700000">
              <a:srgbClr val="000000">
                <a:alpha val="43000"/>
              </a:srgbClr>
            </a:outerShdw>
          </a:effectLst>
        </p:spPr>
        <p:txBody>
          <a:bodyPr>
            <a:noAutofit/>
          </a:bodyPr>
          <a:lstStyle/>
          <a:p>
            <a:pPr algn="l"/>
            <a:r>
              <a:rPr lang="en-US" sz="20000" b="1" dirty="0" smtClean="0">
                <a:solidFill>
                  <a:srgbClr val="FFFF00"/>
                </a:solidFill>
                <a:latin typeface="Cambria"/>
                <a:cs typeface="Cambria"/>
              </a:rPr>
              <a:t>N</a:t>
            </a:r>
            <a:r>
              <a:rPr lang="en-US" sz="20000" b="1" baseline="30000" dirty="0" smtClean="0">
                <a:solidFill>
                  <a:srgbClr val="FFFF00"/>
                </a:solidFill>
                <a:latin typeface="Cambria"/>
                <a:cs typeface="Cambria"/>
              </a:rPr>
              <a:t>o</a:t>
            </a:r>
            <a:endParaRPr lang="en-US" sz="20000" b="1" baseline="30000" dirty="0">
              <a:solidFill>
                <a:srgbClr val="FFFF00"/>
              </a:solidFill>
              <a:latin typeface="Cambria"/>
              <a:cs typeface="Cambria"/>
            </a:endParaRPr>
          </a:p>
        </p:txBody>
      </p:sp>
      <p:sp>
        <p:nvSpPr>
          <p:cNvPr id="3" name="Content Placeholder 2"/>
          <p:cNvSpPr>
            <a:spLocks noGrp="1"/>
          </p:cNvSpPr>
          <p:nvPr>
            <p:ph idx="1"/>
          </p:nvPr>
        </p:nvSpPr>
        <p:spPr>
          <a:xfrm>
            <a:off x="2321418" y="2013946"/>
            <a:ext cx="6018993" cy="4357531"/>
          </a:xfrm>
        </p:spPr>
        <p:txBody>
          <a:bodyPr anchor="ctr">
            <a:noAutofit/>
          </a:bodyPr>
          <a:lstStyle/>
          <a:p>
            <a:pPr marL="0" indent="0">
              <a:buNone/>
            </a:pPr>
            <a:r>
              <a:rPr lang="en-US" sz="4000" dirty="0" smtClean="0">
                <a:effectLst>
                  <a:outerShdw blurRad="50800" dist="38100" dir="2700000">
                    <a:srgbClr val="000000">
                      <a:alpha val="43000"/>
                    </a:srgbClr>
                  </a:outerShdw>
                </a:effectLst>
                <a:latin typeface="Cambria"/>
                <a:cs typeface="Cambria"/>
              </a:rPr>
              <a:t>Jesus prayed that His disciples might be one (John 17:21), but He also warned them not to turn aside to false teaching (Matt. 7:15-20). </a:t>
            </a:r>
            <a:endParaRPr lang="en-US" sz="4000" dirty="0">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48" y="808144"/>
            <a:ext cx="5516548" cy="4502517"/>
          </a:xfrm>
        </p:spPr>
        <p:txBody>
          <a:bodyPr anchor="ctr">
            <a:noAutofit/>
          </a:bodyPr>
          <a:lstStyle/>
          <a:p>
            <a:pPr marL="0" indent="0" algn="ctr">
              <a:buNone/>
            </a:pPr>
            <a:r>
              <a:rPr lang="en-US" sz="4000" b="1" i="1" dirty="0" smtClean="0">
                <a:solidFill>
                  <a:srgbClr val="FFFF00"/>
                </a:solidFill>
                <a:latin typeface="Cambria"/>
                <a:cs typeface="Cambria"/>
              </a:rPr>
              <a:t>Can Christians depart from sound doctrine and still remain a    part of Christ’s body?</a:t>
            </a:r>
            <a:endParaRPr lang="en-US" sz="4000" b="1" i="1" dirty="0">
              <a:solidFill>
                <a:srgbClr val="FFFF00"/>
              </a:soli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247</TotalTime>
  <Words>2113</Words>
  <Application>Microsoft Macintosh PowerPoint</Application>
  <PresentationFormat>On-screen Show (4:3)</PresentationFormat>
  <Paragraphs>109</Paragraphs>
  <Slides>78</Slides>
  <Notes>0</Notes>
  <HiddenSlides>0</HiddenSlides>
  <MMClips>0</MMClips>
  <ScaleCrop>false</ScaleCrop>
  <HeadingPairs>
    <vt:vector size="4" baseType="variant">
      <vt:variant>
        <vt:lpstr>Design Template</vt:lpstr>
      </vt:variant>
      <vt:variant>
        <vt:i4>2</vt:i4>
      </vt:variant>
      <vt:variant>
        <vt:lpstr>Slide Titles</vt:lpstr>
      </vt:variant>
      <vt:variant>
        <vt:i4>78</vt:i4>
      </vt:variant>
    </vt:vector>
  </HeadingPairs>
  <TitlesOfParts>
    <vt:vector size="80" baseType="lpstr">
      <vt:lpstr>Office Theme</vt:lpstr>
      <vt:lpstr>1_Office Theme</vt:lpstr>
      <vt:lpstr>Slide 1</vt:lpstr>
      <vt:lpstr>Slide 2</vt:lpstr>
      <vt:lpstr>Yes</vt:lpstr>
      <vt:lpstr>Slide 4</vt:lpstr>
      <vt:lpstr>No</vt:lpstr>
      <vt:lpstr>No</vt:lpstr>
      <vt:lpstr>Slide 7</vt:lpstr>
      <vt:lpstr>No</vt:lpstr>
      <vt:lpstr>Slide 9</vt:lpstr>
      <vt:lpstr>No</vt:lpstr>
      <vt:lpstr>No</vt:lpstr>
      <vt:lpstr>No</vt:lpstr>
      <vt:lpstr>Slide 13</vt:lpstr>
      <vt:lpstr>Yes</vt:lpstr>
      <vt:lpstr>Yes</vt:lpstr>
      <vt:lpstr>Yes</vt:lpstr>
      <vt:lpstr>Yes</vt:lpstr>
      <vt:lpstr>Yes</vt:lpstr>
      <vt:lpstr>Yes</vt:lpstr>
      <vt:lpstr>Slide 20</vt:lpstr>
      <vt:lpstr>No</vt:lpstr>
      <vt:lpstr>No</vt:lpstr>
      <vt:lpstr>Slide 23</vt:lpstr>
      <vt:lpstr>Slide 24</vt:lpstr>
      <vt:lpstr>Slide 25</vt:lpstr>
      <vt:lpstr>Slide 26</vt:lpstr>
      <vt:lpstr>Slide 27</vt:lpstr>
      <vt:lpstr>Slide 28</vt:lpstr>
      <vt:lpstr>Slide 29</vt:lpstr>
      <vt:lpstr>Denomination</vt:lpstr>
      <vt:lpstr>Denomination</vt:lpstr>
      <vt:lpstr>Denomination</vt:lpstr>
      <vt:lpstr>Denomination</vt:lpstr>
      <vt:lpstr>Denomination</vt:lpstr>
      <vt:lpstr>Denomination</vt:lpstr>
      <vt:lpstr>Denomination</vt:lpstr>
      <vt:lpstr>Denomination</vt:lpstr>
      <vt:lpstr>Slide 38</vt:lpstr>
      <vt:lpstr>Slide 39</vt:lpstr>
      <vt:lpstr>Slide 40</vt:lpstr>
      <vt:lpstr>Slide 41</vt:lpstr>
      <vt:lpstr>Slide 42</vt:lpstr>
      <vt:lpstr>No</vt:lpstr>
      <vt:lpstr>No</vt:lpstr>
      <vt:lpstr>No</vt:lpstr>
      <vt:lpstr>Slide 46</vt:lpstr>
      <vt:lpstr>Slide 47</vt:lpstr>
      <vt:lpstr>Slide 48</vt:lpstr>
      <vt:lpstr>Slide 49</vt:lpstr>
      <vt:lpstr>Slide 50</vt:lpstr>
      <vt:lpstr>Slide 51</vt:lpstr>
      <vt:lpstr>Slide 52</vt:lpstr>
      <vt:lpstr>Slide 53</vt:lpstr>
      <vt:lpstr>Slide 54</vt:lpstr>
      <vt:lpstr>Slide 55</vt:lpstr>
      <vt:lpstr>Slide 56</vt:lpstr>
      <vt:lpstr>Yes</vt:lpstr>
      <vt:lpstr>Slide 58</vt:lpstr>
      <vt:lpstr>Slide 59</vt:lpstr>
      <vt:lpstr>Slide 60</vt:lpstr>
      <vt:lpstr>Slide 61</vt:lpstr>
      <vt:lpstr>Slide 62</vt:lpstr>
      <vt:lpstr>Slide 63</vt:lpstr>
      <vt:lpstr>No</vt:lpstr>
      <vt:lpstr>No</vt:lpstr>
      <vt:lpstr>Slide 66</vt:lpstr>
      <vt:lpstr>Slide 67</vt:lpstr>
      <vt:lpstr>Slide 68</vt:lpstr>
      <vt:lpstr>Slide 69</vt:lpstr>
      <vt:lpstr>Slide 70</vt:lpstr>
      <vt:lpstr>Slide 71</vt:lpstr>
      <vt:lpstr>No</vt:lpstr>
      <vt:lpstr>No</vt:lpstr>
      <vt:lpstr>Slide 74</vt:lpstr>
      <vt:lpstr>Slide 75</vt:lpstr>
      <vt:lpstr>Slide 76</vt:lpstr>
      <vt:lpstr>Slide 77</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22</cp:revision>
  <dcterms:created xsi:type="dcterms:W3CDTF">2015-10-01T18:45:00Z</dcterms:created>
  <dcterms:modified xsi:type="dcterms:W3CDTF">2015-10-01T18:46:06Z</dcterms:modified>
</cp:coreProperties>
</file>