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7569" autoAdjust="0"/>
  </p:normalViewPr>
  <p:slideViewPr>
    <p:cSldViewPr snapToGrid="0" snapToObjects="1">
      <p:cViewPr varScale="1">
        <p:scale>
          <a:sx n="102" d="100"/>
          <a:sy n="102" d="100"/>
        </p:scale>
        <p:origin x="-4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52555E-1D0C-BE44-8DA6-87C5F47D1C84}" type="datetimeFigureOut">
              <a:rPr lang="en-US" smtClean="0"/>
              <a:pPr/>
              <a:t>11/14/15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46CBCD-00B7-7442-A11C-F66834C2E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52555E-1D0C-BE44-8DA6-87C5F47D1C84}" type="datetimeFigureOut">
              <a:rPr lang="en-US" smtClean="0"/>
              <a:pPr/>
              <a:t>11/14/15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46CBCD-00B7-7442-A11C-F66834C2E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52555E-1D0C-BE44-8DA6-87C5F47D1C84}" type="datetimeFigureOut">
              <a:rPr lang="en-US" smtClean="0"/>
              <a:pPr/>
              <a:t>11/14/15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46CBCD-00B7-7442-A11C-F66834C2E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52555E-1D0C-BE44-8DA6-87C5F47D1C84}" type="datetimeFigureOut">
              <a:rPr lang="en-US" smtClean="0"/>
              <a:pPr/>
              <a:t>11/14/15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46CBCD-00B7-7442-A11C-F66834C2E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52555E-1D0C-BE44-8DA6-87C5F47D1C84}" type="datetimeFigureOut">
              <a:rPr lang="en-US" smtClean="0"/>
              <a:pPr/>
              <a:t>11/14/15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46CBCD-00B7-7442-A11C-F66834C2E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52555E-1D0C-BE44-8DA6-87C5F47D1C84}" type="datetimeFigureOut">
              <a:rPr lang="en-US" smtClean="0"/>
              <a:pPr/>
              <a:t>11/14/15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46CBCD-00B7-7442-A11C-F66834C2E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52555E-1D0C-BE44-8DA6-87C5F47D1C84}" type="datetimeFigureOut">
              <a:rPr lang="en-US" smtClean="0"/>
              <a:pPr/>
              <a:t>11/14/15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46CBCD-00B7-7442-A11C-F66834C2E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52555E-1D0C-BE44-8DA6-87C5F47D1C84}" type="datetimeFigureOut">
              <a:rPr lang="en-US" smtClean="0"/>
              <a:pPr/>
              <a:t>11/14/15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46CBCD-00B7-7442-A11C-F66834C2E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52555E-1D0C-BE44-8DA6-87C5F47D1C84}" type="datetimeFigureOut">
              <a:rPr lang="en-US" smtClean="0"/>
              <a:pPr/>
              <a:t>11/14/15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46CBCD-00B7-7442-A11C-F66834C2E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52555E-1D0C-BE44-8DA6-87C5F47D1C84}" type="datetimeFigureOut">
              <a:rPr lang="en-US" smtClean="0"/>
              <a:pPr/>
              <a:t>11/14/15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46CBCD-00B7-7442-A11C-F66834C2E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52555E-1D0C-BE44-8DA6-87C5F47D1C84}" type="datetimeFigureOut">
              <a:rPr lang="en-US" smtClean="0"/>
              <a:pPr/>
              <a:t>11/14/15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46CBCD-00B7-7442-A11C-F66834C2E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 userDrawn="1"/>
        </p:nvGrpSpPr>
        <p:grpSpPr>
          <a:xfrm>
            <a:off x="0" y="0"/>
            <a:ext cx="9144000" cy="3556000"/>
            <a:chOff x="0" y="0"/>
            <a:chExt cx="9144000" cy="3556000"/>
          </a:xfrm>
        </p:grpSpPr>
        <p:pic>
          <p:nvPicPr>
            <p:cNvPr id="8" name="Picture 7" descr="The-Golden-Rule-Matthew-12-verse-12-Luke-6-verse-31.jpg"/>
            <p:cNvPicPr>
              <a:picLocks noChangeAspect="1"/>
            </p:cNvPicPr>
            <p:nvPr userDrawn="1"/>
          </p:nvPicPr>
          <p:blipFill>
            <a:blip r:embed="rId13"/>
            <a:srcRect t="8744" b="9644"/>
            <a:stretch>
              <a:fillRect/>
            </a:stretch>
          </p:blipFill>
          <p:spPr>
            <a:xfrm>
              <a:off x="0" y="0"/>
              <a:ext cx="9144000" cy="3556000"/>
            </a:xfrm>
            <a:prstGeom prst="rect">
              <a:avLst/>
            </a:prstGeom>
          </p:spPr>
        </p:pic>
        <p:sp>
          <p:nvSpPr>
            <p:cNvPr id="9" name="Right Triangle 8"/>
            <p:cNvSpPr/>
            <p:nvPr userDrawn="1"/>
          </p:nvSpPr>
          <p:spPr>
            <a:xfrm>
              <a:off x="0" y="2298700"/>
              <a:ext cx="1257300" cy="1257300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822700"/>
            <a:ext cx="8229600" cy="2768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4000" b="1" kern="1200">
          <a:solidFill>
            <a:schemeClr val="tx1"/>
          </a:solidFill>
          <a:latin typeface="Cambria"/>
          <a:ea typeface="+mn-ea"/>
          <a:cs typeface="Cambri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3600" b="1" kern="1200">
          <a:solidFill>
            <a:schemeClr val="tx1"/>
          </a:solidFill>
          <a:latin typeface="Cambria"/>
          <a:ea typeface="+mn-ea"/>
          <a:cs typeface="Cambri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chemeClr val="tx1"/>
          </a:solidFill>
          <a:latin typeface="Cambria"/>
          <a:ea typeface="+mn-ea"/>
          <a:cs typeface="Cambri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chemeClr val="tx1"/>
          </a:solidFill>
          <a:latin typeface="Cambria"/>
          <a:ea typeface="+mn-ea"/>
          <a:cs typeface="Cambri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800" b="1" kern="1200">
          <a:solidFill>
            <a:schemeClr val="tx1"/>
          </a:solidFill>
          <a:latin typeface="Cambria"/>
          <a:ea typeface="+mn-ea"/>
          <a:cs typeface="Cambr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57600"/>
            <a:ext cx="8229600" cy="2933700"/>
          </a:xfrm>
        </p:spPr>
        <p:txBody>
          <a:bodyPr/>
          <a:lstStyle/>
          <a:p>
            <a:pPr>
              <a:buNone/>
            </a:pPr>
            <a:r>
              <a:rPr lang="en-US" sz="35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I.   The Golden Rule Is Positive. </a:t>
            </a:r>
          </a:p>
          <a:p>
            <a:pPr marL="971550" lvl="1" indent="-514350">
              <a:buAutoNum type="alphaUcPeriod"/>
            </a:pPr>
            <a:r>
              <a:rPr lang="en-US" sz="28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Not just refraining from negative action, but doing what is good to another person (Prov. 1:10-19).</a:t>
            </a:r>
          </a:p>
          <a:p>
            <a:pPr marL="971550" lvl="1" indent="-514350">
              <a:buAutoNum type="alphaUcPeriod"/>
            </a:pPr>
            <a:r>
              <a:rPr lang="en-US" sz="28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We should act as we would want others to act toward us for our good.</a:t>
            </a:r>
            <a:endParaRPr lang="en-US" sz="2800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57600"/>
            <a:ext cx="8229600" cy="2933700"/>
          </a:xfrm>
        </p:spPr>
        <p:txBody>
          <a:bodyPr/>
          <a:lstStyle/>
          <a:p>
            <a:pPr>
              <a:buNone/>
            </a:pPr>
            <a:r>
              <a:rPr lang="en-US" sz="35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II.   It is a Reflection of God’s Love. </a:t>
            </a:r>
          </a:p>
          <a:p>
            <a:pPr marL="971550" lvl="1" indent="-514350">
              <a:buAutoNum type="alphaUcPeriod"/>
            </a:pPr>
            <a:r>
              <a:rPr lang="en-US" sz="28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God does not deal with us as we deserve. (Psa. 103:8-18; Rom. 5:6-10).</a:t>
            </a:r>
          </a:p>
          <a:p>
            <a:pPr marL="971550" lvl="1" indent="-514350">
              <a:buAutoNum type="alphaUcPeriod"/>
            </a:pPr>
            <a:r>
              <a:rPr lang="en-US" sz="28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God expects his children to be like Him (Matt. 5:44-45).</a:t>
            </a:r>
            <a:endParaRPr lang="en-US" sz="2800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57600"/>
            <a:ext cx="8229600" cy="2933700"/>
          </a:xfrm>
        </p:spPr>
        <p:txBody>
          <a:bodyPr/>
          <a:lstStyle/>
          <a:p>
            <a:pPr>
              <a:buNone/>
            </a:pPr>
            <a:r>
              <a:rPr lang="en-US" sz="35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III.   It is How We Love Our Neighbor. </a:t>
            </a:r>
          </a:p>
          <a:p>
            <a:pPr marL="971550" lvl="1" indent="-514350">
              <a:buAutoNum type="alphaUcPeriod"/>
            </a:pPr>
            <a:r>
              <a:rPr lang="en-US" sz="28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This is the Law and the Prophets (Matt. 22:36-40; Mark 12:31; Rom. 13:9; Gal. 5:14; Jas. 2:8).</a:t>
            </a:r>
          </a:p>
          <a:p>
            <a:pPr marL="971550" lvl="1" indent="-514350">
              <a:buAutoNum type="alphaUcPeriod"/>
            </a:pPr>
            <a:r>
              <a:rPr lang="en-US" sz="28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The golden rule carries out this command (Phil. 4:8).</a:t>
            </a:r>
            <a:endParaRPr lang="en-US" sz="2800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57600"/>
            <a:ext cx="8229600" cy="2933700"/>
          </a:xfrm>
        </p:spPr>
        <p:txBody>
          <a:bodyPr/>
          <a:lstStyle/>
          <a:p>
            <a:pPr>
              <a:buNone/>
            </a:pPr>
            <a:r>
              <a:rPr lang="en-US" sz="35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IV.   It is Proactive Not Reactive. </a:t>
            </a:r>
          </a:p>
          <a:p>
            <a:pPr marL="971550" lvl="1" indent="-514350">
              <a:buAutoNum type="alphaUcPeriod"/>
            </a:pPr>
            <a:r>
              <a:rPr lang="en-US" sz="28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It doesn’t wait for others to do before you start (Jas. 4:17; 1:22-25).</a:t>
            </a:r>
          </a:p>
          <a:p>
            <a:pPr marL="971550" lvl="1" indent="-514350">
              <a:buAutoNum type="alphaUcPeriod"/>
            </a:pPr>
            <a:r>
              <a:rPr lang="en-US" sz="28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It demands we appreciate differences from one another (Phil. 2:3-4).</a:t>
            </a:r>
            <a:endParaRPr lang="en-US" sz="2800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220</Words>
  <Application>Microsoft Macintosh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Kyle Pope</dc:creator>
  <cp:lastModifiedBy>Kyle Pope</cp:lastModifiedBy>
  <cp:revision>2</cp:revision>
  <dcterms:created xsi:type="dcterms:W3CDTF">2015-11-15T03:46:24Z</dcterms:created>
  <dcterms:modified xsi:type="dcterms:W3CDTF">2015-11-15T03:47:13Z</dcterms:modified>
</cp:coreProperties>
</file>