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7" r:id="rId3"/>
    <p:sldId id="265" r:id="rId4"/>
    <p:sldId id="267" r:id="rId5"/>
    <p:sldId id="266" r:id="rId6"/>
    <p:sldId id="269" r:id="rId7"/>
    <p:sldId id="271" r:id="rId8"/>
    <p:sldId id="272" r:id="rId9"/>
    <p:sldId id="273" r:id="rId10"/>
    <p:sldId id="270" r:id="rId11"/>
    <p:sldId id="259" r:id="rId12"/>
    <p:sldId id="260" r:id="rId13"/>
    <p:sldId id="275" r:id="rId14"/>
    <p:sldId id="274"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83"/>
  </p:normalViewPr>
  <p:slideViewPr>
    <p:cSldViewPr>
      <p:cViewPr varScale="1">
        <p:scale>
          <a:sx n="86" d="100"/>
          <a:sy n="86" d="100"/>
        </p:scale>
        <p:origin x="10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D0DCE68-A7CE-4AA5-A5F3-FEDE33B92D43}" type="datetimeFigureOut">
              <a:rPr lang="en-US" smtClean="0"/>
              <a:t>9/22/16</a:t>
            </a:fld>
            <a:endParaRPr lang="en-US"/>
          </a:p>
        </p:txBody>
      </p:sp>
      <p:sp>
        <p:nvSpPr>
          <p:cNvPr id="16" name="Slide Number Placeholder 15"/>
          <p:cNvSpPr>
            <a:spLocks noGrp="1"/>
          </p:cNvSpPr>
          <p:nvPr>
            <p:ph type="sldNum" sz="quarter" idx="11"/>
          </p:nvPr>
        </p:nvSpPr>
        <p:spPr/>
        <p:txBody>
          <a:bodyPr/>
          <a:lstStyle/>
          <a:p>
            <a:fld id="{6B22CBBD-65F2-4719-ADEA-0BFB9E66A20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0DCE68-A7CE-4AA5-A5F3-FEDE33B92D43}"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2CBBD-65F2-4719-ADEA-0BFB9E66A2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0DCE68-A7CE-4AA5-A5F3-FEDE33B92D43}"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2CBBD-65F2-4719-ADEA-0BFB9E66A2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D0DCE68-A7CE-4AA5-A5F3-FEDE33B92D43}" type="datetimeFigureOut">
              <a:rPr lang="en-US" smtClean="0"/>
              <a:t>9/22/16</a:t>
            </a:fld>
            <a:endParaRPr lang="en-US"/>
          </a:p>
        </p:txBody>
      </p:sp>
      <p:sp>
        <p:nvSpPr>
          <p:cNvPr id="15" name="Slide Number Placeholder 14"/>
          <p:cNvSpPr>
            <a:spLocks noGrp="1"/>
          </p:cNvSpPr>
          <p:nvPr>
            <p:ph type="sldNum" sz="quarter" idx="15"/>
          </p:nvPr>
        </p:nvSpPr>
        <p:spPr/>
        <p:txBody>
          <a:bodyPr/>
          <a:lstStyle>
            <a:lvl1pPr algn="ctr">
              <a:defRPr/>
            </a:lvl1pPr>
          </a:lstStyle>
          <a:p>
            <a:fld id="{6B22CBBD-65F2-4719-ADEA-0BFB9E66A20A}"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0DCE68-A7CE-4AA5-A5F3-FEDE33B92D43}" type="datetimeFigureOut">
              <a:rPr lang="en-US" smtClean="0"/>
              <a:t>9/22/16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2CBBD-65F2-4719-ADEA-0BFB9E66A20A}"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0DCE68-A7CE-4AA5-A5F3-FEDE33B92D43}" type="datetimeFigureOut">
              <a:rPr lang="en-US" smtClean="0"/>
              <a:t>9/22/16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2CBBD-65F2-4719-ADEA-0BFB9E66A20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B22CBBD-65F2-4719-ADEA-0BFB9E66A20A}"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D0DCE68-A7CE-4AA5-A5F3-FEDE33B92D43}" type="datetimeFigureOut">
              <a:rPr lang="en-US" smtClean="0"/>
              <a:t>9/22/16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0DCE68-A7CE-4AA5-A5F3-FEDE33B92D43}" type="datetimeFigureOut">
              <a:rPr lang="en-US" smtClean="0"/>
              <a:t>9/22/16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2CBBD-65F2-4719-ADEA-0BFB9E66A20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DCE68-A7CE-4AA5-A5F3-FEDE33B92D43}" type="datetimeFigureOut">
              <a:rPr lang="en-US" smtClean="0"/>
              <a:t>9/22/16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2CBBD-65F2-4719-ADEA-0BFB9E66A2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D0DCE68-A7CE-4AA5-A5F3-FEDE33B92D43}" type="datetimeFigureOut">
              <a:rPr lang="en-US" smtClean="0"/>
              <a:t>9/22/16</a:t>
            </a:fld>
            <a:endParaRPr lang="en-US"/>
          </a:p>
        </p:txBody>
      </p:sp>
      <p:sp>
        <p:nvSpPr>
          <p:cNvPr id="9" name="Slide Number Placeholder 8"/>
          <p:cNvSpPr>
            <a:spLocks noGrp="1"/>
          </p:cNvSpPr>
          <p:nvPr>
            <p:ph type="sldNum" sz="quarter" idx="15"/>
          </p:nvPr>
        </p:nvSpPr>
        <p:spPr/>
        <p:txBody>
          <a:bodyPr/>
          <a:lstStyle/>
          <a:p>
            <a:fld id="{6B22CBBD-65F2-4719-ADEA-0BFB9E66A20A}"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D0DCE68-A7CE-4AA5-A5F3-FEDE33B92D43}" type="datetimeFigureOut">
              <a:rPr lang="en-US" smtClean="0"/>
              <a:t>9/22/16</a:t>
            </a:fld>
            <a:endParaRPr lang="en-US"/>
          </a:p>
        </p:txBody>
      </p:sp>
      <p:sp>
        <p:nvSpPr>
          <p:cNvPr id="9" name="Slide Number Placeholder 8"/>
          <p:cNvSpPr>
            <a:spLocks noGrp="1"/>
          </p:cNvSpPr>
          <p:nvPr>
            <p:ph type="sldNum" sz="quarter" idx="11"/>
          </p:nvPr>
        </p:nvSpPr>
        <p:spPr/>
        <p:txBody>
          <a:bodyPr/>
          <a:lstStyle/>
          <a:p>
            <a:fld id="{6B22CBBD-65F2-4719-ADEA-0BFB9E66A20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D0DCE68-A7CE-4AA5-A5F3-FEDE33B92D43}" type="datetimeFigureOut">
              <a:rPr lang="en-US" smtClean="0"/>
              <a:t>9/22/16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B22CBBD-65F2-4719-ADEA-0BFB9E66A20A}"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Numbers 20:1-13</a:t>
            </a:r>
            <a:endParaRPr lang="en-US" dirty="0"/>
          </a:p>
        </p:txBody>
      </p:sp>
      <p:sp>
        <p:nvSpPr>
          <p:cNvPr id="2" name="Title 1"/>
          <p:cNvSpPr>
            <a:spLocks noGrp="1"/>
          </p:cNvSpPr>
          <p:nvPr>
            <p:ph type="ctrTitle"/>
          </p:nvPr>
        </p:nvSpPr>
        <p:spPr/>
        <p:txBody>
          <a:bodyPr/>
          <a:lstStyle/>
          <a:p>
            <a:r>
              <a:rPr lang="en-US" dirty="0" smtClean="0"/>
              <a:t>Moses and the Rock of Stumbling</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400" dirty="0" smtClean="0">
                <a:effectLst>
                  <a:outerShdw blurRad="38100" dist="38100" dir="2700000" algn="tl">
                    <a:srgbClr val="000000">
                      <a:alpha val="43137"/>
                    </a:srgbClr>
                  </a:outerShdw>
                </a:effectLst>
              </a:rPr>
              <a:t>The Command </a:t>
            </a:r>
            <a:r>
              <a:rPr lang="en-US" sz="3400" dirty="0" smtClean="0">
                <a:solidFill>
                  <a:schemeClr val="accent2"/>
                </a:solidFill>
                <a:effectLst>
                  <a:outerShdw blurRad="38100" dist="38100" dir="2700000" algn="tl">
                    <a:srgbClr val="000000">
                      <a:alpha val="43137"/>
                    </a:srgbClr>
                  </a:outerShdw>
                </a:effectLst>
              </a:rPr>
              <a:t>(v.8)</a:t>
            </a:r>
          </a:p>
          <a:p>
            <a:r>
              <a:rPr lang="en-US" sz="3400" dirty="0" smtClean="0">
                <a:effectLst>
                  <a:outerShdw blurRad="38100" dist="38100" dir="2700000" algn="tl">
                    <a:srgbClr val="000000">
                      <a:alpha val="43137"/>
                    </a:srgbClr>
                  </a:outerShdw>
                </a:effectLst>
              </a:rPr>
              <a:t>The Disobedience </a:t>
            </a:r>
            <a:r>
              <a:rPr lang="en-US" sz="3400" dirty="0" smtClean="0">
                <a:solidFill>
                  <a:schemeClr val="accent2"/>
                </a:solidFill>
                <a:effectLst>
                  <a:outerShdw blurRad="38100" dist="38100" dir="2700000" algn="tl">
                    <a:srgbClr val="000000">
                      <a:alpha val="43137"/>
                    </a:srgbClr>
                  </a:outerShdw>
                </a:effectLst>
              </a:rPr>
              <a:t>(vs.10-11)</a:t>
            </a:r>
          </a:p>
          <a:p>
            <a:r>
              <a:rPr lang="en-US" sz="3400" dirty="0" smtClean="0">
                <a:effectLst>
                  <a:outerShdw blurRad="38100" dist="38100" dir="2700000" algn="tl">
                    <a:srgbClr val="000000">
                      <a:alpha val="43137"/>
                    </a:srgbClr>
                  </a:outerShdw>
                </a:effectLst>
              </a:rPr>
              <a:t>The Punishment </a:t>
            </a:r>
            <a:r>
              <a:rPr lang="en-US" sz="3400" dirty="0" smtClean="0">
                <a:solidFill>
                  <a:schemeClr val="accent2"/>
                </a:solidFill>
                <a:effectLst>
                  <a:outerShdw blurRad="38100" dist="38100" dir="2700000" algn="tl">
                    <a:srgbClr val="000000">
                      <a:alpha val="43137"/>
                    </a:srgbClr>
                  </a:outerShdw>
                </a:effectLst>
              </a:rPr>
              <a:t>(v.12)</a:t>
            </a:r>
          </a:p>
          <a:p>
            <a:r>
              <a:rPr lang="en-US" sz="3400" dirty="0" smtClean="0">
                <a:effectLst>
                  <a:outerShdw blurRad="38100" dist="38100" dir="2700000" algn="tl">
                    <a:srgbClr val="000000">
                      <a:alpha val="43137"/>
                    </a:srgbClr>
                  </a:outerShdw>
                </a:effectLst>
              </a:rPr>
              <a:t>The Lesson </a:t>
            </a:r>
            <a:r>
              <a:rPr lang="en-US" sz="3400" dirty="0" smtClean="0">
                <a:solidFill>
                  <a:schemeClr val="accent2"/>
                </a:solidFill>
                <a:effectLst>
                  <a:outerShdw blurRad="38100" dist="38100" dir="2700000" algn="tl">
                    <a:srgbClr val="000000">
                      <a:alpha val="43137"/>
                    </a:srgbClr>
                  </a:outerShdw>
                </a:effectLst>
              </a:rPr>
              <a:t>(1Cor.10:1-11)</a:t>
            </a:r>
            <a:endParaRPr lang="en-US" sz="3400" dirty="0">
              <a:solidFill>
                <a:schemeClr val="accent2"/>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27119284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effectLst>
                  <a:outerShdw blurRad="38100" dist="38100" dir="2700000" algn="tl">
                    <a:srgbClr val="000000">
                      <a:alpha val="43137"/>
                    </a:srgbClr>
                  </a:outerShdw>
                </a:effectLst>
              </a:rPr>
              <a:t>What it means to </a:t>
            </a:r>
            <a:r>
              <a:rPr lang="en-US" sz="3600" dirty="0" smtClean="0">
                <a:solidFill>
                  <a:schemeClr val="accent2"/>
                </a:solidFill>
                <a:effectLst>
                  <a:outerShdw blurRad="38100" dist="38100" dir="2700000" algn="tl">
                    <a:srgbClr val="000000">
                      <a:alpha val="43137"/>
                    </a:srgbClr>
                  </a:outerShdw>
                </a:effectLst>
              </a:rPr>
              <a:t>“Believe”</a:t>
            </a:r>
          </a:p>
          <a:p>
            <a:r>
              <a:rPr lang="en-US" sz="3600" dirty="0" smtClean="0">
                <a:effectLst>
                  <a:outerShdw blurRad="38100" dist="38100" dir="2700000" algn="tl">
                    <a:srgbClr val="000000">
                      <a:alpha val="43137"/>
                    </a:srgbClr>
                  </a:outerShdw>
                </a:effectLst>
              </a:rPr>
              <a:t>How God is </a:t>
            </a:r>
            <a:r>
              <a:rPr lang="en-US" sz="3600" dirty="0" smtClean="0">
                <a:solidFill>
                  <a:srgbClr val="F3A447"/>
                </a:solidFill>
                <a:effectLst>
                  <a:outerShdw blurRad="38100" dist="38100" dir="2700000" algn="tl">
                    <a:srgbClr val="000000">
                      <a:alpha val="43137"/>
                    </a:srgbClr>
                  </a:outerShdw>
                </a:effectLst>
              </a:rPr>
              <a:t>“Hallowed”</a:t>
            </a:r>
            <a:r>
              <a:rPr lang="en-US" sz="3600" dirty="0" smtClean="0">
                <a:effectLst>
                  <a:outerShdw blurRad="38100" dist="38100" dir="2700000" algn="tl">
                    <a:srgbClr val="000000">
                      <a:alpha val="43137"/>
                    </a:srgbClr>
                  </a:outerShdw>
                </a:effectLst>
              </a:rPr>
              <a:t>, Revered or Glorified</a:t>
            </a:r>
          </a:p>
          <a:p>
            <a:r>
              <a:rPr lang="en-US" sz="3600" dirty="0" smtClean="0">
                <a:effectLst>
                  <a:outerShdw blurRad="38100" dist="38100" dir="2700000" algn="tl">
                    <a:srgbClr val="000000">
                      <a:alpha val="43137"/>
                    </a:srgbClr>
                  </a:outerShdw>
                </a:effectLst>
              </a:rPr>
              <a:t>Don’t let the unrighteous actions of others cause you to stumble!</a:t>
            </a:r>
          </a:p>
          <a:p>
            <a:r>
              <a:rPr lang="en-US" sz="3600" dirty="0" smtClean="0">
                <a:effectLst>
                  <a:outerShdw blurRad="38100" dist="38100" dir="2700000" algn="tl">
                    <a:srgbClr val="000000">
                      <a:alpha val="43137"/>
                    </a:srgbClr>
                  </a:outerShdw>
                </a:effectLst>
              </a:rPr>
              <a:t>Even the greatest of men can fall</a:t>
            </a:r>
          </a:p>
          <a:p>
            <a:r>
              <a:rPr lang="en-US" sz="3600" dirty="0" smtClean="0">
                <a:effectLst>
                  <a:outerShdw blurRad="38100" dist="38100" dir="2700000" algn="tl">
                    <a:srgbClr val="000000">
                      <a:alpha val="43137"/>
                    </a:srgbClr>
                  </a:outerShdw>
                </a:effectLst>
              </a:rPr>
              <a:t>There are always consequences for sin</a:t>
            </a:r>
            <a:endParaRPr lang="en-US" sz="3600" dirty="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effectLst>
                  <a:outerShdw blurRad="38100" dist="38100" dir="2700000" algn="tl">
                    <a:srgbClr val="000000">
                      <a:alpha val="43137"/>
                    </a:srgbClr>
                  </a:outerShdw>
                </a:effectLst>
              </a:rPr>
              <a:t>Do you desire “water” from the Rock?</a:t>
            </a:r>
          </a:p>
          <a:p>
            <a:pPr lvl="1"/>
            <a:r>
              <a:rPr lang="en-US" sz="3200" dirty="0" smtClean="0">
                <a:effectLst>
                  <a:outerShdw blurRad="38100" dist="38100" dir="2700000" algn="tl">
                    <a:srgbClr val="000000">
                      <a:alpha val="43137"/>
                    </a:srgbClr>
                  </a:outerShdw>
                </a:effectLst>
              </a:rPr>
              <a:t>Jesus is the Rock </a:t>
            </a:r>
            <a:r>
              <a:rPr lang="en-US" sz="3200" dirty="0" smtClean="0">
                <a:solidFill>
                  <a:schemeClr val="accent2"/>
                </a:solidFill>
                <a:effectLst>
                  <a:outerShdw blurRad="38100" dist="38100" dir="2700000" algn="tl">
                    <a:srgbClr val="000000">
                      <a:alpha val="43137"/>
                    </a:srgbClr>
                  </a:outerShdw>
                </a:effectLst>
              </a:rPr>
              <a:t>(1Cor.10:4)</a:t>
            </a:r>
          </a:p>
          <a:p>
            <a:pPr lvl="2"/>
            <a:r>
              <a:rPr lang="en-US" sz="2900" i="1" dirty="0" smtClean="0">
                <a:solidFill>
                  <a:schemeClr val="bg1"/>
                </a:solidFill>
                <a:effectLst>
                  <a:outerShdw blurRad="38100" dist="38100" dir="2700000" algn="tl">
                    <a:srgbClr val="000000">
                      <a:alpha val="43137"/>
                    </a:srgbClr>
                  </a:outerShdw>
                </a:effectLst>
              </a:rPr>
              <a:t>“and </a:t>
            </a:r>
            <a:r>
              <a:rPr lang="en-US" sz="2900" i="1" dirty="0">
                <a:solidFill>
                  <a:schemeClr val="bg1"/>
                </a:solidFill>
                <a:effectLst>
                  <a:outerShdw blurRad="38100" dist="38100" dir="2700000" algn="tl">
                    <a:srgbClr val="000000">
                      <a:alpha val="43137"/>
                    </a:srgbClr>
                  </a:outerShdw>
                </a:effectLst>
              </a:rPr>
              <a:t>all drank the same spiritual drink. For they drank of that spiritual Rock that followed them, and that Rock was Christ</a:t>
            </a:r>
            <a:r>
              <a:rPr lang="en-US" sz="2900" i="1" dirty="0" smtClean="0">
                <a:solidFill>
                  <a:schemeClr val="bg1"/>
                </a:solidFill>
                <a:effectLst>
                  <a:outerShdw blurRad="38100" dist="38100" dir="2700000" algn="tl">
                    <a:srgbClr val="000000">
                      <a:alpha val="43137"/>
                    </a:srgbClr>
                  </a:outerShdw>
                </a:effectLst>
              </a:rPr>
              <a:t>.”</a:t>
            </a: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effectLst>
                  <a:outerShdw blurRad="38100" dist="38100" dir="2700000" algn="tl">
                    <a:srgbClr val="000000">
                      <a:alpha val="43137"/>
                    </a:srgbClr>
                  </a:outerShdw>
                </a:effectLst>
              </a:rPr>
              <a:t>Do you desire “water” from the Rock?</a:t>
            </a:r>
          </a:p>
          <a:p>
            <a:pPr lvl="1"/>
            <a:r>
              <a:rPr lang="en-US" sz="3200" dirty="0" smtClean="0">
                <a:effectLst>
                  <a:outerShdw blurRad="38100" dist="38100" dir="2700000" algn="tl">
                    <a:srgbClr val="000000">
                      <a:alpha val="43137"/>
                    </a:srgbClr>
                  </a:outerShdw>
                </a:effectLst>
              </a:rPr>
              <a:t>Jesus is the Rock </a:t>
            </a:r>
            <a:r>
              <a:rPr lang="en-US" sz="3200" dirty="0" smtClean="0">
                <a:solidFill>
                  <a:schemeClr val="accent2"/>
                </a:solidFill>
                <a:effectLst>
                  <a:outerShdw blurRad="38100" dist="38100" dir="2700000" algn="tl">
                    <a:srgbClr val="000000">
                      <a:alpha val="43137"/>
                    </a:srgbClr>
                  </a:outerShdw>
                </a:effectLst>
              </a:rPr>
              <a:t>(1Cor.10:4)</a:t>
            </a:r>
          </a:p>
          <a:p>
            <a:pPr lvl="1"/>
            <a:r>
              <a:rPr lang="en-US" sz="3200" dirty="0" smtClean="0">
                <a:effectLst>
                  <a:outerShdw blurRad="38100" dist="38100" dir="2700000" algn="tl">
                    <a:srgbClr val="000000">
                      <a:alpha val="43137"/>
                    </a:srgbClr>
                  </a:outerShdw>
                </a:effectLst>
              </a:rPr>
              <a:t>Whoever desires </a:t>
            </a:r>
            <a:r>
              <a:rPr lang="en-US" sz="3200" dirty="0" smtClean="0">
                <a:solidFill>
                  <a:schemeClr val="accent2"/>
                </a:solidFill>
                <a:effectLst>
                  <a:outerShdw blurRad="38100" dist="38100" dir="2700000" algn="tl">
                    <a:srgbClr val="000000">
                      <a:alpha val="43137"/>
                    </a:srgbClr>
                  </a:outerShdw>
                </a:effectLst>
              </a:rPr>
              <a:t>(Rev.22:17)</a:t>
            </a:r>
          </a:p>
          <a:p>
            <a:pPr lvl="2"/>
            <a:r>
              <a:rPr lang="en-US" sz="2900" i="1" dirty="0" smtClean="0">
                <a:solidFill>
                  <a:srgbClr val="000000"/>
                </a:solidFill>
                <a:effectLst>
                  <a:outerShdw blurRad="38100" dist="38100" dir="2700000" algn="tl">
                    <a:srgbClr val="000000">
                      <a:alpha val="43137"/>
                    </a:srgbClr>
                  </a:outerShdw>
                </a:effectLst>
              </a:rPr>
              <a:t>And </a:t>
            </a:r>
            <a:r>
              <a:rPr lang="en-US" sz="2900" i="1" dirty="0">
                <a:solidFill>
                  <a:srgbClr val="000000"/>
                </a:solidFill>
                <a:effectLst>
                  <a:outerShdw blurRad="38100" dist="38100" dir="2700000" algn="tl">
                    <a:srgbClr val="000000">
                      <a:alpha val="43137"/>
                    </a:srgbClr>
                  </a:outerShdw>
                </a:effectLst>
              </a:rPr>
              <a:t>the Spirit and the bride say, “Come!” And let him who hears say, “Come!” And let him who thirsts come. Whoever desires, let him take the water of life freely</a:t>
            </a:r>
            <a:r>
              <a:rPr lang="en-US" sz="2900" i="1" dirty="0" smtClean="0">
                <a:solidFill>
                  <a:srgbClr val="000000"/>
                </a:solidFill>
                <a:effectLst>
                  <a:outerShdw blurRad="38100" dist="38100" dir="2700000" algn="tl">
                    <a:srgbClr val="000000">
                      <a:alpha val="43137"/>
                    </a:srgbClr>
                  </a:outerShdw>
                </a:effectLst>
              </a:rPr>
              <a:t>.</a:t>
            </a: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112047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effectLst>
                  <a:outerShdw blurRad="38100" dist="38100" dir="2700000" algn="tl">
                    <a:srgbClr val="000000">
                      <a:alpha val="43137"/>
                    </a:srgbClr>
                  </a:outerShdw>
                </a:effectLst>
              </a:rPr>
              <a:t>Do you desire “water” from the Rock?</a:t>
            </a:r>
          </a:p>
          <a:p>
            <a:pPr lvl="1"/>
            <a:r>
              <a:rPr lang="en-US" sz="3200" dirty="0" smtClean="0">
                <a:effectLst>
                  <a:outerShdw blurRad="38100" dist="38100" dir="2700000" algn="tl">
                    <a:srgbClr val="000000">
                      <a:alpha val="43137"/>
                    </a:srgbClr>
                  </a:outerShdw>
                </a:effectLst>
              </a:rPr>
              <a:t>Jesus is the Rock </a:t>
            </a:r>
            <a:r>
              <a:rPr lang="en-US" sz="3200" dirty="0" smtClean="0">
                <a:solidFill>
                  <a:schemeClr val="accent2"/>
                </a:solidFill>
                <a:effectLst>
                  <a:outerShdw blurRad="38100" dist="38100" dir="2700000" algn="tl">
                    <a:srgbClr val="000000">
                      <a:alpha val="43137"/>
                    </a:srgbClr>
                  </a:outerShdw>
                </a:effectLst>
              </a:rPr>
              <a:t>(1Cor.10:4)</a:t>
            </a:r>
          </a:p>
          <a:p>
            <a:pPr lvl="1"/>
            <a:r>
              <a:rPr lang="en-US" sz="3200" dirty="0" smtClean="0">
                <a:effectLst>
                  <a:outerShdw blurRad="38100" dist="38100" dir="2700000" algn="tl">
                    <a:srgbClr val="000000">
                      <a:alpha val="43137"/>
                    </a:srgbClr>
                  </a:outerShdw>
                </a:effectLst>
              </a:rPr>
              <a:t>Whoever desires </a:t>
            </a:r>
            <a:r>
              <a:rPr lang="en-US" sz="3200" dirty="0" smtClean="0">
                <a:solidFill>
                  <a:schemeClr val="accent2"/>
                </a:solidFill>
                <a:effectLst>
                  <a:outerShdw blurRad="38100" dist="38100" dir="2700000" algn="tl">
                    <a:srgbClr val="000000">
                      <a:alpha val="43137"/>
                    </a:srgbClr>
                  </a:outerShdw>
                </a:effectLst>
              </a:rPr>
              <a:t>(Rev.22:17)</a:t>
            </a:r>
          </a:p>
          <a:p>
            <a:pPr lvl="1"/>
            <a:r>
              <a:rPr lang="en-US" sz="3200" dirty="0" smtClean="0">
                <a:effectLst>
                  <a:outerShdw blurRad="38100" dist="38100" dir="2700000" algn="tl">
                    <a:srgbClr val="000000">
                      <a:alpha val="43137"/>
                    </a:srgbClr>
                  </a:outerShdw>
                </a:effectLst>
              </a:rPr>
              <a:t>Receive eternal life through obedient faith </a:t>
            </a:r>
            <a:r>
              <a:rPr lang="en-US" sz="3200" dirty="0" smtClean="0">
                <a:solidFill>
                  <a:schemeClr val="accent2"/>
                </a:solidFill>
                <a:effectLst>
                  <a:outerShdw blurRad="38100" dist="38100" dir="2700000" algn="tl">
                    <a:srgbClr val="000000">
                      <a:alpha val="43137"/>
                    </a:srgbClr>
                  </a:outerShdw>
                </a:effectLst>
              </a:rPr>
              <a:t>(Heb.5:8-9)</a:t>
            </a:r>
          </a:p>
          <a:p>
            <a:pPr lvl="2"/>
            <a:r>
              <a:rPr lang="en-US" sz="2900" i="1" dirty="0">
                <a:solidFill>
                  <a:srgbClr val="000000"/>
                </a:solidFill>
                <a:effectLst>
                  <a:outerShdw blurRad="38100" dist="38100" dir="2700000" algn="tl">
                    <a:srgbClr val="000000">
                      <a:alpha val="43137"/>
                    </a:srgbClr>
                  </a:outerShdw>
                </a:effectLst>
              </a:rPr>
              <a:t>8 though He was a Son, yet He learned obedience by the things which He suffered</a:t>
            </a:r>
            <a:r>
              <a:rPr lang="en-US" sz="2900" i="1" dirty="0" smtClean="0">
                <a:solidFill>
                  <a:srgbClr val="000000"/>
                </a:solidFill>
                <a:effectLst>
                  <a:outerShdw blurRad="38100" dist="38100" dir="2700000" algn="tl">
                    <a:srgbClr val="000000">
                      <a:alpha val="43137"/>
                    </a:srgbClr>
                  </a:outerShdw>
                </a:effectLst>
              </a:rPr>
              <a:t>.</a:t>
            </a:r>
          </a:p>
          <a:p>
            <a:pPr lvl="2"/>
            <a:r>
              <a:rPr lang="en-US" sz="2900" i="1" dirty="0">
                <a:solidFill>
                  <a:srgbClr val="000000"/>
                </a:solidFill>
                <a:effectLst>
                  <a:outerShdw blurRad="38100" dist="38100" dir="2700000" algn="tl">
                    <a:srgbClr val="000000">
                      <a:alpha val="43137"/>
                    </a:srgbClr>
                  </a:outerShdw>
                </a:effectLst>
              </a:rPr>
              <a:t>9 And having been perfected, He became the author of eternal salvation to all who obey Him,</a:t>
            </a: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290105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Numbers 20:1-13</a:t>
            </a:r>
            <a:endParaRPr lang="en-US" dirty="0"/>
          </a:p>
        </p:txBody>
      </p:sp>
      <p:sp>
        <p:nvSpPr>
          <p:cNvPr id="2" name="Title 1"/>
          <p:cNvSpPr>
            <a:spLocks noGrp="1"/>
          </p:cNvSpPr>
          <p:nvPr>
            <p:ph type="ctrTitle"/>
          </p:nvPr>
        </p:nvSpPr>
        <p:spPr/>
        <p:txBody>
          <a:bodyPr/>
          <a:lstStyle/>
          <a:p>
            <a:r>
              <a:rPr lang="en-US" dirty="0" smtClean="0"/>
              <a:t>Moses and the Rock of Stumbling</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effectLst>
                  <a:outerShdw blurRad="38100" dist="38100" dir="2700000" algn="tl">
                    <a:srgbClr val="000000">
                      <a:alpha val="43137"/>
                    </a:srgbClr>
                  </a:outerShdw>
                </a:effectLst>
              </a:rPr>
              <a:t>Time</a:t>
            </a:r>
          </a:p>
          <a:p>
            <a:pPr lvl="1"/>
            <a:r>
              <a:rPr lang="en-US" sz="2800" dirty="0" smtClean="0">
                <a:effectLst>
                  <a:outerShdw blurRad="38100" dist="38100" dir="2700000" algn="tl">
                    <a:srgbClr val="000000">
                      <a:alpha val="43137"/>
                    </a:srgbClr>
                  </a:outerShdw>
                </a:effectLst>
              </a:rPr>
              <a:t>1</a:t>
            </a:r>
            <a:r>
              <a:rPr lang="en-US" sz="2800" baseline="30000" dirty="0" smtClean="0">
                <a:effectLst>
                  <a:outerShdw blurRad="38100" dist="38100" dir="2700000" algn="tl">
                    <a:srgbClr val="000000">
                      <a:alpha val="43137"/>
                    </a:srgbClr>
                  </a:outerShdw>
                </a:effectLst>
              </a:rPr>
              <a:t>st</a:t>
            </a:r>
            <a:r>
              <a:rPr lang="en-US" sz="2800" dirty="0" smtClean="0">
                <a:effectLst>
                  <a:outerShdw blurRad="38100" dist="38100" dir="2700000" algn="tl">
                    <a:srgbClr val="000000">
                      <a:alpha val="43137"/>
                    </a:srgbClr>
                  </a:outerShdw>
                </a:effectLst>
              </a:rPr>
              <a:t> month of the 40</a:t>
            </a:r>
            <a:r>
              <a:rPr lang="en-US" sz="2800" baseline="30000" dirty="0" smtClean="0">
                <a:effectLst>
                  <a:outerShdw blurRad="38100" dist="38100" dir="2700000" algn="tl">
                    <a:srgbClr val="000000">
                      <a:alpha val="43137"/>
                    </a:srgbClr>
                  </a:outerShdw>
                </a:effectLst>
              </a:rPr>
              <a:t>th</a:t>
            </a:r>
            <a:r>
              <a:rPr lang="en-US" sz="2800" dirty="0" smtClean="0">
                <a:effectLst>
                  <a:outerShdw blurRad="38100" dist="38100" dir="2700000" algn="tl">
                    <a:srgbClr val="000000">
                      <a:alpha val="43137"/>
                    </a:srgbClr>
                  </a:outerShdw>
                </a:effectLst>
              </a:rPr>
              <a:t> year</a:t>
            </a:r>
          </a:p>
          <a:p>
            <a:r>
              <a:rPr lang="en-US" sz="2800" dirty="0" smtClean="0">
                <a:effectLst>
                  <a:outerShdw blurRad="38100" dist="38100" dir="2700000" algn="tl">
                    <a:srgbClr val="000000">
                      <a:alpha val="43137"/>
                    </a:srgbClr>
                  </a:outerShdw>
                </a:effectLst>
              </a:rPr>
              <a:t>Setting</a:t>
            </a:r>
          </a:p>
          <a:p>
            <a:pPr lvl="1"/>
            <a:r>
              <a:rPr lang="en-US" sz="2800" dirty="0" smtClean="0">
                <a:effectLst>
                  <a:outerShdw blurRad="38100" dist="38100" dir="2700000" algn="tl">
                    <a:srgbClr val="000000">
                      <a:alpha val="43137"/>
                    </a:srgbClr>
                  </a:outerShdw>
                </a:effectLst>
              </a:rPr>
              <a:t>Wilderness of </a:t>
            </a:r>
            <a:r>
              <a:rPr lang="en-US" sz="2800" dirty="0" err="1" smtClean="0">
                <a:effectLst>
                  <a:outerShdw blurRad="38100" dist="38100" dir="2700000" algn="tl">
                    <a:srgbClr val="000000">
                      <a:alpha val="43137"/>
                    </a:srgbClr>
                  </a:outerShdw>
                </a:effectLst>
              </a:rPr>
              <a:t>Zin</a:t>
            </a:r>
            <a:r>
              <a:rPr lang="en-US" sz="2800" dirty="0" smtClean="0">
                <a:effectLst>
                  <a:outerShdw blurRad="38100" dist="38100" dir="2700000" algn="tl">
                    <a:srgbClr val="000000">
                      <a:alpha val="43137"/>
                    </a:srgbClr>
                  </a:outerShdw>
                </a:effectLst>
              </a:rPr>
              <a:t> – </a:t>
            </a:r>
            <a:r>
              <a:rPr lang="en-US" sz="2800" dirty="0" err="1" smtClean="0">
                <a:effectLst>
                  <a:outerShdw blurRad="38100" dist="38100" dir="2700000" algn="tl">
                    <a:srgbClr val="000000">
                      <a:alpha val="43137"/>
                    </a:srgbClr>
                  </a:outerShdw>
                </a:effectLst>
              </a:rPr>
              <a:t>Kadesh</a:t>
            </a:r>
            <a:r>
              <a:rPr lang="en-US" sz="2800" dirty="0" smtClean="0">
                <a:effectLst>
                  <a:outerShdw blurRad="38100" dist="38100" dir="2700000" algn="tl">
                    <a:srgbClr val="000000">
                      <a:alpha val="43137"/>
                    </a:srgbClr>
                  </a:outerShdw>
                </a:effectLst>
              </a:rPr>
              <a:t> (border of Canaan)</a:t>
            </a:r>
          </a:p>
          <a:p>
            <a:pPr lvl="1"/>
            <a:r>
              <a:rPr lang="en-US" sz="2800" dirty="0" smtClean="0">
                <a:effectLst>
                  <a:outerShdw blurRad="38100" dist="38100" dir="2700000" algn="tl">
                    <a:srgbClr val="000000">
                      <a:alpha val="43137"/>
                    </a:srgbClr>
                  </a:outerShdw>
                </a:effectLst>
              </a:rPr>
              <a:t>Miriam has died</a:t>
            </a:r>
          </a:p>
          <a:p>
            <a:pPr lvl="1"/>
            <a:r>
              <a:rPr lang="en-US" sz="2800" dirty="0" smtClean="0">
                <a:effectLst>
                  <a:outerShdw blurRad="38100" dist="38100" dir="2700000" algn="tl">
                    <a:srgbClr val="000000">
                      <a:alpha val="43137"/>
                    </a:srgbClr>
                  </a:outerShdw>
                </a:effectLst>
              </a:rPr>
              <a:t>No water for the people</a:t>
            </a:r>
          </a:p>
          <a:p>
            <a:r>
              <a:rPr lang="en-US" sz="2800" dirty="0" smtClean="0">
                <a:effectLst>
                  <a:outerShdw blurRad="38100" dist="38100" dir="2700000" algn="tl">
                    <a:srgbClr val="000000">
                      <a:alpha val="43137"/>
                    </a:srgbClr>
                  </a:outerShdw>
                </a:effectLst>
              </a:rPr>
              <a:t>Background</a:t>
            </a:r>
          </a:p>
          <a:p>
            <a:pPr lvl="1"/>
            <a:r>
              <a:rPr lang="en-US" sz="2800" dirty="0" smtClean="0">
                <a:effectLst>
                  <a:outerShdw blurRad="38100" dist="38100" dir="2700000" algn="tl">
                    <a:srgbClr val="000000">
                      <a:alpha val="43137"/>
                    </a:srgbClr>
                  </a:outerShdw>
                </a:effectLst>
              </a:rPr>
              <a:t>Full circle – back where they were 39 years ago</a:t>
            </a:r>
            <a:endParaRPr lang="en-US" sz="2800" dirty="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400" dirty="0" smtClean="0">
                <a:effectLst>
                  <a:outerShdw blurRad="38100" dist="38100" dir="2700000" algn="tl">
                    <a:srgbClr val="000000">
                      <a:alpha val="43137"/>
                    </a:srgbClr>
                  </a:outerShdw>
                </a:effectLst>
              </a:rPr>
              <a:t>The command </a:t>
            </a:r>
            <a:r>
              <a:rPr lang="en-US" sz="3400" dirty="0" smtClean="0">
                <a:solidFill>
                  <a:schemeClr val="accent2"/>
                </a:solidFill>
                <a:effectLst>
                  <a:outerShdw blurRad="38100" dist="38100" dir="2700000" algn="tl">
                    <a:srgbClr val="000000">
                      <a:alpha val="43137"/>
                    </a:srgbClr>
                  </a:outerShdw>
                </a:effectLst>
              </a:rPr>
              <a:t>(v.8)</a:t>
            </a:r>
          </a:p>
          <a:p>
            <a:pPr lvl="1"/>
            <a:r>
              <a:rPr lang="en-US" sz="2800" dirty="0">
                <a:effectLst>
                  <a:outerShdw blurRad="38100" dist="38100" dir="2700000" algn="tl">
                    <a:srgbClr val="000000">
                      <a:alpha val="43137"/>
                    </a:srgbClr>
                  </a:outerShdw>
                </a:effectLst>
              </a:rPr>
              <a:t>8 </a:t>
            </a:r>
            <a:r>
              <a:rPr lang="en-US" sz="2800" dirty="0">
                <a:solidFill>
                  <a:srgbClr val="000000"/>
                </a:solidFill>
                <a:effectLst>
                  <a:outerShdw blurRad="38100" dist="38100" dir="2700000" algn="tl">
                    <a:srgbClr val="000000">
                      <a:alpha val="43137"/>
                    </a:srgbClr>
                  </a:outerShdw>
                </a:effectLst>
              </a:rPr>
              <a:t>“Take the rod; you and your brother Aaron gather the congregation together. Speak to the rock before their eyes, and it will yield its water; thus you shall bring water for them out of the rock, and give drink to the congregation and their animals.</a:t>
            </a:r>
            <a:r>
              <a:rPr lang="en-US" sz="2800" dirty="0" smtClean="0">
                <a:solidFill>
                  <a:srgbClr val="000000"/>
                </a:solidFill>
                <a:effectLst>
                  <a:outerShdw blurRad="38100" dist="38100" dir="2700000" algn="tl">
                    <a:srgbClr val="000000">
                      <a:alpha val="43137"/>
                    </a:srgbClr>
                  </a:outerShdw>
                </a:effectLst>
              </a:rPr>
              <a:t>”</a:t>
            </a: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19057981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400" dirty="0" smtClean="0">
                <a:effectLst>
                  <a:outerShdw blurRad="38100" dist="38100" dir="2700000" algn="tl">
                    <a:srgbClr val="000000">
                      <a:alpha val="43137"/>
                    </a:srgbClr>
                  </a:outerShdw>
                </a:effectLst>
              </a:rPr>
              <a:t>The command </a:t>
            </a:r>
            <a:r>
              <a:rPr lang="en-US" sz="3400" dirty="0" smtClean="0">
                <a:solidFill>
                  <a:schemeClr val="accent2"/>
                </a:solidFill>
                <a:effectLst>
                  <a:outerShdw blurRad="38100" dist="38100" dir="2700000" algn="tl">
                    <a:srgbClr val="000000">
                      <a:alpha val="43137"/>
                    </a:srgbClr>
                  </a:outerShdw>
                </a:effectLst>
              </a:rPr>
              <a:t>(v.8)</a:t>
            </a:r>
          </a:p>
          <a:p>
            <a:pPr lvl="1"/>
            <a:r>
              <a:rPr lang="en-US" sz="2800" dirty="0">
                <a:effectLst>
                  <a:outerShdw blurRad="38100" dist="38100" dir="2700000" algn="tl">
                    <a:srgbClr val="000000">
                      <a:alpha val="43137"/>
                    </a:srgbClr>
                  </a:outerShdw>
                </a:effectLst>
              </a:rPr>
              <a:t>8 </a:t>
            </a:r>
            <a:r>
              <a:rPr lang="en-US" sz="2800" dirty="0">
                <a:solidFill>
                  <a:srgbClr val="000000"/>
                </a:solidFill>
                <a:effectLst>
                  <a:outerShdw blurRad="38100" dist="38100" dir="2700000" algn="tl">
                    <a:srgbClr val="000000">
                      <a:alpha val="43137"/>
                    </a:srgbClr>
                  </a:outerShdw>
                </a:effectLst>
              </a:rPr>
              <a:t>“</a:t>
            </a:r>
            <a:r>
              <a:rPr lang="en-US" sz="2800" b="1" u="sng" dirty="0">
                <a:solidFill>
                  <a:schemeClr val="accent2"/>
                </a:solidFill>
                <a:effectLst>
                  <a:outerShdw blurRad="38100" dist="38100" dir="2700000" algn="tl">
                    <a:srgbClr val="000000">
                      <a:alpha val="43137"/>
                    </a:srgbClr>
                  </a:outerShdw>
                </a:effectLst>
              </a:rPr>
              <a:t>Take the rod</a:t>
            </a:r>
            <a:r>
              <a:rPr lang="en-US" sz="2800" dirty="0">
                <a:solidFill>
                  <a:srgbClr val="000000"/>
                </a:solidFill>
                <a:effectLst>
                  <a:outerShdw blurRad="38100" dist="38100" dir="2700000" algn="tl">
                    <a:srgbClr val="000000">
                      <a:alpha val="43137"/>
                    </a:srgbClr>
                  </a:outerShdw>
                </a:effectLst>
              </a:rPr>
              <a:t>; you and your brother Aaron gather the congregation together. </a:t>
            </a:r>
            <a:r>
              <a:rPr lang="en-US" sz="2800" b="1" u="sng" dirty="0">
                <a:solidFill>
                  <a:srgbClr val="F3A447"/>
                </a:solidFill>
                <a:effectLst>
                  <a:outerShdw blurRad="38100" dist="38100" dir="2700000" algn="tl">
                    <a:srgbClr val="000000">
                      <a:alpha val="43137"/>
                    </a:srgbClr>
                  </a:outerShdw>
                </a:effectLst>
              </a:rPr>
              <a:t>Speak to the rock</a:t>
            </a:r>
            <a:r>
              <a:rPr lang="en-US" sz="2800" dirty="0">
                <a:effectLst>
                  <a:outerShdw blurRad="38100" dist="38100" dir="2700000" algn="tl">
                    <a:srgbClr val="000000">
                      <a:alpha val="43137"/>
                    </a:srgbClr>
                  </a:outerShdw>
                </a:effectLst>
              </a:rPr>
              <a:t> </a:t>
            </a:r>
            <a:r>
              <a:rPr lang="en-US" sz="2800" dirty="0">
                <a:solidFill>
                  <a:srgbClr val="000000"/>
                </a:solidFill>
                <a:effectLst>
                  <a:outerShdw blurRad="38100" dist="38100" dir="2700000" algn="tl">
                    <a:srgbClr val="000000">
                      <a:alpha val="43137"/>
                    </a:srgbClr>
                  </a:outerShdw>
                </a:effectLst>
              </a:rPr>
              <a:t>before their eyes, and it will yield its water; thus you shall bring water for them out of the rock, and give drink to the congregation and their animals.</a:t>
            </a:r>
            <a:r>
              <a:rPr lang="en-US" sz="2800" dirty="0" smtClean="0">
                <a:solidFill>
                  <a:srgbClr val="000000"/>
                </a:solidFill>
                <a:effectLst>
                  <a:outerShdw blurRad="38100" dist="38100" dir="2700000" algn="tl">
                    <a:srgbClr val="000000">
                      <a:alpha val="43137"/>
                    </a:srgbClr>
                  </a:outerShdw>
                </a:effectLst>
              </a:rPr>
              <a:t>”</a:t>
            </a: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16358667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Clr>
                <a:schemeClr val="accent1">
                  <a:lumMod val="60000"/>
                  <a:lumOff val="40000"/>
                </a:schemeClr>
              </a:buClr>
            </a:pPr>
            <a:r>
              <a:rPr lang="en-US" sz="3500" dirty="0" smtClean="0">
                <a:solidFill>
                  <a:schemeClr val="accent1">
                    <a:lumMod val="60000"/>
                    <a:lumOff val="40000"/>
                  </a:schemeClr>
                </a:solidFill>
                <a:effectLst>
                  <a:outerShdw blurRad="38100" dist="38100" dir="2700000" algn="tl">
                    <a:srgbClr val="000000">
                      <a:alpha val="43137"/>
                    </a:srgbClr>
                  </a:outerShdw>
                </a:effectLst>
              </a:rPr>
              <a:t>The command (v.8)</a:t>
            </a:r>
          </a:p>
          <a:p>
            <a:r>
              <a:rPr lang="en-US" sz="3500" dirty="0" smtClean="0">
                <a:effectLst>
                  <a:outerShdw blurRad="38100" dist="38100" dir="2700000" algn="tl">
                    <a:srgbClr val="000000">
                      <a:alpha val="43137"/>
                    </a:srgbClr>
                  </a:outerShdw>
                </a:effectLst>
              </a:rPr>
              <a:t>The disobedience </a:t>
            </a:r>
            <a:r>
              <a:rPr lang="en-US" sz="3500" dirty="0" smtClean="0">
                <a:solidFill>
                  <a:schemeClr val="accent2"/>
                </a:solidFill>
                <a:effectLst>
                  <a:outerShdw blurRad="38100" dist="38100" dir="2700000" algn="tl">
                    <a:srgbClr val="000000">
                      <a:alpha val="43137"/>
                    </a:srgbClr>
                  </a:outerShdw>
                </a:effectLst>
              </a:rPr>
              <a:t>(vs.10-11)</a:t>
            </a:r>
          </a:p>
          <a:p>
            <a:pPr lvl="1"/>
            <a:r>
              <a:rPr lang="en-US" sz="3000" dirty="0">
                <a:effectLst>
                  <a:outerShdw blurRad="38100" dist="38100" dir="2700000" algn="tl">
                    <a:srgbClr val="000000">
                      <a:alpha val="43137"/>
                    </a:srgbClr>
                  </a:outerShdw>
                </a:effectLst>
              </a:rPr>
              <a:t>10 </a:t>
            </a:r>
            <a:r>
              <a:rPr lang="en-US" sz="3000" dirty="0">
                <a:solidFill>
                  <a:schemeClr val="bg1"/>
                </a:solidFill>
                <a:effectLst>
                  <a:outerShdw blurRad="38100" dist="38100" dir="2700000" algn="tl">
                    <a:srgbClr val="000000">
                      <a:alpha val="43137"/>
                    </a:srgbClr>
                  </a:outerShdw>
                </a:effectLst>
              </a:rPr>
              <a:t>And Moses and Aaron gathered the assembly together before the rock; and he said to them, “Hear now, you rebels! Must we bring water for you out of this rock?</a:t>
            </a:r>
            <a:r>
              <a:rPr lang="en-US" sz="3000" dirty="0" smtClean="0">
                <a:solidFill>
                  <a:schemeClr val="bg1"/>
                </a:solidFill>
                <a:effectLst>
                  <a:outerShdw blurRad="38100" dist="38100" dir="2700000" algn="tl">
                    <a:srgbClr val="000000">
                      <a:alpha val="43137"/>
                    </a:srgbClr>
                  </a:outerShdw>
                </a:effectLst>
              </a:rPr>
              <a:t>”</a:t>
            </a:r>
          </a:p>
          <a:p>
            <a:pPr lvl="1"/>
            <a:r>
              <a:rPr lang="en-US" sz="3000" dirty="0">
                <a:effectLst>
                  <a:outerShdw blurRad="38100" dist="38100" dir="2700000" algn="tl">
                    <a:srgbClr val="000000">
                      <a:alpha val="43137"/>
                    </a:srgbClr>
                  </a:outerShdw>
                </a:effectLst>
              </a:rPr>
              <a:t>11 </a:t>
            </a:r>
            <a:r>
              <a:rPr lang="en-US" sz="3000" dirty="0">
                <a:solidFill>
                  <a:srgbClr val="000000"/>
                </a:solidFill>
                <a:effectLst>
                  <a:outerShdw blurRad="38100" dist="38100" dir="2700000" algn="tl">
                    <a:srgbClr val="000000">
                      <a:alpha val="43137"/>
                    </a:srgbClr>
                  </a:outerShdw>
                </a:effectLst>
              </a:rPr>
              <a:t>Then Moses lifted his hand and struck the rock twice with his rod; and water came out abundantly, and the congregation and their animals drank.</a:t>
            </a:r>
            <a:endParaRPr lang="en-US" sz="3000" dirty="0" smtClean="0">
              <a:solidFill>
                <a:srgbClr val="000000"/>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216461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Clr>
                <a:schemeClr val="accent1">
                  <a:lumMod val="60000"/>
                  <a:lumOff val="40000"/>
                </a:schemeClr>
              </a:buClr>
            </a:pPr>
            <a:r>
              <a:rPr lang="en-US" sz="3500" dirty="0" smtClean="0">
                <a:solidFill>
                  <a:schemeClr val="accent1">
                    <a:lumMod val="60000"/>
                    <a:lumOff val="40000"/>
                  </a:schemeClr>
                </a:solidFill>
                <a:effectLst>
                  <a:outerShdw blurRad="38100" dist="38100" dir="2700000" algn="tl">
                    <a:srgbClr val="000000">
                      <a:alpha val="43137"/>
                    </a:srgbClr>
                  </a:outerShdw>
                </a:effectLst>
              </a:rPr>
              <a:t>The command (v.8)</a:t>
            </a:r>
          </a:p>
          <a:p>
            <a:r>
              <a:rPr lang="en-US" sz="3500" dirty="0" smtClean="0">
                <a:effectLst>
                  <a:outerShdw blurRad="38100" dist="38100" dir="2700000" algn="tl">
                    <a:srgbClr val="000000">
                      <a:alpha val="43137"/>
                    </a:srgbClr>
                  </a:outerShdw>
                </a:effectLst>
              </a:rPr>
              <a:t>The disobedience </a:t>
            </a:r>
            <a:r>
              <a:rPr lang="en-US" sz="3500" dirty="0" smtClean="0">
                <a:solidFill>
                  <a:schemeClr val="accent2"/>
                </a:solidFill>
                <a:effectLst>
                  <a:outerShdw blurRad="38100" dist="38100" dir="2700000" algn="tl">
                    <a:srgbClr val="000000">
                      <a:alpha val="43137"/>
                    </a:srgbClr>
                  </a:outerShdw>
                </a:effectLst>
              </a:rPr>
              <a:t>(vs.10-11)</a:t>
            </a:r>
          </a:p>
          <a:p>
            <a:pPr lvl="1"/>
            <a:r>
              <a:rPr lang="en-US" sz="3000" dirty="0">
                <a:effectLst>
                  <a:outerShdw blurRad="38100" dist="38100" dir="2700000" algn="tl">
                    <a:srgbClr val="000000">
                      <a:alpha val="43137"/>
                    </a:srgbClr>
                  </a:outerShdw>
                </a:effectLst>
              </a:rPr>
              <a:t>10 </a:t>
            </a:r>
            <a:r>
              <a:rPr lang="en-US" sz="3000" dirty="0">
                <a:solidFill>
                  <a:srgbClr val="000000"/>
                </a:solidFill>
                <a:effectLst>
                  <a:outerShdw blurRad="38100" dist="38100" dir="2700000" algn="tl">
                    <a:srgbClr val="000000">
                      <a:alpha val="43137"/>
                    </a:srgbClr>
                  </a:outerShdw>
                </a:effectLst>
              </a:rPr>
              <a:t>And Moses and Aaron gathered the assembly together before the rock; and he said to them, “Hear now, you rebels! Must we bring water for you out of this rock?</a:t>
            </a:r>
            <a:r>
              <a:rPr lang="en-US" sz="3000" dirty="0" smtClean="0">
                <a:solidFill>
                  <a:srgbClr val="000000"/>
                </a:solidFill>
                <a:effectLst>
                  <a:outerShdw blurRad="38100" dist="38100" dir="2700000" algn="tl">
                    <a:srgbClr val="000000">
                      <a:alpha val="43137"/>
                    </a:srgbClr>
                  </a:outerShdw>
                </a:effectLst>
              </a:rPr>
              <a:t>”</a:t>
            </a:r>
          </a:p>
          <a:p>
            <a:pPr lvl="1"/>
            <a:r>
              <a:rPr lang="en-US" sz="3000" dirty="0">
                <a:effectLst>
                  <a:outerShdw blurRad="38100" dist="38100" dir="2700000" algn="tl">
                    <a:srgbClr val="000000">
                      <a:alpha val="43137"/>
                    </a:srgbClr>
                  </a:outerShdw>
                </a:effectLst>
              </a:rPr>
              <a:t>11 </a:t>
            </a:r>
            <a:r>
              <a:rPr lang="en-US" sz="3000" dirty="0">
                <a:solidFill>
                  <a:srgbClr val="000000"/>
                </a:solidFill>
                <a:effectLst>
                  <a:outerShdw blurRad="38100" dist="38100" dir="2700000" algn="tl">
                    <a:srgbClr val="000000">
                      <a:alpha val="43137"/>
                    </a:srgbClr>
                  </a:outerShdw>
                </a:effectLst>
              </a:rPr>
              <a:t>Then Moses lifted his hand and </a:t>
            </a:r>
            <a:r>
              <a:rPr lang="en-US" sz="3000" b="1" u="sng" dirty="0">
                <a:solidFill>
                  <a:schemeClr val="accent2"/>
                </a:solidFill>
                <a:effectLst>
                  <a:outerShdw blurRad="38100" dist="38100" dir="2700000" algn="tl">
                    <a:srgbClr val="000000">
                      <a:alpha val="43137"/>
                    </a:srgbClr>
                  </a:outerShdw>
                </a:effectLst>
              </a:rPr>
              <a:t>struck the rock</a:t>
            </a:r>
            <a:r>
              <a:rPr lang="en-US" sz="3000" dirty="0">
                <a:effectLst>
                  <a:outerShdw blurRad="38100" dist="38100" dir="2700000" algn="tl">
                    <a:srgbClr val="000000">
                      <a:alpha val="43137"/>
                    </a:srgbClr>
                  </a:outerShdw>
                </a:effectLst>
              </a:rPr>
              <a:t> </a:t>
            </a:r>
            <a:r>
              <a:rPr lang="en-US" sz="3000" dirty="0">
                <a:solidFill>
                  <a:srgbClr val="000000"/>
                </a:solidFill>
                <a:effectLst>
                  <a:outerShdw blurRad="38100" dist="38100" dir="2700000" algn="tl">
                    <a:srgbClr val="000000">
                      <a:alpha val="43137"/>
                    </a:srgbClr>
                  </a:outerShdw>
                </a:effectLst>
              </a:rPr>
              <a:t>twice with his rod; and water came out abundantly, and the congregation and their animals drank.</a:t>
            </a:r>
            <a:endParaRPr lang="en-US" sz="3000" dirty="0" smtClean="0">
              <a:solidFill>
                <a:srgbClr val="000000"/>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21175273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chemeClr val="accent1">
                  <a:lumMod val="60000"/>
                  <a:lumOff val="40000"/>
                </a:schemeClr>
              </a:buClr>
            </a:pPr>
            <a:r>
              <a:rPr lang="en-US" sz="3400" dirty="0" smtClean="0">
                <a:solidFill>
                  <a:schemeClr val="accent1">
                    <a:lumMod val="60000"/>
                    <a:lumOff val="40000"/>
                  </a:schemeClr>
                </a:solidFill>
                <a:effectLst>
                  <a:outerShdw blurRad="38100" dist="38100" dir="2700000" algn="tl">
                    <a:srgbClr val="000000">
                      <a:alpha val="43137"/>
                    </a:srgbClr>
                  </a:outerShdw>
                </a:effectLst>
              </a:rPr>
              <a:t>The command (v.8)</a:t>
            </a:r>
          </a:p>
          <a:p>
            <a:pPr>
              <a:buClr>
                <a:schemeClr val="accent1">
                  <a:lumMod val="60000"/>
                  <a:lumOff val="40000"/>
                </a:schemeClr>
              </a:buClr>
            </a:pPr>
            <a:r>
              <a:rPr lang="en-US" sz="3400" dirty="0" smtClean="0">
                <a:solidFill>
                  <a:srgbClr val="C9D3BE"/>
                </a:solidFill>
                <a:effectLst>
                  <a:outerShdw blurRad="38100" dist="38100" dir="2700000" algn="tl">
                    <a:srgbClr val="000000">
                      <a:alpha val="43137"/>
                    </a:srgbClr>
                  </a:outerShdw>
                </a:effectLst>
              </a:rPr>
              <a:t>The disobedience (vs.10-11)</a:t>
            </a:r>
          </a:p>
          <a:p>
            <a:r>
              <a:rPr lang="en-US" sz="3400" dirty="0" smtClean="0">
                <a:effectLst>
                  <a:outerShdw blurRad="38100" dist="38100" dir="2700000" algn="tl">
                    <a:srgbClr val="000000">
                      <a:alpha val="43137"/>
                    </a:srgbClr>
                  </a:outerShdw>
                </a:effectLst>
              </a:rPr>
              <a:t>The punishment </a:t>
            </a:r>
            <a:r>
              <a:rPr lang="en-US" sz="3400" dirty="0" smtClean="0">
                <a:solidFill>
                  <a:schemeClr val="accent2"/>
                </a:solidFill>
                <a:effectLst>
                  <a:outerShdw blurRad="38100" dist="38100" dir="2700000" algn="tl">
                    <a:srgbClr val="000000">
                      <a:alpha val="43137"/>
                    </a:srgbClr>
                  </a:outerShdw>
                </a:effectLst>
              </a:rPr>
              <a:t>(v.12)</a:t>
            </a:r>
          </a:p>
          <a:p>
            <a:pPr lvl="1"/>
            <a:r>
              <a:rPr lang="en-US" sz="2800" dirty="0">
                <a:effectLst>
                  <a:outerShdw blurRad="38100" dist="38100" dir="2700000" algn="tl">
                    <a:srgbClr val="000000">
                      <a:alpha val="43137"/>
                    </a:srgbClr>
                  </a:outerShdw>
                </a:effectLst>
              </a:rPr>
              <a:t>12 </a:t>
            </a:r>
            <a:r>
              <a:rPr lang="en-US" sz="2800" dirty="0">
                <a:solidFill>
                  <a:srgbClr val="000000"/>
                </a:solidFill>
                <a:effectLst>
                  <a:outerShdw blurRad="38100" dist="38100" dir="2700000" algn="tl">
                    <a:srgbClr val="000000">
                      <a:alpha val="43137"/>
                    </a:srgbClr>
                  </a:outerShdw>
                </a:effectLst>
              </a:rPr>
              <a:t>Then the Lord spoke to Moses and Aaron, “Because you did not believe Me, to hallow Me in the eyes of the children of Israel, therefore you shall not bring this assembly into the land which I have given them.</a:t>
            </a:r>
            <a:r>
              <a:rPr lang="en-US" sz="2800" dirty="0" smtClean="0">
                <a:solidFill>
                  <a:srgbClr val="000000"/>
                </a:solidFill>
                <a:effectLst>
                  <a:outerShdw blurRad="38100" dist="38100" dir="2700000" algn="tl">
                    <a:srgbClr val="000000">
                      <a:alpha val="43137"/>
                    </a:srgbClr>
                  </a:outerShdw>
                </a:effectLst>
              </a:rPr>
              <a:t>”</a:t>
            </a: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2090155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chemeClr val="accent1">
                  <a:lumMod val="60000"/>
                  <a:lumOff val="40000"/>
                </a:schemeClr>
              </a:buClr>
            </a:pPr>
            <a:r>
              <a:rPr lang="en-US" sz="3400" dirty="0" smtClean="0">
                <a:solidFill>
                  <a:schemeClr val="accent1">
                    <a:lumMod val="60000"/>
                    <a:lumOff val="40000"/>
                  </a:schemeClr>
                </a:solidFill>
                <a:effectLst>
                  <a:outerShdw blurRad="38100" dist="38100" dir="2700000" algn="tl">
                    <a:srgbClr val="000000">
                      <a:alpha val="43137"/>
                    </a:srgbClr>
                  </a:outerShdw>
                </a:effectLst>
              </a:rPr>
              <a:t>The command (v.8)</a:t>
            </a:r>
          </a:p>
          <a:p>
            <a:pPr>
              <a:buClr>
                <a:schemeClr val="accent1">
                  <a:lumMod val="60000"/>
                  <a:lumOff val="40000"/>
                </a:schemeClr>
              </a:buClr>
            </a:pPr>
            <a:r>
              <a:rPr lang="en-US" sz="3400" dirty="0" smtClean="0">
                <a:solidFill>
                  <a:srgbClr val="C9D3BE"/>
                </a:solidFill>
                <a:effectLst>
                  <a:outerShdw blurRad="38100" dist="38100" dir="2700000" algn="tl">
                    <a:srgbClr val="000000">
                      <a:alpha val="43137"/>
                    </a:srgbClr>
                  </a:outerShdw>
                </a:effectLst>
              </a:rPr>
              <a:t>The disobedience (vs.10-11)</a:t>
            </a:r>
          </a:p>
          <a:p>
            <a:pPr>
              <a:buClr>
                <a:schemeClr val="accent1">
                  <a:lumMod val="60000"/>
                  <a:lumOff val="40000"/>
                </a:schemeClr>
              </a:buClr>
            </a:pPr>
            <a:r>
              <a:rPr lang="en-US" sz="3400" dirty="0" smtClean="0">
                <a:solidFill>
                  <a:srgbClr val="C9D3BE"/>
                </a:solidFill>
                <a:effectLst>
                  <a:outerShdw blurRad="38100" dist="38100" dir="2700000" algn="tl">
                    <a:srgbClr val="000000">
                      <a:alpha val="43137"/>
                    </a:srgbClr>
                  </a:outerShdw>
                </a:effectLst>
              </a:rPr>
              <a:t>The punishment (v.12)</a:t>
            </a:r>
            <a:endParaRPr lang="en-US" sz="3200" dirty="0" smtClean="0">
              <a:solidFill>
                <a:srgbClr val="C9D3BE"/>
              </a:solidFill>
              <a:effectLst>
                <a:outerShdw blurRad="38100" dist="38100" dir="2700000" algn="tl">
                  <a:srgbClr val="000000">
                    <a:alpha val="43137"/>
                  </a:srgbClr>
                </a:outerShdw>
              </a:effectLst>
            </a:endParaRPr>
          </a:p>
          <a:p>
            <a:r>
              <a:rPr lang="en-US" sz="3400" dirty="0" smtClean="0">
                <a:effectLst>
                  <a:outerShdw blurRad="38100" dist="38100" dir="2700000" algn="tl">
                    <a:srgbClr val="000000">
                      <a:alpha val="43137"/>
                    </a:srgbClr>
                  </a:outerShdw>
                </a:effectLst>
              </a:rPr>
              <a:t>The lesson </a:t>
            </a:r>
            <a:r>
              <a:rPr lang="en-US" sz="3400" dirty="0" smtClean="0">
                <a:solidFill>
                  <a:schemeClr val="accent2"/>
                </a:solidFill>
                <a:effectLst>
                  <a:outerShdw blurRad="38100" dist="38100" dir="2700000" algn="tl">
                    <a:srgbClr val="000000">
                      <a:alpha val="43137"/>
                    </a:srgbClr>
                  </a:outerShdw>
                </a:effectLst>
              </a:rPr>
              <a:t>(1Cor.10:1-11)</a:t>
            </a:r>
            <a:endParaRPr lang="en-US" sz="3400" dirty="0">
              <a:solidFill>
                <a:schemeClr val="accent2"/>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2625396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effectLst>
                  <a:outerShdw blurRad="38100" dist="38100" dir="2700000" algn="tl">
                    <a:srgbClr val="000000">
                      <a:alpha val="43137"/>
                    </a:srgbClr>
                  </a:outerShdw>
                </a:effectLst>
              </a:rPr>
              <a:t>The Lesson</a:t>
            </a:r>
          </a:p>
          <a:p>
            <a:pPr lvl="1"/>
            <a:r>
              <a:rPr lang="en-US" sz="2800" dirty="0" smtClean="0">
                <a:effectLst>
                  <a:outerShdw blurRad="38100" dist="38100" dir="2700000" algn="tl">
                    <a:srgbClr val="000000">
                      <a:alpha val="43137"/>
                    </a:srgbClr>
                  </a:outerShdw>
                </a:effectLst>
              </a:rPr>
              <a:t>11 </a:t>
            </a:r>
            <a:r>
              <a:rPr lang="en-US" sz="2800" dirty="0">
                <a:solidFill>
                  <a:srgbClr val="000000"/>
                </a:solidFill>
                <a:effectLst>
                  <a:outerShdw blurRad="38100" dist="38100" dir="2700000" algn="tl">
                    <a:srgbClr val="000000">
                      <a:alpha val="43137"/>
                    </a:srgbClr>
                  </a:outerShdw>
                </a:effectLst>
              </a:rPr>
              <a:t>Now all these things happened to them as examples, and they were written for our admonition, upon whom the ends of the ages have come</a:t>
            </a:r>
            <a:r>
              <a:rPr lang="en-US" sz="2800" dirty="0" smtClean="0">
                <a:solidFill>
                  <a:srgbClr val="000000"/>
                </a:solidFill>
                <a:effectLst>
                  <a:outerShdw blurRad="38100" dist="38100" dir="2700000" algn="tl">
                    <a:srgbClr val="000000">
                      <a:alpha val="43137"/>
                    </a:srgbClr>
                  </a:outerShdw>
                </a:effectLst>
              </a:rPr>
              <a:t>.</a:t>
            </a:r>
          </a:p>
          <a:p>
            <a:pPr lvl="1"/>
            <a:r>
              <a:rPr lang="en-US" sz="2800" dirty="0">
                <a:effectLst>
                  <a:outerShdw blurRad="38100" dist="38100" dir="2700000" algn="tl">
                    <a:srgbClr val="000000">
                      <a:alpha val="43137"/>
                    </a:srgbClr>
                  </a:outerShdw>
                </a:effectLst>
              </a:rPr>
              <a:t>12 </a:t>
            </a:r>
            <a:r>
              <a:rPr lang="en-US" sz="2800" dirty="0">
                <a:solidFill>
                  <a:srgbClr val="000000"/>
                </a:solidFill>
                <a:effectLst>
                  <a:outerShdw blurRad="38100" dist="38100" dir="2700000" algn="tl">
                    <a:srgbClr val="000000">
                      <a:alpha val="43137"/>
                    </a:srgbClr>
                  </a:outerShdw>
                </a:effectLst>
              </a:rPr>
              <a:t>Therefore let him who thinks he stands take heed lest he </a:t>
            </a:r>
            <a:r>
              <a:rPr lang="en-US" sz="2800" dirty="0" smtClean="0">
                <a:solidFill>
                  <a:srgbClr val="000000"/>
                </a:solidFill>
                <a:effectLst>
                  <a:outerShdw blurRad="38100" dist="38100" dir="2700000" algn="tl">
                    <a:srgbClr val="000000">
                      <a:alpha val="43137"/>
                    </a:srgbClr>
                  </a:outerShdw>
                </a:effectLst>
              </a:rPr>
              <a:t>fall.</a:t>
            </a:r>
            <a:endParaRPr lang="en-US" sz="2800" dirty="0">
              <a:solidFill>
                <a:srgbClr val="000000"/>
              </a:solidFill>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normAutofit/>
          </a:bodyPr>
          <a:lstStyle/>
          <a:p>
            <a:r>
              <a:rPr lang="en-US" dirty="0" smtClean="0"/>
              <a:t>Moses and the Rock of Stumbling</a:t>
            </a:r>
            <a:endParaRPr lang="en-US" dirty="0"/>
          </a:p>
        </p:txBody>
      </p:sp>
    </p:spTree>
    <p:extLst>
      <p:ext uri="{BB962C8B-B14F-4D97-AF65-F5344CB8AC3E}">
        <p14:creationId xmlns:p14="http://schemas.microsoft.com/office/powerpoint/2010/main" val="17133174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341</TotalTime>
  <Words>759</Words>
  <Application>Microsoft Macintosh PowerPoint</Application>
  <PresentationFormat>On-screen Show (4:3)</PresentationFormat>
  <Paragraphs>70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Constantia</vt:lpstr>
      <vt:lpstr>Wingdings 2</vt:lpstr>
      <vt:lpstr>Paper</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lpstr>Moses and the Rock of Stumbling</vt:lpstr>
    </vt:vector>
  </TitlesOfParts>
  <Company>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and the Rock of Stumbling</dc:title>
  <dc:creator> </dc:creator>
  <cp:lastModifiedBy>Brett Hogland</cp:lastModifiedBy>
  <cp:revision>17</cp:revision>
  <dcterms:created xsi:type="dcterms:W3CDTF">2010-09-05T13:09:02Z</dcterms:created>
  <dcterms:modified xsi:type="dcterms:W3CDTF">2016-09-22T15:28:38Z</dcterms:modified>
</cp:coreProperties>
</file>