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fntdata" ContentType="application/x-fontdata"/>
  <Default Extension="png" ContentType="image/png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9" r:id="rId1"/>
    <p:sldMasterId id="2147483662" r:id="rId2"/>
  </p:sldMasterIdLst>
  <p:notesMasterIdLst>
    <p:notesMasterId r:id="rId25"/>
  </p:notesMasterIdLst>
  <p:sldIdLst>
    <p:sldId id="286" r:id="rId3"/>
    <p:sldId id="257" r:id="rId4"/>
    <p:sldId id="293" r:id="rId5"/>
    <p:sldId id="296" r:id="rId6"/>
    <p:sldId id="259" r:id="rId7"/>
    <p:sldId id="291" r:id="rId8"/>
    <p:sldId id="260" r:id="rId9"/>
    <p:sldId id="292" r:id="rId10"/>
    <p:sldId id="290" r:id="rId11"/>
    <p:sldId id="295" r:id="rId12"/>
    <p:sldId id="297" r:id="rId13"/>
    <p:sldId id="288" r:id="rId14"/>
    <p:sldId id="267" r:id="rId15"/>
    <p:sldId id="298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9144000" cy="6858000" type="screen4x3"/>
  <p:notesSz cx="6858000" cy="9144000"/>
  <p:embeddedFontLst>
    <p:embeddedFont>
      <p:font typeface="Bernard MT Condensed"/>
      <p:regular r:id="rId26"/>
    </p:embeddedFont>
    <p:embeddedFont>
      <p:font typeface="Calibri"/>
      <p:regular r:id="rId27"/>
      <p:bold r:id="rId28"/>
      <p:italic r:id="rId29"/>
      <p:boldItalic r:id="rId30"/>
    </p:embeddedFont>
    <p:embeddedFont>
      <p:font typeface="Verdana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Verdan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2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717" autoAdjust="0"/>
    <p:restoredTop sz="94664" autoAdjust="0"/>
  </p:normalViewPr>
  <p:slideViewPr>
    <p:cSldViewPr>
      <p:cViewPr varScale="1">
        <p:scale>
          <a:sx n="99" d="100"/>
          <a:sy n="99" d="100"/>
        </p:scale>
        <p:origin x="-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8" Type="http://schemas.openxmlformats.org/officeDocument/2006/relationships/font" Target="fonts/font3.fntdata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font" Target="fonts/font5.fntdata"/><Relationship Id="rId31" Type="http://schemas.openxmlformats.org/officeDocument/2006/relationships/font" Target="fonts/font6.fntdata"/><Relationship Id="rId32" Type="http://schemas.openxmlformats.org/officeDocument/2006/relationships/font" Target="fonts/font7.fntdata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font" Target="fonts/font8.fntdata"/><Relationship Id="rId34" Type="http://schemas.openxmlformats.org/officeDocument/2006/relationships/font" Target="fonts/font9.fntdata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19F590B-B74E-D64F-A262-9391C7BB5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5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71F18-105F-D04B-9211-8138769E31FF}" type="slidenum">
              <a:rPr lang="en-US"/>
              <a:pPr/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947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947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947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E3592-D1D6-7147-B0CC-800768B16362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D7627-F08D-5B41-8ACC-25C2992EB8C3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267C8-182A-2946-A183-E3FE5E4046F3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947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31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31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31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E3200-860A-4A13-9E40-DF1AA9F963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31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C77ADA-2C2A-DF41-9A74-2C8A89F2D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DB8351-15F7-4240-B073-863FC6487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ED7599-FCB4-134D-9F41-3717D8E0B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AB6EB34-976B-DE4B-9438-B8C3B6FB7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32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90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3783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22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201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433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309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6B3772-AAD6-8C45-8931-368250A59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975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747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57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2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BD9C41-820C-9544-9280-CAD4CABF0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CBF38E-58C5-EB47-8A5A-DD7BAFBA9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5D001A-0172-C249-935F-F7935CA8A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5A7092-3CBD-7342-AF6C-6615376E9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1D38BC-87D0-CD4A-B2D6-CE5884192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24501B-74FA-F74E-A4A1-AA5E70B0B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370223-7AA9-D746-A15E-B3E280275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5050873-B527-E946-B3E2-E6D9CFFCD0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C696-54C8-49B3-9BFF-D0AF67D7AAFE}" type="datetimeFigureOut">
              <a:rPr lang="en-US" smtClean="0"/>
              <a:pPr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28FDE-A36E-498F-9B73-7BC83651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64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/>
              <a:t>FINANCIAL-BUDGET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/>
              <a:t>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286000" y="2652713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2016-2017</a:t>
            </a:r>
          </a:p>
          <a:p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REPORT TO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CONGREGATION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SUMMER STUDIES</a:t>
            </a:r>
            <a:br>
              <a:rPr lang="en-US" sz="4000" b="1" dirty="0"/>
            </a:br>
            <a:r>
              <a:rPr lang="en-US" sz="4000" b="1" dirty="0"/>
              <a:t>2017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algn="ctr"/>
            <a:r>
              <a:rPr lang="en-US" b="1" dirty="0"/>
              <a:t>WILL CONTINUE IN 2017</a:t>
            </a:r>
          </a:p>
          <a:p>
            <a:pPr algn="ctr"/>
            <a:r>
              <a:rPr lang="en-US" b="1" dirty="0"/>
              <a:t>GREAT PARTICIPATION BY OUR BIBLE CLASS TEACHERS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PREACHERS FROM AREA CONGREGATIONS TAKE PART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BUDGET FOR 2017</a:t>
            </a:r>
            <a:br>
              <a:rPr lang="en-US" sz="4000" b="1" dirty="0"/>
            </a:br>
            <a:r>
              <a:rPr lang="en-US" sz="4000" b="1" dirty="0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b="1" dirty="0"/>
              <a:t>$  PER WK 3700.00</a:t>
            </a:r>
          </a:p>
          <a:p>
            <a:pPr algn="ctr">
              <a:buFont typeface="Wingdings" charset="2"/>
              <a:buNone/>
            </a:pPr>
            <a:endParaRPr lang="en-US" b="1" dirty="0"/>
          </a:p>
          <a:p>
            <a:pPr algn="ctr">
              <a:buFont typeface="Wingdings" charset="2"/>
              <a:buNone/>
            </a:pPr>
            <a:r>
              <a:rPr lang="en-US" b="1" dirty="0"/>
              <a:t> </a:t>
            </a:r>
          </a:p>
          <a:p>
            <a:pPr algn="ctr">
              <a:buFont typeface="Wingdings" charset="2"/>
              <a:buNone/>
            </a:pPr>
            <a:r>
              <a:rPr lang="en-US" b="1" dirty="0"/>
              <a:t>PREACHER TRG PROGRAM IN THE FUTURE AS WE GROW</a:t>
            </a:r>
          </a:p>
          <a:p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REVIEW  </a:t>
            </a:r>
            <a:br>
              <a:rPr lang="en-US" sz="4000" b="1" dirty="0"/>
            </a:br>
            <a:r>
              <a:rPr lang="en-US" sz="4000" b="1" dirty="0"/>
              <a:t>2016 STATISTICS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6325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b="1" dirty="0"/>
              <a:t>MEMBERSHIP</a:t>
            </a:r>
          </a:p>
          <a:p>
            <a:pPr>
              <a:buFont typeface="Wingdings" charset="2"/>
              <a:buNone/>
            </a:pPr>
            <a:endParaRPr lang="en-US" b="1" dirty="0"/>
          </a:p>
          <a:p>
            <a:pPr algn="ctr">
              <a:buFont typeface="Wingdings" charset="2"/>
              <a:buNone/>
            </a:pPr>
            <a:r>
              <a:rPr lang="en-US" b="1" dirty="0"/>
              <a:t>ATTENDANCE</a:t>
            </a:r>
          </a:p>
          <a:p>
            <a:pPr algn="ctr"/>
            <a:endParaRPr lang="en-US" b="1" dirty="0"/>
          </a:p>
          <a:p>
            <a:pPr algn="ctr">
              <a:buFont typeface="Wingdings" charset="2"/>
              <a:buNone/>
            </a:pPr>
            <a:r>
              <a:rPr lang="en-US" b="1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Arial" charset="0"/>
                <a:cs typeface="Arial" charset="0"/>
              </a:rPr>
              <a:t>MEMBERSHIP STATISTICS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lvl="2">
              <a:lnSpc>
                <a:spcPct val="80000"/>
              </a:lnSpc>
              <a:buFont typeface="Wingdings" charset="2"/>
              <a:buNone/>
              <a:tabLst>
                <a:tab pos="3656013" algn="l"/>
                <a:tab pos="5029200" algn="l"/>
                <a:tab pos="6400800" algn="l"/>
              </a:tabLst>
            </a:pPr>
            <a:r>
              <a:rPr lang="en-US" sz="1800" b="1" dirty="0"/>
              <a:t>                            </a:t>
            </a:r>
            <a:r>
              <a:rPr lang="en-US" sz="2800" b="1" dirty="0"/>
              <a:t>  </a:t>
            </a:r>
            <a:r>
              <a:rPr lang="en-US" sz="2800" b="1" dirty="0" smtClean="0"/>
              <a:t> 	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2014 	2015 	2016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tabLst>
                <a:tab pos="3822700" algn="l"/>
                <a:tab pos="5259388" algn="l"/>
                <a:tab pos="6632575" algn="l"/>
              </a:tabLs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BAPTIZED	2      	3       	0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tabLst>
                <a:tab pos="3822700" algn="l"/>
                <a:tab pos="5259388" algn="l"/>
                <a:tab pos="6632575" algn="l"/>
              </a:tabLst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RESTORED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	1      	1       	0  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tabLst>
                <a:tab pos="3822700" algn="l"/>
                <a:tab pos="5259388" algn="l"/>
                <a:tab pos="6632575" algn="l"/>
              </a:tabLst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MOVED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IN	6     	11      	8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tabLst>
                <a:tab pos="3822700" algn="l"/>
                <a:tab pos="5259388" algn="l"/>
                <a:tab pos="6632575" algn="l"/>
              </a:tabLst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MOVED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AWAY	-22	-9	-8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tabLst>
                <a:tab pos="3822700" algn="l"/>
                <a:tab pos="5259388" algn="l"/>
                <a:tab pos="6632575" algn="l"/>
              </a:tabLst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PASSED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AWAY	-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1    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 	0      	-2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  <a:tabLst>
                <a:tab pos="3822700" algn="l"/>
                <a:tab pos="5259388" algn="l"/>
                <a:tab pos="6632575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DIXIE GRAY</a:t>
            </a:r>
          </a:p>
          <a:p>
            <a:pPr lvl="1">
              <a:lnSpc>
                <a:spcPct val="80000"/>
              </a:lnSpc>
              <a:tabLst>
                <a:tab pos="3656013" algn="l"/>
                <a:tab pos="3822700" algn="l"/>
                <a:tab pos="5259388" algn="l"/>
                <a:tab pos="6400800" algn="l"/>
                <a:tab pos="6632575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RUSTY CRABB</a:t>
            </a:r>
          </a:p>
          <a:p>
            <a:pPr>
              <a:lnSpc>
                <a:spcPct val="80000"/>
              </a:lnSpc>
              <a:tabLst>
                <a:tab pos="3656013" algn="l"/>
                <a:tab pos="3822700" algn="l"/>
                <a:tab pos="5259388" algn="l"/>
                <a:tab pos="6632575" algn="l"/>
              </a:tabLst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LEFT THE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LORD		0      	</a:t>
            </a:r>
            <a:r>
              <a:rPr lang="en-US" sz="2800" b="1" smtClean="0">
                <a:latin typeface="Arial" charset="0"/>
                <a:ea typeface="Arial" charset="0"/>
                <a:cs typeface="Arial" charset="0"/>
              </a:rPr>
              <a:t>0      	-3 </a:t>
            </a:r>
            <a:endParaRPr lang="en-US" sz="28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  <a:tabLst>
                <a:tab pos="3656013" algn="l"/>
                <a:tab pos="3822700" algn="l"/>
                <a:tab pos="5259388" algn="l"/>
                <a:tab pos="6632575" algn="l"/>
              </a:tabLst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None/>
              <a:tabLst>
                <a:tab pos="3656013" algn="l"/>
                <a:tab pos="3822700" algn="l"/>
                <a:tab pos="5259388" algn="l"/>
                <a:tab pos="6632575" algn="l"/>
              </a:tabLst>
            </a:pP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NET + OR -    	-17     	0     	-5</a:t>
            </a:r>
          </a:p>
          <a:p>
            <a:pPr>
              <a:lnSpc>
                <a:spcPct val="80000"/>
              </a:lnSpc>
              <a:tabLst>
                <a:tab pos="4514850" algn="l"/>
              </a:tabLst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33400" y="5638800"/>
            <a:ext cx="7467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ATTENDANCE – NEW FORMAT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771900" algn="l"/>
                <a:tab pos="5259388" algn="l"/>
                <a:tab pos="6799263" algn="l"/>
              </a:tabLst>
            </a:pPr>
            <a:endParaRPr lang="en-US" sz="3000" b="1" dirty="0" smtClean="0"/>
          </a:p>
          <a:p>
            <a:pPr lvl="4">
              <a:buFont typeface="Wingdings" charset="2"/>
              <a:buNone/>
              <a:tabLst>
                <a:tab pos="3771900" algn="l"/>
                <a:tab pos="5259388" algn="l"/>
                <a:tab pos="6799263" algn="l"/>
              </a:tabLst>
            </a:pPr>
            <a:r>
              <a:rPr lang="en-US" sz="3000" b="1" dirty="0" smtClean="0"/>
              <a:t>		2015	2016</a:t>
            </a:r>
            <a:endParaRPr lang="en-US" sz="3000" b="1" dirty="0"/>
          </a:p>
          <a:p>
            <a:pPr>
              <a:tabLst>
                <a:tab pos="3771900" algn="l"/>
                <a:tab pos="5259388" algn="l"/>
                <a:tab pos="6799263" algn="l"/>
              </a:tabLst>
            </a:pPr>
            <a:r>
              <a:rPr lang="en-US" sz="3000" b="1" dirty="0"/>
              <a:t>1</a:t>
            </a:r>
            <a:r>
              <a:rPr lang="en-US" sz="3000" b="1" baseline="30000" dirty="0"/>
              <a:t>ST</a:t>
            </a:r>
            <a:r>
              <a:rPr lang="en-US" sz="3000" b="1" dirty="0"/>
              <a:t> WORSHIP –</a:t>
            </a:r>
            <a:r>
              <a:rPr lang="en-US" sz="3000" b="1" dirty="0" smtClean="0"/>
              <a:t> 	123	120    	-</a:t>
            </a:r>
            <a:r>
              <a:rPr lang="en-US" sz="3000" b="1" dirty="0"/>
              <a:t>3</a:t>
            </a:r>
          </a:p>
          <a:p>
            <a:pPr>
              <a:tabLst>
                <a:tab pos="3771900" algn="l"/>
                <a:tab pos="5259388" algn="l"/>
                <a:tab pos="6799263" algn="l"/>
              </a:tabLst>
            </a:pPr>
            <a:r>
              <a:rPr lang="en-US" sz="3000" b="1" dirty="0"/>
              <a:t>BIBLE CLASS –</a:t>
            </a:r>
            <a:r>
              <a:rPr lang="en-US" sz="3000" b="1" dirty="0" smtClean="0"/>
              <a:t> 	124	122    	-</a:t>
            </a:r>
            <a:r>
              <a:rPr lang="en-US" sz="3000" b="1" dirty="0"/>
              <a:t>2</a:t>
            </a:r>
          </a:p>
          <a:p>
            <a:pPr>
              <a:tabLst>
                <a:tab pos="3771900" algn="l"/>
                <a:tab pos="5259388" algn="l"/>
                <a:tab pos="6799263" algn="l"/>
              </a:tabLst>
            </a:pPr>
            <a:r>
              <a:rPr lang="en-US" sz="3000" b="1" dirty="0"/>
              <a:t>2</a:t>
            </a:r>
            <a:r>
              <a:rPr lang="en-US" sz="3000" b="1" baseline="30000" dirty="0"/>
              <a:t>ND</a:t>
            </a:r>
            <a:r>
              <a:rPr lang="en-US" sz="3000" b="1" dirty="0"/>
              <a:t> WORSHIP </a:t>
            </a:r>
            <a:r>
              <a:rPr lang="en-US" sz="3000" b="1" dirty="0" smtClean="0"/>
              <a:t>–</a:t>
            </a:r>
            <a:r>
              <a:rPr lang="en-US" sz="3000" b="1" dirty="0"/>
              <a:t>	</a:t>
            </a:r>
            <a:r>
              <a:rPr lang="en-US" sz="3000" b="1" dirty="0" smtClean="0"/>
              <a:t>114	125	+11</a:t>
            </a:r>
          </a:p>
          <a:p>
            <a:pPr>
              <a:tabLst>
                <a:tab pos="3771900" algn="l"/>
                <a:tab pos="5259388" algn="l"/>
                <a:tab pos="6799263" algn="l"/>
              </a:tabLst>
            </a:pPr>
            <a:r>
              <a:rPr lang="en-US" sz="3000" b="1" dirty="0"/>
              <a:t>WED NIGHT   </a:t>
            </a:r>
            <a:r>
              <a:rPr lang="en-US" sz="3000" b="1" dirty="0" smtClean="0"/>
              <a:t>-	105	106   	+</a:t>
            </a:r>
            <a:r>
              <a:rPr lang="en-US" sz="3000" b="1" dirty="0"/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430" y="850701"/>
            <a:ext cx="754576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500" dirty="0" smtClean="0">
                <a:solidFill>
                  <a:schemeClr val="bg1"/>
                </a:solidFill>
                <a:latin typeface="Calibri"/>
                <a:cs typeface="Calibri"/>
              </a:rPr>
              <a:t>Thanks to Elders</a:t>
            </a:r>
          </a:p>
          <a:p>
            <a:pPr>
              <a:spcAft>
                <a:spcPts val="1200"/>
              </a:spcAft>
            </a:pPr>
            <a:r>
              <a:rPr lang="en-US" sz="4500" dirty="0" smtClean="0">
                <a:solidFill>
                  <a:schemeClr val="bg1"/>
                </a:solidFill>
                <a:latin typeface="Calibri"/>
                <a:cs typeface="Calibri"/>
              </a:rPr>
              <a:t>Thanks to Congregation</a:t>
            </a:r>
          </a:p>
          <a:p>
            <a:pPr>
              <a:spcAft>
                <a:spcPts val="1200"/>
              </a:spcAft>
            </a:pPr>
            <a:r>
              <a:rPr lang="en-US" sz="4500" dirty="0" smtClean="0">
                <a:solidFill>
                  <a:schemeClr val="bg1"/>
                </a:solidFill>
                <a:latin typeface="Calibri"/>
                <a:cs typeface="Calibri"/>
              </a:rPr>
              <a:t>Thanks to My Wife and Family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0000">
            <a:off x="2370983" y="1020159"/>
            <a:ext cx="3699867" cy="76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510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19351" y="4070044"/>
            <a:ext cx="7662041" cy="78319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rgbClr val="1138BB">
                  <a:alpha val="3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Bernard MT Condensed"/>
                <a:cs typeface="Bernard MT Condensed"/>
              </a:rPr>
              <a:t>HELPING EACH OTHER GO TO HEAVEN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1827" y="4306997"/>
            <a:ext cx="7772400" cy="1999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/>
                <a:ea typeface="+mj-ea"/>
                <a:cs typeface="Bernard MT Condensed"/>
              </a:rPr>
              <a:t>Matthew 22:37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nard MT Condensed"/>
              <a:ea typeface="+mj-ea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9620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19351" y="4070044"/>
            <a:ext cx="7662041" cy="78319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rgbClr val="1138BB">
                  <a:alpha val="3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Bernard MT Condensed"/>
                <a:cs typeface="Bernard MT Condensed"/>
              </a:rPr>
              <a:t>HELPING EACH OTHER GO TO HEAVEN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1827" y="4306997"/>
            <a:ext cx="7772400" cy="1999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/>
                <a:ea typeface="+mj-ea"/>
                <a:cs typeface="Bernard MT Condensed"/>
              </a:rPr>
              <a:t>Ephesians 4:11-16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nard MT Condensed"/>
              <a:ea typeface="+mj-ea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9620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19351" y="4070044"/>
            <a:ext cx="7662041" cy="78319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rgbClr val="1138BB">
                  <a:alpha val="3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Bernard MT Condensed"/>
                <a:cs typeface="Bernard MT Condensed"/>
              </a:rPr>
              <a:t>HELPING EACH OTHER GO TO HEAVEN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1827" y="4306997"/>
            <a:ext cx="7772400" cy="1999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/>
                <a:ea typeface="+mj-ea"/>
                <a:cs typeface="Bernard MT Condensed"/>
              </a:rPr>
              <a:t>Romans 12:10-11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nard MT Condensed"/>
              <a:ea typeface="+mj-ea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9620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19351" y="4070044"/>
            <a:ext cx="7662041" cy="78319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rgbClr val="1138BB">
                  <a:alpha val="30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Bernard MT Condensed"/>
                <a:cs typeface="Bernard MT Condensed"/>
              </a:rPr>
              <a:t>HELPING EACH OTHER GO TO HEAVEN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1827" y="4306997"/>
            <a:ext cx="7772400" cy="1999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nard MT Condensed"/>
                <a:ea typeface="+mj-ea"/>
                <a:cs typeface="Bernard MT Condensed"/>
              </a:rPr>
              <a:t>Hebrews 10:24-25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nard MT Condensed"/>
              <a:ea typeface="+mj-ea"/>
              <a:cs typeface="Bernard MT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9620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CONTRIBUTION</a:t>
            </a:r>
            <a:br>
              <a:rPr lang="en-US" sz="4000" b="1" dirty="0"/>
            </a:br>
            <a:r>
              <a:rPr lang="en-US" sz="4000" b="1" dirty="0"/>
              <a:t>COMPARISONS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2000" b="1" dirty="0"/>
          </a:p>
          <a:p>
            <a:pPr algn="ctr">
              <a:lnSpc>
                <a:spcPct val="80000"/>
              </a:lnSpc>
            </a:pPr>
            <a:endParaRPr lang="en-US" sz="2000" b="1" dirty="0"/>
          </a:p>
          <a:p>
            <a:pPr algn="ctr">
              <a:lnSpc>
                <a:spcPct val="80000"/>
              </a:lnSpc>
            </a:pPr>
            <a:r>
              <a:rPr lang="en-US" sz="2800" b="1" dirty="0"/>
              <a:t>WEEKLY AVG – 2013 - $3915.89</a:t>
            </a:r>
          </a:p>
          <a:p>
            <a:pPr algn="ctr">
              <a:lnSpc>
                <a:spcPct val="80000"/>
              </a:lnSpc>
            </a:pPr>
            <a:endParaRPr lang="en-US" sz="2800" b="1" dirty="0"/>
          </a:p>
          <a:p>
            <a:pPr algn="ctr">
              <a:lnSpc>
                <a:spcPct val="80000"/>
              </a:lnSpc>
            </a:pPr>
            <a:r>
              <a:rPr lang="en-US" sz="2800" b="1" dirty="0"/>
              <a:t>WEEKLY AVG – 2014 - $4045.89</a:t>
            </a:r>
          </a:p>
          <a:p>
            <a:pPr algn="ctr">
              <a:lnSpc>
                <a:spcPct val="80000"/>
              </a:lnSpc>
            </a:pPr>
            <a:endParaRPr lang="en-US" sz="2800" b="1" dirty="0"/>
          </a:p>
          <a:p>
            <a:pPr algn="ctr">
              <a:lnSpc>
                <a:spcPct val="80000"/>
              </a:lnSpc>
            </a:pPr>
            <a:r>
              <a:rPr lang="en-US" sz="2800" b="1" dirty="0"/>
              <a:t>WEEKLY AVG – 2015 – $3552.66</a:t>
            </a:r>
          </a:p>
          <a:p>
            <a:pPr algn="ctr">
              <a:lnSpc>
                <a:spcPct val="80000"/>
              </a:lnSpc>
            </a:pPr>
            <a:endParaRPr lang="en-US" sz="2800" b="1" dirty="0"/>
          </a:p>
          <a:p>
            <a:pPr algn="ctr">
              <a:lnSpc>
                <a:spcPct val="80000"/>
              </a:lnSpc>
            </a:pPr>
            <a:r>
              <a:rPr lang="en-US" sz="2800" b="1" dirty="0"/>
              <a:t>WEEKLY AVG – 2016 - $3560.83</a:t>
            </a: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1400" dirty="0"/>
              <a:t>		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1400" dirty="0"/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1400" dirty="0"/>
          </a:p>
          <a:p>
            <a:pPr algn="ctr">
              <a:lnSpc>
                <a:spcPct val="80000"/>
              </a:lnSpc>
            </a:pPr>
            <a:endParaRPr lang="en-US" sz="1400" dirty="0"/>
          </a:p>
          <a:p>
            <a:pPr lvl="4">
              <a:lnSpc>
                <a:spcPct val="80000"/>
              </a:lnSpc>
              <a:buFont typeface="Wingdings" charset="2"/>
              <a:buNone/>
            </a:pPr>
            <a:endParaRPr lang="en-US" sz="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0000">
            <a:off x="2370983" y="1020159"/>
            <a:ext cx="3699867" cy="7674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1430" y="850701"/>
            <a:ext cx="754576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300" dirty="0" smtClean="0">
                <a:solidFill>
                  <a:schemeClr val="bg1"/>
                </a:solidFill>
                <a:latin typeface="Calibri"/>
                <a:cs typeface="Calibri"/>
              </a:rPr>
              <a:t>Can I stay for all services?</a:t>
            </a:r>
          </a:p>
          <a:p>
            <a:pPr>
              <a:spcAft>
                <a:spcPts val="1200"/>
              </a:spcAft>
            </a:pPr>
            <a:r>
              <a:rPr lang="en-US" sz="4300" dirty="0" smtClean="0">
                <a:solidFill>
                  <a:schemeClr val="bg1"/>
                </a:solidFill>
                <a:latin typeface="Calibri"/>
                <a:cs typeface="Calibri"/>
              </a:rPr>
              <a:t>Can I go visit a shut-in?</a:t>
            </a:r>
          </a:p>
          <a:p>
            <a:pPr>
              <a:spcAft>
                <a:spcPts val="1200"/>
              </a:spcAft>
            </a:pPr>
            <a:r>
              <a:rPr lang="en-US" sz="4300" dirty="0" smtClean="0">
                <a:solidFill>
                  <a:schemeClr val="bg1"/>
                </a:solidFill>
                <a:latin typeface="Calibri"/>
                <a:cs typeface="Calibri"/>
              </a:rPr>
              <a:t>Can I contribute a little more?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510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0000">
            <a:off x="2370983" y="1020159"/>
            <a:ext cx="3699867" cy="7674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1430" y="949332"/>
            <a:ext cx="7927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 (Body)"/>
                <a:cs typeface="Calibri (Body)"/>
              </a:rPr>
              <a:t>Can I have someone in my home?</a:t>
            </a:r>
          </a:p>
          <a:p>
            <a:pPr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 (Body)"/>
                <a:cs typeface="Calibri (Body)"/>
              </a:rPr>
              <a:t>Can I encourage someone?</a:t>
            </a:r>
          </a:p>
          <a:p>
            <a:pPr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 (Body)"/>
                <a:cs typeface="Calibri (Body)"/>
              </a:rPr>
              <a:t>Can I participate more?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510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0000">
            <a:off x="2370983" y="1020159"/>
            <a:ext cx="3699867" cy="7674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1430" y="949332"/>
            <a:ext cx="7927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 (Body)"/>
                <a:cs typeface="Calibri (Body)"/>
              </a:rPr>
              <a:t>Can I be more constant in prayer?</a:t>
            </a:r>
          </a:p>
          <a:p>
            <a:pPr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 (Body)"/>
                <a:cs typeface="Calibri (Body)"/>
              </a:rPr>
              <a:t>Can I grow in God’s word?</a:t>
            </a:r>
          </a:p>
          <a:p>
            <a:pPr>
              <a:spcAft>
                <a:spcPts val="1200"/>
              </a:spcAft>
            </a:pPr>
            <a:r>
              <a:rPr lang="en-US" sz="4000" dirty="0" smtClean="0">
                <a:solidFill>
                  <a:schemeClr val="bg1"/>
                </a:solidFill>
                <a:latin typeface="Calibri (Body)"/>
                <a:cs typeface="Calibri (Body)"/>
              </a:rPr>
              <a:t>Can I help you go to heaven?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510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SUMMARY OF YEAR 2016</a:t>
            </a:r>
            <a:br>
              <a:rPr lang="en-US" sz="4000" b="1" dirty="0"/>
            </a:br>
            <a:r>
              <a:rPr lang="en-US" sz="4000" b="1" dirty="0"/>
              <a:t>CONTRIBUTIONS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000" b="1" dirty="0"/>
          </a:p>
          <a:p>
            <a:pPr algn="ctr">
              <a:spcAft>
                <a:spcPts val="0"/>
              </a:spcAft>
            </a:pPr>
            <a:r>
              <a:rPr lang="en-US" sz="3000" b="1" dirty="0"/>
              <a:t>TOTAL REGULAR CONTRIBUTION </a:t>
            </a:r>
            <a:endParaRPr lang="en-US" sz="3000" b="1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sz="3000" b="1" dirty="0" smtClean="0"/>
              <a:t>$185,163.16</a:t>
            </a:r>
            <a:endParaRPr lang="en-US" sz="3000" b="1" dirty="0"/>
          </a:p>
          <a:p>
            <a:pPr algn="ctr">
              <a:spcAft>
                <a:spcPts val="0"/>
              </a:spcAft>
            </a:pPr>
            <a:r>
              <a:rPr lang="en-US" sz="3000" b="1" dirty="0"/>
              <a:t>SPEC CONT FOR AFRICAN SAINTS</a:t>
            </a:r>
            <a:endParaRPr lang="en-US" sz="3000" b="1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sz="3000" b="1" dirty="0" smtClean="0"/>
              <a:t>$22,654.00  </a:t>
            </a:r>
            <a:endParaRPr lang="en-US" sz="3000" b="1" dirty="0"/>
          </a:p>
          <a:p>
            <a:pPr algn="ctr">
              <a:spcAft>
                <a:spcPts val="0"/>
              </a:spcAft>
            </a:pPr>
            <a:r>
              <a:rPr lang="en-US" sz="3000" b="1" dirty="0"/>
              <a:t>TOTAL  CONTRIBUTION</a:t>
            </a:r>
            <a:endParaRPr lang="en-US" sz="3000" b="1" dirty="0" smtClean="0"/>
          </a:p>
          <a:p>
            <a:pPr algn="ctr">
              <a:spcAft>
                <a:spcPts val="600"/>
              </a:spcAft>
              <a:buNone/>
            </a:pPr>
            <a:r>
              <a:rPr lang="en-US" sz="3000" b="1" dirty="0" smtClean="0"/>
              <a:t>$207,817.16 </a:t>
            </a:r>
            <a:endParaRPr lang="en-US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SUMMARY OF EXPENSES</a:t>
            </a:r>
            <a:br>
              <a:rPr lang="en-US" sz="4000" b="1" dirty="0"/>
            </a:br>
            <a:r>
              <a:rPr lang="en-US" sz="4000" b="1" dirty="0"/>
              <a:t>2016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800" b="1" dirty="0"/>
              <a:t> 	TOTAL EXPENSES INCLUDING</a:t>
            </a:r>
            <a:r>
              <a:rPr lang="en-US" sz="2800" b="1" dirty="0" smtClean="0"/>
              <a:t>    AFRICAN </a:t>
            </a:r>
            <a:r>
              <a:rPr lang="en-US" sz="2800" b="1" dirty="0"/>
              <a:t>BENEVOLENCE </a:t>
            </a:r>
            <a:endParaRPr lang="en-US" sz="2800" b="1" dirty="0" smtClean="0"/>
          </a:p>
          <a:p>
            <a:pPr algn="ctr">
              <a:lnSpc>
                <a:spcPct val="90000"/>
              </a:lnSpc>
              <a:spcAft>
                <a:spcPts val="1800"/>
              </a:spcAft>
              <a:buFont typeface="Wingdings" charset="2"/>
              <a:buNone/>
            </a:pPr>
            <a:r>
              <a:rPr lang="en-US" sz="2800" b="1" dirty="0" smtClean="0"/>
              <a:t>$207,558.66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800" b="1" dirty="0" smtClean="0"/>
              <a:t>TOTAL </a:t>
            </a:r>
            <a:r>
              <a:rPr lang="en-US" sz="2800" b="1" dirty="0"/>
              <a:t>CONTRIBUTIONS</a:t>
            </a:r>
            <a:endParaRPr lang="en-US" sz="2800" b="1" dirty="0" smtClean="0"/>
          </a:p>
          <a:p>
            <a:pPr algn="ctr">
              <a:lnSpc>
                <a:spcPct val="90000"/>
              </a:lnSpc>
              <a:spcAft>
                <a:spcPts val="1800"/>
              </a:spcAft>
              <a:buFont typeface="Wingdings" charset="2"/>
              <a:buNone/>
            </a:pPr>
            <a:r>
              <a:rPr lang="en-US" sz="2800" b="1" dirty="0" smtClean="0"/>
              <a:t>$207,817.16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800" b="1" dirty="0" smtClean="0"/>
              <a:t>SURPLUS </a:t>
            </a:r>
            <a:r>
              <a:rPr lang="en-US" sz="2800" b="1" dirty="0"/>
              <a:t>OF</a:t>
            </a:r>
            <a:endParaRPr lang="en-US" sz="2800" b="1" dirty="0" smtClean="0"/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800" b="1" dirty="0" smtClean="0"/>
              <a:t>$258.50</a:t>
            </a:r>
            <a:endParaRPr lang="en-US" sz="2800" b="1" dirty="0"/>
          </a:p>
          <a:p>
            <a:pPr algn="ctr">
              <a:lnSpc>
                <a:spcPct val="90000"/>
              </a:lnSpc>
              <a:buFont typeface="Wingdings" charset="2"/>
              <a:buNone/>
            </a:pPr>
            <a:endParaRPr lang="en-US" sz="2800" b="1" dirty="0"/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800" b="1" dirty="0"/>
              <a:t>		  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 lvl="4">
              <a:lnSpc>
                <a:spcPct val="90000"/>
              </a:lnSpc>
              <a:buFont typeface="Wingdings" charset="2"/>
              <a:buNone/>
            </a:pPr>
            <a:endParaRPr lang="en-US" sz="1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BANK BALANCE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 sz="3000" b="1" dirty="0"/>
          </a:p>
          <a:p>
            <a:r>
              <a:rPr lang="en-US" sz="3000" b="1" dirty="0"/>
              <a:t>BEGAN YEAR 2016  	    </a:t>
            </a:r>
            <a:r>
              <a:rPr lang="en-US" sz="3000" b="1" dirty="0" smtClean="0"/>
              <a:t> $51,231.13</a:t>
            </a:r>
            <a:endParaRPr lang="en-US" sz="3000" b="1" dirty="0"/>
          </a:p>
          <a:p>
            <a:pPr>
              <a:buFont typeface="Wingdings" charset="2"/>
              <a:buNone/>
            </a:pPr>
            <a:endParaRPr lang="en-US" sz="3000" b="1" dirty="0"/>
          </a:p>
          <a:p>
            <a:r>
              <a:rPr lang="en-US" sz="3000" b="1" dirty="0"/>
              <a:t>ENDED YEAR 2016       </a:t>
            </a:r>
            <a:r>
              <a:rPr lang="en-US" sz="3000" b="1" dirty="0" smtClean="0"/>
              <a:t> $51,489.63</a:t>
            </a:r>
            <a:endParaRPr lang="en-US" sz="3000" b="1" dirty="0"/>
          </a:p>
          <a:p>
            <a:pPr>
              <a:buFont typeface="Wingdings" charset="2"/>
              <a:buNone/>
            </a:pPr>
            <a:endParaRPr lang="en-US" sz="3000" b="1" dirty="0"/>
          </a:p>
          <a:p>
            <a:pPr lvl="1"/>
            <a:r>
              <a:rPr lang="en-US" sz="3000" b="1" dirty="0"/>
              <a:t>NET INCREASE		   </a:t>
            </a:r>
            <a:r>
              <a:rPr lang="en-US" sz="3000" b="1" dirty="0" smtClean="0"/>
              <a:t> $258.50</a:t>
            </a:r>
            <a:r>
              <a:rPr lang="en-US" sz="3000" b="1" dirty="0"/>
              <a:t>	      	   </a:t>
            </a:r>
          </a:p>
          <a:p>
            <a:pPr lvl="1">
              <a:buFontTx/>
              <a:buNone/>
            </a:pPr>
            <a:endParaRPr lang="en-US" sz="3000" b="1" dirty="0"/>
          </a:p>
          <a:p>
            <a:pPr lvl="1">
              <a:buFontTx/>
              <a:buNone/>
            </a:pPr>
            <a:endParaRPr lang="en-US" sz="3000" b="1" dirty="0"/>
          </a:p>
          <a:p>
            <a:pPr lvl="1">
              <a:buFontTx/>
              <a:buNone/>
            </a:pPr>
            <a:endParaRPr lang="en-US" sz="3000" b="1" dirty="0"/>
          </a:p>
          <a:p>
            <a:pPr lvl="1"/>
            <a:endParaRPr lang="en-US" sz="3000" b="1" dirty="0"/>
          </a:p>
          <a:p>
            <a:pPr lvl="1">
              <a:buFontTx/>
              <a:buNone/>
            </a:pPr>
            <a:endParaRPr lang="en-US" sz="3000" b="1" dirty="0"/>
          </a:p>
          <a:p>
            <a:endParaRPr lang="en-US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FUNDS USED TO PREACH THE GOSPEL IN 2016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500" b="1" dirty="0">
                <a:latin typeface="Arial" charset="0"/>
                <a:ea typeface="Arial" charset="0"/>
                <a:cs typeface="Arial" charset="0"/>
              </a:rPr>
              <a:t>KYLE </a:t>
            </a: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POPE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HELPED </a:t>
            </a:r>
            <a:r>
              <a:rPr lang="en-US" sz="3500" b="1" dirty="0">
                <a:latin typeface="Arial" charset="0"/>
                <a:ea typeface="Arial" charset="0"/>
                <a:cs typeface="Arial" charset="0"/>
              </a:rPr>
              <a:t>SUPPORT</a:t>
            </a: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 FIVE </a:t>
            </a:r>
            <a:r>
              <a:rPr lang="en-US" sz="3500" b="1" dirty="0">
                <a:latin typeface="Arial" charset="0"/>
                <a:ea typeface="Arial" charset="0"/>
                <a:cs typeface="Arial" charset="0"/>
              </a:rPr>
              <a:t>GOSPEL PREACHERS</a:t>
            </a: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TWO </a:t>
            </a:r>
            <a:r>
              <a:rPr lang="en-US" sz="3500" b="1" dirty="0">
                <a:latin typeface="Arial" charset="0"/>
                <a:ea typeface="Arial" charset="0"/>
                <a:cs typeface="Arial" charset="0"/>
              </a:rPr>
              <a:t>GOSPEL </a:t>
            </a: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MEETINGS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500" b="1" dirty="0" smtClean="0">
                <a:latin typeface="Arial" charset="0"/>
                <a:ea typeface="Arial" charset="0"/>
                <a:cs typeface="Arial" charset="0"/>
              </a:rPr>
              <a:t>SUMMER STUDIES</a:t>
            </a:r>
            <a:endParaRPr lang="en-US" sz="3500" b="1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FUNDS USED TO PREACH THE GOSPEL IN 2016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3000" b="1" dirty="0"/>
              <a:t>MEN WE HELP SUPPORT</a:t>
            </a:r>
          </a:p>
          <a:p>
            <a:pPr>
              <a:lnSpc>
                <a:spcPct val="90000"/>
              </a:lnSpc>
            </a:pPr>
            <a:r>
              <a:rPr lang="en-US" sz="3000" b="1" dirty="0"/>
              <a:t>JAVIER PALOMARES – DUMAS &amp; AMA, TX</a:t>
            </a:r>
          </a:p>
          <a:p>
            <a:pPr>
              <a:lnSpc>
                <a:spcPct val="90000"/>
              </a:lnSpc>
            </a:pPr>
            <a:r>
              <a:rPr lang="en-US" sz="3000" b="1" dirty="0"/>
              <a:t>RICHARD THETFORD – FT COLLINS, CO</a:t>
            </a:r>
          </a:p>
          <a:p>
            <a:pPr>
              <a:lnSpc>
                <a:spcPct val="90000"/>
              </a:lnSpc>
            </a:pPr>
            <a:r>
              <a:rPr lang="en-US" sz="3000" b="1" dirty="0"/>
              <a:t>WARREN SCHOLTZ – SOUTH AFRICA</a:t>
            </a:r>
          </a:p>
          <a:p>
            <a:pPr>
              <a:lnSpc>
                <a:spcPct val="90000"/>
              </a:lnSpc>
            </a:pPr>
            <a:r>
              <a:rPr lang="en-US" sz="3000" b="1" dirty="0"/>
              <a:t>DERRICK CHAMBERS – ALBUQUERQUE, NM</a:t>
            </a:r>
          </a:p>
          <a:p>
            <a:pPr>
              <a:lnSpc>
                <a:spcPct val="90000"/>
              </a:lnSpc>
            </a:pPr>
            <a:r>
              <a:rPr lang="en-US" sz="3000" b="1" dirty="0"/>
              <a:t>TIM STEVENS - KEMP, TX </a:t>
            </a:r>
          </a:p>
          <a:p>
            <a:pPr lvl="4"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FUNDS USED TO PREACH THE GOSPEL IN 2016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pPr algn="ctr"/>
            <a:r>
              <a:rPr lang="en-US" b="1" dirty="0"/>
              <a:t>SUPPORT TOTAL FOR 2016 </a:t>
            </a:r>
            <a:r>
              <a:rPr lang="en-US" b="1" dirty="0" smtClean="0"/>
              <a:t> $17,400.00</a:t>
            </a:r>
            <a:endParaRPr lang="en-US" b="1" dirty="0"/>
          </a:p>
          <a:p>
            <a:endParaRPr lang="en-US" b="1" dirty="0"/>
          </a:p>
          <a:p>
            <a:pPr algn="ctr"/>
            <a:r>
              <a:rPr lang="en-US" b="1" dirty="0"/>
              <a:t>COMMITTED FOR 2017</a:t>
            </a:r>
            <a:endParaRPr lang="en-US" b="1" dirty="0" smtClean="0"/>
          </a:p>
          <a:p>
            <a:pPr algn="ctr">
              <a:buFont typeface="Wingdings" charset="2"/>
              <a:buNone/>
            </a:pPr>
            <a:r>
              <a:rPr lang="en-US" b="1" dirty="0" smtClean="0"/>
              <a:t>$17,400.00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FUNDS USED TO PREACH THE GOSPEL IN 2016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charset="2"/>
              <a:buNone/>
            </a:pPr>
            <a:r>
              <a:rPr lang="en-US" b="1" dirty="0"/>
              <a:t>GOSPEL MEETINGS 2016</a:t>
            </a:r>
          </a:p>
          <a:p>
            <a:pPr>
              <a:buFont typeface="Wingdings" charset="2"/>
              <a:buChar char="q"/>
            </a:pPr>
            <a:r>
              <a:rPr lang="en-US" b="1" dirty="0"/>
              <a:t>WINTER – TOMMY PEELER 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en-US" b="1" dirty="0"/>
              <a:t>FALL – BRET HOGLAND </a:t>
            </a:r>
          </a:p>
          <a:p>
            <a:pPr algn="ctr">
              <a:buNone/>
            </a:pPr>
            <a:r>
              <a:rPr lang="en-US" b="1" dirty="0"/>
              <a:t>SCHEDULED FOR 2017</a:t>
            </a:r>
          </a:p>
          <a:p>
            <a:pPr>
              <a:buFont typeface="Wingdings" charset="2"/>
              <a:buChar char="q"/>
            </a:pPr>
            <a:r>
              <a:rPr lang="en-US" b="1" dirty="0"/>
              <a:t>SPRING – JOHN ISAAC </a:t>
            </a:r>
            <a:r>
              <a:rPr lang="en-US" b="1" dirty="0" smtClean="0"/>
              <a:t>EDWARDS TERRA </a:t>
            </a:r>
            <a:r>
              <a:rPr lang="en-US" b="1" dirty="0"/>
              <a:t>HAUTE, INDIANA</a:t>
            </a:r>
          </a:p>
          <a:p>
            <a:pPr>
              <a:buFont typeface="Wingdings" charset="2"/>
              <a:buChar char="q"/>
            </a:pPr>
            <a:r>
              <a:rPr lang="en-US" b="1" dirty="0"/>
              <a:t>FALL – DANNY DOW – SINTON,TX</a:t>
            </a:r>
          </a:p>
          <a:p>
            <a:pPr algn="ctr">
              <a:buFont typeface="Wingdings" charset="2"/>
              <a:buNone/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1518</TotalTime>
  <Words>549</Words>
  <Application>Microsoft Macintosh PowerPoint</Application>
  <PresentationFormat>On-screen Show (4:3)</PresentationFormat>
  <Paragraphs>143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Bernard MT Condensed</vt:lpstr>
      <vt:lpstr>Calibri</vt:lpstr>
      <vt:lpstr>Verdana</vt:lpstr>
      <vt:lpstr>Globe</vt:lpstr>
      <vt:lpstr>Office Theme</vt:lpstr>
      <vt:lpstr>FINANCIAL-BUDGET</vt:lpstr>
      <vt:lpstr>CONTRIBUTION COMPARISONS</vt:lpstr>
      <vt:lpstr>SUMMARY OF YEAR 2016 CONTRIBUTIONS</vt:lpstr>
      <vt:lpstr>SUMMARY OF EXPENSES 2016</vt:lpstr>
      <vt:lpstr>BANK BALANCE</vt:lpstr>
      <vt:lpstr>FUNDS USED TO PREACH THE GOSPEL IN 2016</vt:lpstr>
      <vt:lpstr>FUNDS USED TO PREACH THE GOSPEL IN 2016</vt:lpstr>
      <vt:lpstr>FUNDS USED TO PREACH THE GOSPEL IN 2016</vt:lpstr>
      <vt:lpstr>FUNDS USED TO PREACH THE GOSPEL IN 2016</vt:lpstr>
      <vt:lpstr>SUMMER STUDIES 2017</vt:lpstr>
      <vt:lpstr>BUDGET FOR 2017  </vt:lpstr>
      <vt:lpstr>REVIEW   2016 STATISTICS</vt:lpstr>
      <vt:lpstr>MEMBERSHIP STATISTICS  </vt:lpstr>
      <vt:lpstr>ATTENDANCE – NEW FORMAT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 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FINANCIAL-BUDGET-STATISTICS</dc:title>
  <dc:creator>ELDERS</dc:creator>
  <cp:lastModifiedBy>Kyle Pope</cp:lastModifiedBy>
  <cp:revision>64</cp:revision>
  <dcterms:created xsi:type="dcterms:W3CDTF">2017-02-20T05:11:31Z</dcterms:created>
  <dcterms:modified xsi:type="dcterms:W3CDTF">2017-02-20T05:12:01Z</dcterms:modified>
</cp:coreProperties>
</file>