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62" r:id="rId3"/>
    <p:sldId id="281" r:id="rId4"/>
    <p:sldId id="282" r:id="rId5"/>
    <p:sldId id="263" r:id="rId6"/>
    <p:sldId id="278" r:id="rId7"/>
    <p:sldId id="279" r:id="rId8"/>
    <p:sldId id="264" r:id="rId9"/>
    <p:sldId id="271" r:id="rId10"/>
    <p:sldId id="272" r:id="rId11"/>
    <p:sldId id="273" r:id="rId12"/>
    <p:sldId id="276" r:id="rId13"/>
    <p:sldId id="274" r:id="rId14"/>
    <p:sldId id="275" r:id="rId15"/>
    <p:sldId id="277" r:id="rId16"/>
    <p:sldId id="260" r:id="rId17"/>
    <p:sldId id="268" r:id="rId18"/>
    <p:sldId id="269" r:id="rId19"/>
    <p:sldId id="2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11715"/>
    <a:srgbClr val="908756"/>
    <a:srgbClr val="6E4E3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C895C4C-923B-E042-8349-C307FF3388B7}" type="datetimeFigureOut">
              <a:rPr lang="en-US" smtClean="0"/>
              <a:pPr/>
              <a:t>10/18/17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E22A8AB-20E3-CE4C-B146-B2E3030209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9" name="Picture 8" descr="a05.jpg"/>
          <p:cNvPicPr>
            <a:picLocks noChangeAspect="1"/>
          </p:cNvPicPr>
          <p:nvPr userDrawn="1"/>
        </p:nvPicPr>
        <p:blipFill>
          <a:blip r:embed="rId13"/>
          <a:srcRect t="48334"/>
          <a:stretch>
            <a:fillRect/>
          </a:stretch>
        </p:blipFill>
        <p:spPr>
          <a:xfrm flipV="1">
            <a:off x="0" y="0"/>
            <a:ext cx="9144000" cy="6858000"/>
          </a:xfrm>
          <a:prstGeom prst="rect">
            <a:avLst/>
          </a:prstGeom>
        </p:spPr>
      </p:pic>
      <p:sp>
        <p:nvSpPr>
          <p:cNvPr id="2" name="Title Placeholder 1"/>
          <p:cNvSpPr>
            <a:spLocks noGrp="1"/>
          </p:cNvSpPr>
          <p:nvPr>
            <p:ph type="title"/>
          </p:nvPr>
        </p:nvSpPr>
        <p:spPr>
          <a:xfrm>
            <a:off x="0" y="0"/>
            <a:ext cx="9144002" cy="12319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311400" y="2438401"/>
            <a:ext cx="6375400" cy="3733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affordable-vintage-style-wallpaper-GE9452.jpg"/>
          <p:cNvPicPr>
            <a:picLocks noChangeAspect="1"/>
          </p:cNvPicPr>
          <p:nvPr userDrawn="1"/>
        </p:nvPicPr>
        <p:blipFill>
          <a:blip r:embed="rId14"/>
          <a:srcRect r="67719"/>
          <a:stretch>
            <a:fillRect/>
          </a:stretch>
        </p:blipFill>
        <p:spPr>
          <a:xfrm>
            <a:off x="0" y="1930736"/>
            <a:ext cx="2108200" cy="4749128"/>
          </a:xfrm>
          <a:prstGeom prst="rect">
            <a:avLst/>
          </a:prstGeom>
          <a:ln w="28575" cap="rnd" cmpd="sng">
            <a:solidFill>
              <a:srgbClr val="6E4E31"/>
            </a:solidFill>
            <a:prstDash val="solid"/>
          </a:ln>
          <a:effectLst>
            <a:outerShdw blurRad="50800" dist="38100" dir="2700000">
              <a:srgbClr val="000000">
                <a:alpha val="43000"/>
              </a:srgbClr>
            </a:outerShdw>
          </a:effectLst>
        </p:spPr>
      </p:pic>
      <p:pic>
        <p:nvPicPr>
          <p:cNvPr id="8" name="Picture 7" descr="141134-8102300.jpg"/>
          <p:cNvPicPr>
            <a:picLocks noChangeAspect="1"/>
          </p:cNvPicPr>
          <p:nvPr userDrawn="1"/>
        </p:nvPicPr>
        <p:blipFill>
          <a:blip r:embed="rId15">
            <a:clrChange>
              <a:clrFrom>
                <a:srgbClr val="FFFFFF"/>
              </a:clrFrom>
              <a:clrTo>
                <a:srgbClr val="FFFFFF">
                  <a:alpha val="0"/>
                </a:srgbClr>
              </a:clrTo>
            </a:clrChange>
          </a:blip>
          <a:srcRect l="60974" r="28889"/>
          <a:stretch>
            <a:fillRect/>
          </a:stretch>
        </p:blipFill>
        <p:spPr>
          <a:xfrm rot="16200000" flipH="1">
            <a:off x="2462535" y="3826035"/>
            <a:ext cx="569430" cy="5494499"/>
          </a:xfrm>
          <a:prstGeom prst="rect">
            <a:avLst/>
          </a:prstGeom>
          <a:effectLst>
            <a:outerShdw blurRad="50800" dist="38100" dir="180000">
              <a:srgbClr val="000000">
                <a:alpha val="43000"/>
              </a:srgbClr>
            </a:outerShdw>
          </a:effectLst>
        </p:spPr>
      </p:pic>
      <p:pic>
        <p:nvPicPr>
          <p:cNvPr id="10" name="Picture 9" descr="141134-8102300.jpg"/>
          <p:cNvPicPr>
            <a:picLocks noChangeAspect="1"/>
          </p:cNvPicPr>
          <p:nvPr userDrawn="1"/>
        </p:nvPicPr>
        <p:blipFill>
          <a:blip r:embed="rId15">
            <a:clrChange>
              <a:clrFrom>
                <a:srgbClr val="FFFFFF"/>
              </a:clrFrom>
              <a:clrTo>
                <a:srgbClr val="FFFFFF">
                  <a:alpha val="0"/>
                </a:srgbClr>
              </a:clrTo>
            </a:clrChange>
          </a:blip>
          <a:srcRect l="60974" r="28889" b="33579"/>
          <a:stretch>
            <a:fillRect/>
          </a:stretch>
        </p:blipFill>
        <p:spPr>
          <a:xfrm rot="16200000" flipH="1">
            <a:off x="7034535" y="4748536"/>
            <a:ext cx="569430" cy="3649499"/>
          </a:xfrm>
          <a:prstGeom prst="rect">
            <a:avLst/>
          </a:prstGeom>
          <a:effectLst>
            <a:outerShdw blurRad="50800" dist="38100" dir="180000">
              <a:srgbClr val="000000">
                <a:alpha val="43000"/>
              </a:srgbClr>
            </a:outerShdw>
          </a:effectLst>
        </p:spPr>
      </p:pic>
      <p:pic>
        <p:nvPicPr>
          <p:cNvPr id="11" name="Picture 10" descr="141134-8102300.jpg"/>
          <p:cNvPicPr>
            <a:picLocks noChangeAspect="1"/>
          </p:cNvPicPr>
          <p:nvPr userDrawn="1"/>
        </p:nvPicPr>
        <p:blipFill>
          <a:blip r:embed="rId15">
            <a:clrChange>
              <a:clrFrom>
                <a:srgbClr val="FFFFFF"/>
              </a:clrFrom>
              <a:clrTo>
                <a:srgbClr val="FFFFFF">
                  <a:alpha val="0"/>
                </a:srgbClr>
              </a:clrTo>
            </a:clrChange>
          </a:blip>
          <a:srcRect l="29140" r="61364"/>
          <a:stretch>
            <a:fillRect/>
          </a:stretch>
        </p:blipFill>
        <p:spPr>
          <a:xfrm rot="16200000" flipH="1">
            <a:off x="2480547" y="-727949"/>
            <a:ext cx="533402" cy="5494499"/>
          </a:xfrm>
          <a:prstGeom prst="rect">
            <a:avLst/>
          </a:prstGeom>
          <a:effectLst>
            <a:outerShdw blurRad="50800" dist="38100" dir="180000">
              <a:srgbClr val="000000">
                <a:alpha val="43000"/>
              </a:srgbClr>
            </a:outerShdw>
          </a:effectLst>
        </p:spPr>
      </p:pic>
      <p:pic>
        <p:nvPicPr>
          <p:cNvPr id="14" name="Picture 13" descr="141134-8102300.jpg"/>
          <p:cNvPicPr>
            <a:picLocks noChangeAspect="1"/>
          </p:cNvPicPr>
          <p:nvPr userDrawn="1"/>
        </p:nvPicPr>
        <p:blipFill>
          <a:blip r:embed="rId15">
            <a:clrChange>
              <a:clrFrom>
                <a:srgbClr val="FFFFFF"/>
              </a:clrFrom>
              <a:clrTo>
                <a:srgbClr val="FFFFFF">
                  <a:alpha val="0"/>
                </a:srgbClr>
              </a:clrTo>
            </a:clrChange>
          </a:blip>
          <a:srcRect l="29140" r="61364" b="33579"/>
          <a:stretch>
            <a:fillRect/>
          </a:stretch>
        </p:blipFill>
        <p:spPr>
          <a:xfrm rot="16200000" flipH="1">
            <a:off x="7052549" y="194549"/>
            <a:ext cx="533402" cy="3649504"/>
          </a:xfrm>
          <a:prstGeom prst="rect">
            <a:avLst/>
          </a:prstGeom>
          <a:effectLst>
            <a:outerShdw blurRad="50800" dist="38100" dir="180000">
              <a:srgbClr val="000000">
                <a:alpha val="43000"/>
              </a:srgbClr>
            </a:outerShdw>
          </a:effectLst>
        </p:spPr>
      </p:pic>
      <p:pic>
        <p:nvPicPr>
          <p:cNvPr id="12" name="Picture 11"/>
          <p:cNvPicPr>
            <a:picLocks noChangeAspect="1"/>
          </p:cNvPicPr>
          <p:nvPr userDrawn="1"/>
        </p:nvPicPr>
        <p:blipFill>
          <a:blip r:embed="rId16">
            <a:duotone>
              <a:srgbClr val="511715"/>
              <a:srgbClr val="FFF1C1"/>
            </a:duotone>
            <a:alphaModFix amt="27000"/>
          </a:blip>
          <a:stretch>
            <a:fillRect/>
          </a:stretch>
        </p:blipFill>
        <p:spPr>
          <a:xfrm>
            <a:off x="637722" y="234821"/>
            <a:ext cx="620183" cy="997079"/>
          </a:xfrm>
          <a:prstGeom prst="rect">
            <a:avLst/>
          </a:prstGeom>
          <a:effectLst>
            <a:outerShdw blurRad="50800" dist="38100" dir="2700000">
              <a:srgbClr val="000000">
                <a:alpha val="43000"/>
              </a:srgbClr>
            </a:outerShdw>
          </a:effectLst>
        </p:spPr>
      </p:pic>
      <p:pic>
        <p:nvPicPr>
          <p:cNvPr id="13" name="Picture 12"/>
          <p:cNvPicPr>
            <a:picLocks noChangeAspect="1"/>
          </p:cNvPicPr>
          <p:nvPr userDrawn="1"/>
        </p:nvPicPr>
        <p:blipFill>
          <a:blip r:embed="rId16">
            <a:duotone>
              <a:srgbClr val="511715"/>
              <a:srgbClr val="FFF1C1"/>
            </a:duotone>
            <a:alphaModFix amt="27000"/>
          </a:blip>
          <a:stretch>
            <a:fillRect/>
          </a:stretch>
        </p:blipFill>
        <p:spPr>
          <a:xfrm flipH="1">
            <a:off x="7956247" y="234821"/>
            <a:ext cx="657981" cy="997079"/>
          </a:xfrm>
          <a:prstGeom prst="rect">
            <a:avLst/>
          </a:prstGeom>
          <a:effectLst>
            <a:outerShdw blurRad="50800" dist="38100" dir="2700000">
              <a:srgbClr val="000000">
                <a:alpha val="43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C4BD97"/>
                </a:solidFill>
                <a:effectLst>
                  <a:outerShdw blurRad="50800" dist="38100" dir="2700000" algn="br">
                    <a:srgbClr val="000000">
                      <a:alpha val="43000"/>
                    </a:srgbClr>
                  </a:outerShdw>
                </a:effectLst>
                <a:latin typeface="Cambria"/>
                <a:cs typeface="Cambria"/>
              </a:rPr>
              <a:t>P</a:t>
            </a:r>
            <a:r>
              <a:rPr lang="en-US" sz="4800" b="1" dirty="0" smtClean="0">
                <a:solidFill>
                  <a:srgbClr val="C4BD97"/>
                </a:solidFill>
                <a:effectLst>
                  <a:outerShdw blurRad="50800" dist="38100" dir="2700000" algn="br">
                    <a:srgbClr val="000000">
                      <a:alpha val="43000"/>
                    </a:srgbClr>
                  </a:outerShdw>
                </a:effectLst>
                <a:latin typeface="Cambria"/>
                <a:cs typeface="Cambria"/>
              </a:rPr>
              <a:t>HILIPPIANS </a:t>
            </a:r>
            <a:r>
              <a:rPr lang="en-US" sz="6000" b="1" dirty="0" smtClean="0">
                <a:solidFill>
                  <a:srgbClr val="C4BD97"/>
                </a:solidFill>
                <a:effectLst>
                  <a:outerShdw blurRad="50800" dist="38100" dir="2700000" algn="br">
                    <a:srgbClr val="000000">
                      <a:alpha val="43000"/>
                    </a:srgbClr>
                  </a:outerShdw>
                </a:effectLst>
                <a:latin typeface="Cambria"/>
                <a:cs typeface="Cambria"/>
              </a:rPr>
              <a:t>4:9</a:t>
            </a:r>
            <a:endParaRPr lang="en-US" sz="6000" b="1" dirty="0">
              <a:solidFill>
                <a:srgbClr val="C4BD97"/>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a:xfrm>
            <a:off x="2311400" y="2438401"/>
            <a:ext cx="6375400" cy="3372539"/>
          </a:xfrm>
        </p:spPr>
        <p:txBody>
          <a:bodyPr anchor="ctr"/>
          <a:lstStyle/>
          <a:p>
            <a:pPr marL="0" indent="0" algn="ctr">
              <a:buNone/>
            </a:pPr>
            <a:r>
              <a:rPr lang="en-US" b="1" dirty="0" smtClean="0">
                <a:effectLst>
                  <a:outerShdw blurRad="50800" dist="38100" dir="2700000">
                    <a:srgbClr val="000000">
                      <a:alpha val="43000"/>
                    </a:srgbClr>
                  </a:outerShdw>
                </a:effectLst>
              </a:rPr>
              <a:t>“The things which you learned and received and heard and saw in me, these do, and the God of peace will be with you” (NKJV).</a:t>
            </a:r>
            <a:endParaRPr lang="en-US" b="1" dirty="0">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Cooperation Debates in the Restoration Movement</a:t>
            </a:r>
          </a:p>
          <a:p>
            <a:pPr marL="0" indent="0" algn="ctr">
              <a:spcBef>
                <a:spcPts val="2424"/>
              </a:spcBef>
              <a:buNone/>
            </a:pPr>
            <a:r>
              <a:rPr lang="en-US" sz="2200" b="1" dirty="0" smtClean="0">
                <a:effectLst>
                  <a:outerShdw blurRad="50800" dist="38100" dir="2700000">
                    <a:srgbClr val="000000">
                      <a:alpha val="43000"/>
                    </a:srgbClr>
                  </a:outerShdw>
                </a:effectLst>
              </a:rPr>
              <a:t>“Congregational Cooperation: A Historical Study,” by Earl Irvin West: http://</a:t>
            </a:r>
            <a:r>
              <a:rPr lang="en-US" sz="2200" b="1" dirty="0" err="1" smtClean="0">
                <a:effectLst>
                  <a:outerShdw blurRad="50800" dist="38100" dir="2700000">
                    <a:srgbClr val="000000">
                      <a:alpha val="43000"/>
                    </a:srgbClr>
                  </a:outerShdw>
                </a:effectLst>
              </a:rPr>
              <a:t>grandoldbook.com/congregationalcooperation.pdf</a:t>
            </a:r>
            <a:endParaRPr lang="en-US" sz="2200" b="1" dirty="0" smtClean="0">
              <a:effectLst>
                <a:outerShdw blurRad="50800" dist="38100" dir="2700000">
                  <a:srgbClr val="000000">
                    <a:alpha val="43000"/>
                  </a:srgbClr>
                </a:outerShdw>
              </a:effectLst>
            </a:endParaRPr>
          </a:p>
          <a:p>
            <a:pPr marL="0" indent="0" algn="ctr">
              <a:spcBef>
                <a:spcPts val="1824"/>
              </a:spcBef>
              <a:buNone/>
            </a:pPr>
            <a:r>
              <a:rPr lang="en-US" sz="2200" b="1" dirty="0" smtClean="0">
                <a:effectLst>
                  <a:outerShdw blurRad="50800" dist="38100" dir="2700000">
                    <a:srgbClr val="000000">
                      <a:alpha val="43000"/>
                    </a:srgbClr>
                  </a:outerShdw>
                </a:effectLst>
              </a:rPr>
              <a:t>David Lipscomb and John T. Poe (1869)</a:t>
            </a:r>
            <a:endParaRPr lang="en-US" sz="22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Cooperation Debates in the Restoration Movement</a:t>
            </a:r>
          </a:p>
          <a:p>
            <a:pPr marL="0" indent="0" algn="ctr">
              <a:spcBef>
                <a:spcPts val="2424"/>
              </a:spcBef>
              <a:buNone/>
            </a:pPr>
            <a:r>
              <a:rPr lang="en-US" sz="2500" b="1" dirty="0" smtClean="0">
                <a:effectLst>
                  <a:outerShdw blurRad="50800" dist="38100" dir="2700000">
                    <a:srgbClr val="000000">
                      <a:alpha val="43000"/>
                    </a:srgbClr>
                  </a:outerShdw>
                </a:effectLst>
              </a:rPr>
              <a:t>“But when a church finds a work to do which it cannot do alone, how shall it act then?” (West)</a:t>
            </a:r>
            <a:endParaRPr lang="en-US" sz="25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Cooperation Debates in the Restoration Movement</a:t>
            </a:r>
          </a:p>
          <a:p>
            <a:pPr marL="0" indent="0" algn="ctr">
              <a:lnSpc>
                <a:spcPct val="90000"/>
              </a:lnSpc>
              <a:spcBef>
                <a:spcPts val="2424"/>
              </a:spcBef>
              <a:buNone/>
            </a:pPr>
            <a:r>
              <a:rPr lang="en-US" sz="2400" b="1" dirty="0" smtClean="0">
                <a:effectLst>
                  <a:outerShdw blurRad="50800" dist="38100" dir="2700000">
                    <a:srgbClr val="000000">
                      <a:alpha val="43000"/>
                    </a:srgbClr>
                  </a:outerShdw>
                </a:effectLst>
              </a:rPr>
              <a:t>“Precisely as the family acts, when it finds itself unable to roll its own logs, raise its own house, harvest its own grain or pick its own cotton. Let it make known its weakness and wants to its nearest sister congregations or congregation…”</a:t>
            </a:r>
            <a:endParaRPr lang="en-US" sz="24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Cooperation Debates in the Restoration Movement</a:t>
            </a:r>
          </a:p>
          <a:p>
            <a:pPr marL="0" indent="0" algn="ctr">
              <a:lnSpc>
                <a:spcPct val="90000"/>
              </a:lnSpc>
              <a:spcBef>
                <a:spcPts val="2424"/>
              </a:spcBef>
              <a:buNone/>
            </a:pPr>
            <a:r>
              <a:rPr lang="en-US" sz="2400" b="1" dirty="0" smtClean="0">
                <a:effectLst>
                  <a:outerShdw blurRad="50800" dist="38100" dir="2700000">
                    <a:srgbClr val="000000">
                      <a:alpha val="43000"/>
                    </a:srgbClr>
                  </a:outerShdw>
                </a:effectLst>
              </a:rPr>
              <a:t>“… And let these congregations without any human organization, say whether they will aid the one asking aid or not and send the aid to sustain the teacher, or feed the poor, as congregations, without the intervention of any human organization…”</a:t>
            </a:r>
            <a:endParaRPr lang="en-US" sz="24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Cooperation Debates in the Restoration Movement</a:t>
            </a:r>
          </a:p>
          <a:p>
            <a:pPr marL="0" indent="0" algn="ctr">
              <a:spcBef>
                <a:spcPts val="2424"/>
              </a:spcBef>
              <a:buNone/>
            </a:pPr>
            <a:r>
              <a:rPr lang="en-US" sz="2400" b="1" dirty="0" smtClean="0">
                <a:effectLst>
                  <a:outerShdw blurRad="50800" dist="38100" dir="2700000">
                    <a:srgbClr val="000000">
                      <a:alpha val="43000"/>
                    </a:srgbClr>
                  </a:outerShdw>
                </a:effectLst>
              </a:rPr>
              <a:t>“…So soon then as the work is done each congregation is left perfectly free to pursue its own course without any entangling alliances, with burdensome and frail human machinery or with its sister congregations.” (Lipscomb)</a:t>
            </a:r>
            <a:endParaRPr lang="en-US" sz="24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Cooperation Debates in the Restoration Movement</a:t>
            </a:r>
          </a:p>
          <a:p>
            <a:pPr marL="0" indent="0" algn="ctr">
              <a:spcBef>
                <a:spcPts val="1824"/>
              </a:spcBef>
              <a:buNone/>
            </a:pPr>
            <a:r>
              <a:rPr lang="en-US" sz="2200" b="1" dirty="0" smtClean="0">
                <a:effectLst>
                  <a:outerShdw blurRad="50800" dist="38100" dir="2700000">
                    <a:srgbClr val="000000">
                      <a:alpha val="43000"/>
                    </a:srgbClr>
                  </a:outerShdw>
                </a:effectLst>
              </a:rPr>
              <a:t>“Two farmers, living as neighbors, work side by side. One has work to do that he cannot do himself. So, he asks the aid of his neighbor. Each farmer, pursuing his own independent course, cooperates. The emergency that necessitated the call for aid ends, and the farmers are left free of any encumbering machinery.” (West-Lipscomb)</a:t>
            </a:r>
            <a:endParaRPr lang="en-US" sz="22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lstStyle/>
          <a:p>
            <a:pPr marL="0" indent="0" algn="ctr">
              <a:buNone/>
            </a:pPr>
            <a:r>
              <a:rPr lang="en-US" b="1" dirty="0" smtClean="0">
                <a:effectLst>
                  <a:outerShdw blurRad="50800" dist="38100" dir="2700000">
                    <a:srgbClr val="000000">
                      <a:alpha val="43000"/>
                    </a:srgbClr>
                  </a:outerShdw>
                </a:effectLst>
              </a:rPr>
              <a:t>Cooperation in the New Testament</a:t>
            </a:r>
          </a:p>
          <a:p>
            <a:pPr marL="0" indent="0" algn="ctr">
              <a:spcBef>
                <a:spcPts val="1824"/>
              </a:spcBef>
              <a:buNone/>
            </a:pPr>
            <a:r>
              <a:rPr lang="en-US" sz="2800" b="1" dirty="0" smtClean="0">
                <a:effectLst>
                  <a:outerShdw blurRad="50800" dist="38100" dir="2700000">
                    <a:srgbClr val="000000">
                      <a:alpha val="43000"/>
                    </a:srgbClr>
                  </a:outerShdw>
                </a:effectLst>
              </a:rPr>
              <a:t>No centralized concept of the church (Acts 8:1, 14; 11:19-23; 15:6)</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08756"/>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FFFFFF"/>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Cooperation in the New Testament</a:t>
            </a:r>
          </a:p>
          <a:p>
            <a:pPr marL="514350" indent="-514350">
              <a:spcBef>
                <a:spcPts val="1824"/>
              </a:spcBef>
              <a:buAutoNum type="arabicPeriod"/>
            </a:pPr>
            <a:r>
              <a:rPr lang="en-US" sz="2800" b="1" dirty="0" smtClean="0">
                <a:effectLst>
                  <a:outerShdw blurRad="50800" dist="38100" dir="2700000">
                    <a:srgbClr val="000000">
                      <a:alpha val="43000"/>
                    </a:srgbClr>
                  </a:outerShdw>
                </a:effectLst>
              </a:rPr>
              <a:t>Benevolence</a:t>
            </a:r>
          </a:p>
          <a:p>
            <a:pPr marL="0" indent="0" algn="ctr">
              <a:spcBef>
                <a:spcPts val="624"/>
              </a:spcBef>
              <a:buNone/>
            </a:pPr>
            <a:r>
              <a:rPr lang="en-US" sz="2600" b="1" dirty="0" smtClean="0">
                <a:effectLst>
                  <a:outerShdw blurRad="50800" dist="38100" dir="2700000">
                    <a:srgbClr val="000000">
                      <a:alpha val="43000"/>
                    </a:srgbClr>
                  </a:outerShdw>
                </a:effectLst>
              </a:rPr>
              <a:t>“Relief to the brethren dwelling in Judea” (Acts 11:29b)</a:t>
            </a:r>
          </a:p>
          <a:p>
            <a:pPr marL="0" indent="0" algn="ctr">
              <a:spcBef>
                <a:spcPts val="624"/>
              </a:spcBef>
              <a:buNone/>
            </a:pPr>
            <a:r>
              <a:rPr lang="en-US" sz="2600" b="1" dirty="0" smtClean="0">
                <a:effectLst>
                  <a:outerShdw blurRad="50800" dist="38100" dir="2700000">
                    <a:srgbClr val="000000">
                      <a:alpha val="43000"/>
                    </a:srgbClr>
                  </a:outerShdw>
                </a:effectLst>
              </a:rPr>
              <a:t>“Each according to his ability” (Acts 11:29a)</a:t>
            </a:r>
          </a:p>
          <a:p>
            <a:pPr marL="0" indent="0" algn="ctr">
              <a:spcBef>
                <a:spcPts val="624"/>
              </a:spcBef>
              <a:buNone/>
            </a:pPr>
            <a:r>
              <a:rPr lang="en-US" sz="2600" b="1" dirty="0" smtClean="0">
                <a:effectLst>
                  <a:outerShdw blurRad="50800" dist="38100" dir="2700000">
                    <a:srgbClr val="000000">
                      <a:alpha val="43000"/>
                    </a:srgbClr>
                  </a:outerShdw>
                </a:effectLst>
              </a:rPr>
              <a:t>“Sent it to the elders by the hands of Barnabas and Saul” (Acts 11:30)</a:t>
            </a:r>
          </a:p>
          <a:p>
            <a:pPr marL="0" indent="0" algn="ctr">
              <a:spcBef>
                <a:spcPts val="1824"/>
              </a:spcBef>
              <a:buNone/>
            </a:pPr>
            <a:endParaRPr lang="en-US" sz="2800" b="1" dirty="0" smtClean="0">
              <a:effectLst>
                <a:outerShdw blurRad="50800" dist="38100" dir="2700000">
                  <a:srgbClr val="000000">
                    <a:alpha val="43000"/>
                  </a:srgbClr>
                </a:outerShdw>
              </a:effectLst>
            </a:endParaRPr>
          </a:p>
          <a:p>
            <a:pPr marL="514350" indent="-514350" algn="ctr">
              <a:spcBef>
                <a:spcPts val="1824"/>
              </a:spcBef>
              <a:buNone/>
            </a:pPr>
            <a:endParaRPr lang="en-US" sz="2800" b="1" dirty="0" smtClean="0">
              <a:effectLst>
                <a:outerShdw blurRad="50800" dist="38100" dir="2700000">
                  <a:srgbClr val="000000">
                    <a:alpha val="43000"/>
                  </a:srgbClr>
                </a:outerShdw>
              </a:effectLst>
            </a:endParaRPr>
          </a:p>
          <a:p>
            <a:pPr marL="0" indent="0" algn="ctr">
              <a:spcBef>
                <a:spcPts val="1824"/>
              </a:spcBef>
              <a:buNone/>
            </a:pPr>
            <a:endParaRPr lang="en-US" sz="2800" b="1" dirty="0" smtClean="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08756"/>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chemeClr val="bg1"/>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Cooperation in the New Testament</a:t>
            </a:r>
          </a:p>
          <a:p>
            <a:pPr marL="514350" indent="-514350">
              <a:spcBef>
                <a:spcPts val="1824"/>
              </a:spcBef>
              <a:buFont typeface="+mj-lt"/>
              <a:buAutoNum type="arabicPeriod" startAt="2"/>
            </a:pPr>
            <a:r>
              <a:rPr lang="en-US" sz="2800" b="1" dirty="0" smtClean="0">
                <a:effectLst>
                  <a:outerShdw blurRad="50800" dist="38100" dir="2700000">
                    <a:srgbClr val="000000">
                      <a:alpha val="43000"/>
                    </a:srgbClr>
                  </a:outerShdw>
                </a:effectLst>
              </a:rPr>
              <a:t>Evangelism</a:t>
            </a:r>
          </a:p>
          <a:p>
            <a:pPr marL="0" indent="0" algn="ctr">
              <a:spcBef>
                <a:spcPts val="624"/>
              </a:spcBef>
              <a:buNone/>
            </a:pPr>
            <a:r>
              <a:rPr lang="en-US" sz="2400" b="1" dirty="0" smtClean="0">
                <a:effectLst>
                  <a:outerShdw blurRad="50800" dist="38100" dir="2700000">
                    <a:srgbClr val="000000">
                      <a:alpha val="43000"/>
                    </a:srgbClr>
                  </a:outerShdw>
                </a:effectLst>
              </a:rPr>
              <a:t>“Now you Philippians know also that in the beginning of the gospel, when I departed from Macedonia, no church shared with me concerning giving and receiving but you only. For even in Thessalonica you sent aid once and again for my necessities” (Phil. 4:15-16)</a:t>
            </a:r>
          </a:p>
          <a:p>
            <a:pPr marL="514350" indent="-514350" algn="ctr">
              <a:spcBef>
                <a:spcPts val="1824"/>
              </a:spcBef>
              <a:buNone/>
            </a:pPr>
            <a:endParaRPr lang="en-US" sz="2800" b="1" dirty="0" smtClean="0">
              <a:effectLst>
                <a:outerShdw blurRad="50800" dist="38100" dir="2700000">
                  <a:srgbClr val="000000">
                    <a:alpha val="43000"/>
                  </a:srgbClr>
                </a:outerShdw>
              </a:effectLst>
            </a:endParaRPr>
          </a:p>
          <a:p>
            <a:pPr marL="0" indent="0" algn="ctr">
              <a:spcBef>
                <a:spcPts val="1824"/>
              </a:spcBef>
              <a:buNone/>
            </a:pPr>
            <a:endParaRPr lang="en-US" sz="2800" b="1" dirty="0" smtClean="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08756"/>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chemeClr val="bg1"/>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lstStyle/>
          <a:p>
            <a:pPr marL="0" indent="0" algn="ctr">
              <a:buNone/>
            </a:pPr>
            <a:r>
              <a:rPr lang="en-US" b="1" dirty="0" smtClean="0">
                <a:effectLst>
                  <a:outerShdw blurRad="50800" dist="38100" dir="2700000">
                    <a:srgbClr val="000000">
                      <a:alpha val="43000"/>
                    </a:srgbClr>
                  </a:outerShdw>
                </a:effectLst>
              </a:rPr>
              <a:t>Must We Follow Biblical Examples?</a:t>
            </a:r>
          </a:p>
          <a:p>
            <a:pPr marL="0" indent="0" algn="ctr">
              <a:spcBef>
                <a:spcPts val="1824"/>
              </a:spcBef>
              <a:buNone/>
            </a:pPr>
            <a:r>
              <a:rPr lang="en-US" sz="2800" b="1" dirty="0" smtClean="0">
                <a:effectLst>
                  <a:outerShdw blurRad="50800" dist="38100" dir="2700000">
                    <a:srgbClr val="000000">
                      <a:alpha val="43000"/>
                    </a:srgbClr>
                  </a:outerShdw>
                </a:effectLst>
              </a:rPr>
              <a:t>“Learned and received and heard and saw” (Phil. 4:9)</a:t>
            </a:r>
          </a:p>
          <a:p>
            <a:pPr marL="0" indent="0" algn="ctr">
              <a:buNone/>
            </a:pPr>
            <a:r>
              <a:rPr lang="en-US" sz="2800" b="1" dirty="0" smtClean="0">
                <a:effectLst>
                  <a:outerShdw blurRad="50800" dist="38100" dir="2700000">
                    <a:srgbClr val="000000">
                      <a:alpha val="43000"/>
                    </a:srgbClr>
                  </a:outerShdw>
                </a:effectLst>
              </a:rPr>
              <a:t>Henderson Meeting (1910)</a:t>
            </a:r>
          </a:p>
          <a:p>
            <a:pPr marL="0" indent="0" algn="ctr">
              <a:buNone/>
            </a:pPr>
            <a:r>
              <a:rPr lang="en-US" sz="2800" b="1" dirty="0" smtClean="0">
                <a:effectLst>
                  <a:outerShdw blurRad="50800" dist="38100" dir="2700000">
                    <a:srgbClr val="000000">
                      <a:alpha val="43000"/>
                    </a:srgbClr>
                  </a:outerShdw>
                </a:effectLst>
              </a:rPr>
              <a:t>Continent of Great Cities (1976-present)</a:t>
            </a:r>
          </a:p>
          <a:p>
            <a:pPr marL="0" indent="0" algn="ctr">
              <a:buNone/>
            </a:pPr>
            <a:r>
              <a:rPr lang="en-US" sz="2800" b="1" dirty="0" smtClean="0">
                <a:effectLst>
                  <a:outerShdw blurRad="50800" dist="38100" dir="2700000">
                    <a:srgbClr val="000000">
                      <a:alpha val="43000"/>
                    </a:srgbClr>
                  </a:outerShdw>
                </a:effectLst>
              </a:rPr>
              <a:t>“If you abide in My word, you are My disciples indeed” (John 8:31)</a:t>
            </a:r>
            <a:endParaRPr lang="en-US" sz="28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PERSONAL</a:t>
            </a:r>
          </a:p>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CHURCH</a:t>
            </a:r>
          </a:p>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ORGANIZATION</a:t>
            </a:r>
          </a:p>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AUTONOMY</a:t>
            </a:r>
          </a:p>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EXTREMES</a:t>
            </a:r>
          </a:p>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COOPERATION</a:t>
            </a:r>
          </a:p>
          <a:p>
            <a:pPr algn="ctr">
              <a:lnSpc>
                <a:spcPct val="130000"/>
              </a:lnSpc>
            </a:pPr>
            <a:r>
              <a:rPr lang="en-US" b="1" dirty="0" smtClean="0">
                <a:solidFill>
                  <a:schemeClr val="bg2">
                    <a:lumMod val="50000"/>
                  </a:schemeClr>
                </a:solidFill>
                <a:effectLst>
                  <a:outerShdw blurRad="50800" dist="38100" dir="2700000">
                    <a:srgbClr val="000000">
                      <a:alpha val="43000"/>
                    </a:srgbClr>
                  </a:outerShdw>
                </a:effectLst>
              </a:rPr>
              <a:t>NEW TESTAMENT</a:t>
            </a:r>
          </a:p>
          <a:p>
            <a:pPr algn="ctr">
              <a:lnSpc>
                <a:spcPct val="130000"/>
              </a:lnSpc>
            </a:pPr>
            <a:r>
              <a:rPr lang="en-US" b="1" dirty="0" smtClean="0">
                <a:solidFill>
                  <a:srgbClr val="FFFFFF"/>
                </a:solidFill>
                <a:effectLst>
                  <a:outerShdw blurRad="50800" dist="38100" dir="2700000">
                    <a:srgbClr val="000000">
                      <a:alpha val="43000"/>
                    </a:srgbClr>
                  </a:outerShdw>
                </a:effectLst>
              </a:rPr>
              <a:t>EXAMPLES</a:t>
            </a:r>
            <a:endParaRPr lang="en-US" b="1" dirty="0">
              <a:solidFill>
                <a:srgbClr val="FFFFFF"/>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Autonomy and Independence</a:t>
            </a:r>
          </a:p>
          <a:p>
            <a:pPr marL="0" indent="0" algn="ctr">
              <a:spcBef>
                <a:spcPts val="2424"/>
              </a:spcBef>
              <a:buNone/>
            </a:pPr>
            <a:r>
              <a:rPr lang="en-US" sz="2400" b="1" dirty="0" smtClean="0">
                <a:effectLst>
                  <a:outerShdw blurRad="50800" dist="38100" dir="2700000">
                    <a:srgbClr val="000000">
                      <a:alpha val="43000"/>
                    </a:srgbClr>
                  </a:outerShdw>
                </a:effectLst>
              </a:rPr>
              <a:t>“Shepherd the flock of God which is among you [</a:t>
            </a:r>
            <a:r>
              <a:rPr lang="en-US" sz="2400" b="1" i="1" dirty="0" smtClean="0">
                <a:effectLst>
                  <a:outerShdw blurRad="50800" dist="38100" dir="2700000">
                    <a:srgbClr val="000000">
                      <a:alpha val="43000"/>
                    </a:srgbClr>
                  </a:outerShdw>
                </a:effectLst>
              </a:rPr>
              <a:t>en </a:t>
            </a:r>
            <a:r>
              <a:rPr lang="en-US" sz="2400" b="1" i="1" dirty="0" err="1" smtClean="0">
                <a:effectLst>
                  <a:outerShdw blurRad="50800" dist="38100" dir="2700000">
                    <a:srgbClr val="000000">
                      <a:alpha val="43000"/>
                    </a:srgbClr>
                  </a:outerShdw>
                </a:effectLst>
              </a:rPr>
              <a:t>humin</a:t>
            </a:r>
            <a:r>
              <a:rPr lang="en-US" sz="2400" b="1" dirty="0" smtClean="0">
                <a:effectLst>
                  <a:outerShdw blurRad="50800" dist="38100" dir="2700000">
                    <a:srgbClr val="000000">
                      <a:alpha val="43000"/>
                    </a:srgbClr>
                  </a:outerShdw>
                </a:effectLst>
              </a:rPr>
              <a:t>]” (1 Pet. 5:2)</a:t>
            </a:r>
          </a:p>
          <a:p>
            <a:pPr marL="0" indent="0" algn="ctr">
              <a:spcBef>
                <a:spcPts val="1824"/>
              </a:spcBef>
              <a:buNone/>
            </a:pPr>
            <a:r>
              <a:rPr lang="en-US" sz="2400" b="1" dirty="0" smtClean="0">
                <a:effectLst>
                  <a:outerShdw blurRad="50800" dist="38100" dir="2700000">
                    <a:srgbClr val="000000">
                      <a:alpha val="43000"/>
                    </a:srgbClr>
                  </a:outerShdw>
                </a:effectLst>
              </a:rPr>
              <a:t>“Take heed to yourselves and to all the flock, among which [</a:t>
            </a:r>
            <a:r>
              <a:rPr lang="en-US" sz="2400" b="1" i="1" dirty="0" smtClean="0">
                <a:effectLst>
                  <a:outerShdw blurRad="50800" dist="38100" dir="2700000">
                    <a:srgbClr val="000000">
                      <a:alpha val="43000"/>
                    </a:srgbClr>
                  </a:outerShdw>
                </a:effectLst>
              </a:rPr>
              <a:t>en </a:t>
            </a:r>
            <a:r>
              <a:rPr lang="en-US" sz="2400" b="1" i="1" dirty="0" err="1" smtClean="0">
                <a:effectLst>
                  <a:outerShdw blurRad="50800" dist="38100" dir="2700000">
                    <a:srgbClr val="000000">
                      <a:alpha val="43000"/>
                    </a:srgbClr>
                  </a:outerShdw>
                </a:effectLst>
              </a:rPr>
              <a:t>hō</a:t>
            </a:r>
            <a:r>
              <a:rPr lang="en-US" sz="2400" b="1" dirty="0" smtClean="0">
                <a:effectLst>
                  <a:outerShdw blurRad="50800" dist="38100" dir="2700000">
                    <a:srgbClr val="000000">
                      <a:alpha val="43000"/>
                    </a:srgbClr>
                  </a:outerShdw>
                </a:effectLst>
              </a:rPr>
              <a:t>] the Holy Spirit has made you overseers” (Acts 20:28)</a:t>
            </a:r>
          </a:p>
          <a:p>
            <a:pPr marL="0" indent="0" algn="ctr">
              <a:spcBef>
                <a:spcPts val="1824"/>
              </a:spcBef>
              <a:buNone/>
            </a:pPr>
            <a:r>
              <a:rPr lang="en-US" sz="2400" b="1" dirty="0" smtClean="0">
                <a:effectLst>
                  <a:outerShdw blurRad="50800" dist="38100" dir="2700000">
                    <a:srgbClr val="000000">
                      <a:alpha val="43000"/>
                    </a:srgbClr>
                  </a:outerShdw>
                </a:effectLst>
              </a:rPr>
              <a:t>Elders are “in” the flock over which they watch. </a:t>
            </a:r>
            <a:endParaRPr lang="en-US" sz="24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FFFFFF"/>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Autonomy and Independence</a:t>
            </a:r>
          </a:p>
          <a:p>
            <a:pPr marL="0" indent="0" algn="ctr">
              <a:spcBef>
                <a:spcPts val="3024"/>
              </a:spcBef>
              <a:buNone/>
            </a:pPr>
            <a:r>
              <a:rPr lang="en-US" sz="2500" b="1" dirty="0" err="1" smtClean="0">
                <a:effectLst>
                  <a:outerShdw blurRad="50800" dist="38100" dir="2700000">
                    <a:srgbClr val="000000">
                      <a:alpha val="43000"/>
                    </a:srgbClr>
                  </a:outerShdw>
                </a:effectLst>
              </a:rPr>
              <a:t>Diotrephes</a:t>
            </a:r>
            <a:r>
              <a:rPr lang="en-US" sz="2500" b="1" dirty="0" smtClean="0">
                <a:effectLst>
                  <a:outerShdw blurRad="50800" dist="38100" dir="2700000">
                    <a:srgbClr val="000000">
                      <a:alpha val="43000"/>
                    </a:srgbClr>
                  </a:outerShdw>
                </a:effectLst>
              </a:rPr>
              <a:t> loved “to have the preeminence” (3 John 9)</a:t>
            </a:r>
          </a:p>
          <a:p>
            <a:pPr marL="0" indent="0" algn="ctr">
              <a:spcBef>
                <a:spcPts val="1824"/>
              </a:spcBef>
              <a:buNone/>
            </a:pPr>
            <a:r>
              <a:rPr lang="en-US" sz="2500" b="1" dirty="0" smtClean="0">
                <a:effectLst>
                  <a:outerShdw blurRad="50800" dist="38100" dir="2700000">
                    <a:srgbClr val="000000">
                      <a:alpha val="43000"/>
                    </a:srgbClr>
                  </a:outerShdw>
                </a:effectLst>
              </a:rPr>
              <a:t>Put those “out of the church” whom             John sent (3 John 10)</a:t>
            </a:r>
          </a:p>
          <a:p>
            <a:pPr marL="0" indent="0" algn="ctr">
              <a:spcBef>
                <a:spcPts val="1824"/>
              </a:spcBef>
              <a:buNone/>
            </a:pPr>
            <a:r>
              <a:rPr lang="en-US" sz="2500" b="1" dirty="0" smtClean="0">
                <a:effectLst>
                  <a:outerShdw blurRad="50800" dist="38100" dir="2700000">
                    <a:srgbClr val="000000">
                      <a:alpha val="43000"/>
                    </a:srgbClr>
                  </a:outerShdw>
                </a:effectLst>
              </a:rPr>
              <a:t>Peter and Gentile converts (Gal. 2:11-12)</a:t>
            </a:r>
            <a:r>
              <a:rPr lang="en-US" sz="2400" b="1" dirty="0" smtClean="0">
                <a:effectLst>
                  <a:outerShdw blurRad="50800" dist="38100" dir="2700000">
                    <a:srgbClr val="000000">
                      <a:alpha val="43000"/>
                    </a:srgbClr>
                  </a:outerShdw>
                </a:effectLst>
              </a:rPr>
              <a:t> </a:t>
            </a:r>
            <a:endParaRPr lang="en-US" sz="24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FFFFFF"/>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Autonomy and Independence</a:t>
            </a:r>
          </a:p>
          <a:p>
            <a:pPr marL="0" indent="0" algn="ctr">
              <a:spcBef>
                <a:spcPts val="4224"/>
              </a:spcBef>
              <a:buNone/>
            </a:pPr>
            <a:r>
              <a:rPr lang="en-US" sz="2500" b="1" dirty="0" smtClean="0">
                <a:effectLst>
                  <a:outerShdw blurRad="50800" dist="38100" dir="2700000">
                    <a:srgbClr val="000000">
                      <a:alpha val="43000"/>
                    </a:srgbClr>
                  </a:outerShdw>
                </a:effectLst>
              </a:rPr>
              <a:t>Congregations were not considered branches extending from some centralized stem.</a:t>
            </a:r>
          </a:p>
          <a:p>
            <a:pPr marL="0" indent="0" algn="ctr">
              <a:spcBef>
                <a:spcPts val="1824"/>
              </a:spcBef>
              <a:buNone/>
            </a:pPr>
            <a:r>
              <a:rPr lang="en-US" sz="2500" b="1" dirty="0" smtClean="0">
                <a:effectLst>
                  <a:outerShdw blurRad="50800" dist="38100" dir="2700000">
                    <a:srgbClr val="000000">
                      <a:alpha val="43000"/>
                    </a:srgbClr>
                  </a:outerShdw>
                </a:effectLst>
              </a:rPr>
              <a:t>They were independent communities of individuals serving the Lord.</a:t>
            </a:r>
            <a:r>
              <a:rPr lang="en-US" sz="2400" b="1" dirty="0" smtClean="0">
                <a:effectLst>
                  <a:outerShdw blurRad="50800" dist="38100" dir="2700000">
                    <a:srgbClr val="000000">
                      <a:alpha val="43000"/>
                    </a:srgbClr>
                  </a:outerShdw>
                </a:effectLst>
              </a:rPr>
              <a:t> </a:t>
            </a:r>
            <a:endParaRPr lang="en-US" sz="24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FFFFFF"/>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Extreme Views of Autonomy</a:t>
            </a:r>
          </a:p>
          <a:p>
            <a:pPr marL="514350" indent="-514350">
              <a:spcBef>
                <a:spcPts val="1824"/>
              </a:spcBef>
              <a:buAutoNum type="arabicPeriod"/>
            </a:pPr>
            <a:r>
              <a:rPr lang="en-US" sz="2800" b="1" dirty="0" smtClean="0">
                <a:effectLst>
                  <a:outerShdw blurRad="50800" dist="38100" dir="2700000">
                    <a:srgbClr val="000000">
                      <a:alpha val="43000"/>
                    </a:srgbClr>
                  </a:outerShdw>
                </a:effectLst>
              </a:rPr>
              <a:t>Anarchy</a:t>
            </a:r>
          </a:p>
          <a:p>
            <a:pPr marL="0" indent="0" algn="ctr">
              <a:spcBef>
                <a:spcPts val="1224"/>
              </a:spcBef>
              <a:buNone/>
            </a:pPr>
            <a:r>
              <a:rPr lang="en-US" sz="2000" b="1" dirty="0" smtClean="0">
                <a:effectLst>
                  <a:outerShdw blurRad="50800" dist="38100" dir="2700000">
                    <a:srgbClr val="000000">
                      <a:alpha val="43000"/>
                    </a:srgbClr>
                  </a:outerShdw>
                </a:effectLst>
              </a:rPr>
              <a:t>“A state of disorder due to absence or non-recognition of authority” (</a:t>
            </a:r>
            <a:r>
              <a:rPr lang="en-US" sz="2000" b="1" i="1" dirty="0" smtClean="0">
                <a:effectLst>
                  <a:outerShdw blurRad="50800" dist="38100" dir="2700000">
                    <a:srgbClr val="000000">
                      <a:alpha val="43000"/>
                    </a:srgbClr>
                  </a:outerShdw>
                </a:effectLst>
              </a:rPr>
              <a:t>New Oxford American Dictionary</a:t>
            </a:r>
            <a:r>
              <a:rPr lang="en-US" sz="2000" b="1" dirty="0" smtClean="0">
                <a:effectLst>
                  <a:outerShdw blurRad="50800" dist="38100" dir="2700000">
                    <a:srgbClr val="000000">
                      <a:alpha val="43000"/>
                    </a:srgbClr>
                  </a:outerShdw>
                </a:effectLst>
              </a:rPr>
              <a:t>)</a:t>
            </a:r>
          </a:p>
          <a:p>
            <a:pPr marL="0" indent="0" algn="ctr">
              <a:spcBef>
                <a:spcPts val="1224"/>
              </a:spcBef>
              <a:buNone/>
            </a:pPr>
            <a:r>
              <a:rPr lang="en-US" sz="2000" b="1" dirty="0" smtClean="0">
                <a:effectLst>
                  <a:outerShdw blurRad="50800" dist="38100" dir="2700000">
                    <a:srgbClr val="000000">
                      <a:alpha val="43000"/>
                    </a:srgbClr>
                  </a:outerShdw>
                </a:effectLst>
              </a:rPr>
              <a:t>In one sense no one is </a:t>
            </a:r>
            <a:r>
              <a:rPr lang="en-US" sz="2000" b="1" i="1" dirty="0" smtClean="0">
                <a:effectLst>
                  <a:outerShdw blurRad="50800" dist="38100" dir="2700000">
                    <a:srgbClr val="000000">
                      <a:alpha val="43000"/>
                    </a:srgbClr>
                  </a:outerShdw>
                </a:effectLst>
              </a:rPr>
              <a:t>autonomous.</a:t>
            </a:r>
            <a:endParaRPr lang="en-US" sz="2000" b="1" dirty="0" smtClean="0">
              <a:effectLst>
                <a:outerShdw blurRad="50800" dist="38100" dir="2700000">
                  <a:srgbClr val="000000">
                    <a:alpha val="43000"/>
                  </a:srgbClr>
                </a:outerShdw>
              </a:effectLst>
            </a:endParaRPr>
          </a:p>
          <a:p>
            <a:pPr marL="0" indent="0" algn="ctr">
              <a:spcBef>
                <a:spcPts val="1224"/>
              </a:spcBef>
              <a:buNone/>
            </a:pPr>
            <a:r>
              <a:rPr lang="en-US" sz="2000" b="1" dirty="0" smtClean="0">
                <a:effectLst>
                  <a:outerShdw blurRad="50800" dist="38100" dir="2700000">
                    <a:srgbClr val="000000">
                      <a:alpha val="43000"/>
                    </a:srgbClr>
                  </a:outerShdw>
                </a:effectLst>
              </a:rPr>
              <a:t>“I have been crucified with Christ; it is no longer I who live, but Christ lives in me” (Gal. 2:20)</a:t>
            </a:r>
          </a:p>
          <a:p>
            <a:pPr marL="0" indent="0" algn="ctr">
              <a:spcBef>
                <a:spcPts val="1224"/>
              </a:spcBef>
              <a:buNone/>
            </a:pPr>
            <a:r>
              <a:rPr lang="en-US" sz="2000" b="1" dirty="0" smtClean="0">
                <a:effectLst>
                  <a:outerShdw blurRad="50800" dist="38100" dir="2700000">
                    <a:srgbClr val="000000">
                      <a:alpha val="43000"/>
                    </a:srgbClr>
                  </a:outerShdw>
                </a:effectLst>
              </a:rPr>
              <a:t>“Slaves of God” (Rom. 6:22)</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FFFFFF"/>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Extreme Views of Autonomy</a:t>
            </a:r>
          </a:p>
          <a:p>
            <a:pPr marL="514350" indent="-514350">
              <a:spcBef>
                <a:spcPts val="1824"/>
              </a:spcBef>
              <a:buAutoNum type="arabicPeriod"/>
            </a:pPr>
            <a:r>
              <a:rPr lang="en-US" sz="2800" b="1" dirty="0" smtClean="0">
                <a:effectLst>
                  <a:outerShdw blurRad="50800" dist="38100" dir="2700000">
                    <a:srgbClr val="000000">
                      <a:alpha val="43000"/>
                    </a:srgbClr>
                  </a:outerShdw>
                </a:effectLst>
              </a:rPr>
              <a:t>Anarchy</a:t>
            </a:r>
          </a:p>
          <a:p>
            <a:pPr marL="0" indent="0" algn="ctr">
              <a:spcBef>
                <a:spcPts val="1224"/>
              </a:spcBef>
              <a:buNone/>
            </a:pPr>
            <a:r>
              <a:rPr lang="en-US" sz="2400" b="1" dirty="0" smtClean="0">
                <a:effectLst>
                  <a:outerShdw blurRad="50800" dist="38100" dir="2700000">
                    <a:srgbClr val="000000">
                      <a:alpha val="43000"/>
                    </a:srgbClr>
                  </a:outerShdw>
                </a:effectLst>
              </a:rPr>
              <a:t>Local church organization is </a:t>
            </a:r>
            <a:r>
              <a:rPr lang="en-US" sz="2400" b="1" i="1" dirty="0" smtClean="0">
                <a:effectLst>
                  <a:outerShdw blurRad="50800" dist="38100" dir="2700000">
                    <a:srgbClr val="000000">
                      <a:alpha val="43000"/>
                    </a:srgbClr>
                  </a:outerShdw>
                </a:effectLst>
              </a:rPr>
              <a:t>autonomous</a:t>
            </a:r>
            <a:r>
              <a:rPr lang="en-US" sz="2400" b="1" dirty="0" smtClean="0">
                <a:effectLst>
                  <a:outerShdw blurRad="50800" dist="38100" dir="2700000">
                    <a:srgbClr val="000000">
                      <a:alpha val="43000"/>
                    </a:srgbClr>
                  </a:outerShdw>
                </a:effectLst>
              </a:rPr>
              <a:t>.</a:t>
            </a:r>
          </a:p>
          <a:p>
            <a:pPr marL="0" indent="0" algn="ctr">
              <a:spcBef>
                <a:spcPts val="1224"/>
              </a:spcBef>
              <a:buNone/>
            </a:pPr>
            <a:r>
              <a:rPr lang="en-US" sz="2300" b="1" dirty="0" smtClean="0">
                <a:effectLst>
                  <a:outerShdw blurRad="50800" dist="38100" dir="2700000">
                    <a:srgbClr val="000000">
                      <a:alpha val="43000"/>
                    </a:srgbClr>
                  </a:outerShdw>
                </a:effectLst>
              </a:rPr>
              <a:t>“Head over all things to the church” (Eph. 1:22)</a:t>
            </a:r>
          </a:p>
          <a:p>
            <a:pPr marL="0" indent="0" algn="ctr">
              <a:spcBef>
                <a:spcPts val="1224"/>
              </a:spcBef>
              <a:buNone/>
            </a:pPr>
            <a:r>
              <a:rPr lang="en-US" sz="2300" b="1" dirty="0" smtClean="0">
                <a:effectLst>
                  <a:outerShdw blurRad="50800" dist="38100" dir="2700000">
                    <a:srgbClr val="000000">
                      <a:alpha val="43000"/>
                    </a:srgbClr>
                  </a:outerShdw>
                </a:effectLst>
              </a:rPr>
              <a:t>“The Chief Shepherd” (1 Pet. 5:4)</a:t>
            </a:r>
          </a:p>
          <a:p>
            <a:pPr marL="0" indent="0" algn="ctr">
              <a:spcBef>
                <a:spcPts val="1224"/>
              </a:spcBef>
              <a:buNone/>
            </a:pPr>
            <a:r>
              <a:rPr lang="en-US" sz="2300" b="1" dirty="0" smtClean="0">
                <a:effectLst>
                  <a:outerShdw blurRad="50800" dist="38100" dir="2700000">
                    <a:srgbClr val="000000">
                      <a:alpha val="43000"/>
                    </a:srgbClr>
                  </a:outerShdw>
                </a:effectLst>
              </a:rPr>
              <a:t>“Whatever you bind on the earth shall occur, having been bound in Heaven” (Matt. 18:18, GLT)</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FFFFFF"/>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Extreme Views of Autonomy</a:t>
            </a:r>
          </a:p>
          <a:p>
            <a:pPr marL="514350" indent="-514350">
              <a:spcBef>
                <a:spcPts val="1824"/>
              </a:spcBef>
              <a:buFont typeface="+mj-lt"/>
              <a:buAutoNum type="arabicPeriod" startAt="2"/>
            </a:pPr>
            <a:r>
              <a:rPr lang="en-US" sz="2800" b="1" dirty="0" smtClean="0">
                <a:effectLst>
                  <a:outerShdw blurRad="50800" dist="38100" dir="2700000">
                    <a:srgbClr val="000000">
                      <a:alpha val="43000"/>
                    </a:srgbClr>
                  </a:outerShdw>
                </a:effectLst>
              </a:rPr>
              <a:t>Isolation</a:t>
            </a:r>
          </a:p>
          <a:p>
            <a:pPr marL="0" indent="0" algn="ctr">
              <a:spcBef>
                <a:spcPts val="1224"/>
              </a:spcBef>
              <a:buNone/>
            </a:pPr>
            <a:r>
              <a:rPr lang="en-US" sz="2400" b="1" dirty="0" smtClean="0">
                <a:effectLst>
                  <a:outerShdw blurRad="50800" dist="38100" dir="2700000">
                    <a:srgbClr val="000000">
                      <a:alpha val="43000"/>
                    </a:srgbClr>
                  </a:outerShdw>
                </a:effectLst>
              </a:rPr>
              <a:t>Fellowship with God = fellowship with one another in Christ (1 John 1:3)</a:t>
            </a:r>
            <a:r>
              <a:rPr lang="en-US" sz="2400" b="1" i="1" dirty="0" smtClean="0">
                <a:effectLst>
                  <a:outerShdw blurRad="50800" dist="38100" dir="2700000">
                    <a:srgbClr val="000000">
                      <a:alpha val="43000"/>
                    </a:srgbClr>
                  </a:outerShdw>
                </a:effectLst>
              </a:rPr>
              <a:t>.</a:t>
            </a:r>
            <a:endParaRPr lang="en-US" sz="2400" b="1" dirty="0" smtClean="0">
              <a:effectLst>
                <a:outerShdw blurRad="50800" dist="38100" dir="2700000">
                  <a:srgbClr val="000000">
                    <a:alpha val="43000"/>
                  </a:srgbClr>
                </a:outerShdw>
              </a:effectLst>
            </a:endParaRPr>
          </a:p>
          <a:p>
            <a:pPr marL="0" indent="0" algn="ctr">
              <a:spcBef>
                <a:spcPts val="1224"/>
              </a:spcBef>
              <a:buNone/>
            </a:pPr>
            <a:r>
              <a:rPr lang="en-US" sz="2400" b="1" dirty="0" smtClean="0">
                <a:effectLst>
                  <a:outerShdw blurRad="50800" dist="38100" dir="2700000">
                    <a:srgbClr val="000000">
                      <a:alpha val="43000"/>
                    </a:srgbClr>
                  </a:outerShdw>
                </a:effectLst>
              </a:rPr>
              <a:t>“Love the brotherhood” (1 Pet. 2:17)</a:t>
            </a:r>
          </a:p>
          <a:p>
            <a:pPr marL="0" indent="0" algn="ctr">
              <a:spcBef>
                <a:spcPts val="1224"/>
              </a:spcBef>
              <a:buNone/>
            </a:pPr>
            <a:r>
              <a:rPr lang="en-US" sz="2400" b="1" dirty="0" smtClean="0">
                <a:effectLst>
                  <a:outerShdw blurRad="50800" dist="38100" dir="2700000">
                    <a:srgbClr val="000000">
                      <a:alpha val="43000"/>
                    </a:srgbClr>
                  </a:outerShdw>
                </a:effectLst>
              </a:rPr>
              <a:t>Paul Galatians (Gal. 1:6-9)—Jesus Asia (Rev. 1-3)</a:t>
            </a:r>
          </a:p>
          <a:p>
            <a:pPr marL="0" indent="0" algn="ctr">
              <a:spcBef>
                <a:spcPts val="1224"/>
              </a:spcBef>
              <a:buNone/>
            </a:pPr>
            <a:r>
              <a:rPr lang="en-US" sz="2400" b="1" dirty="0" smtClean="0">
                <a:effectLst>
                  <a:outerShdw blurRad="50800" dist="38100" dir="2700000">
                    <a:srgbClr val="000000">
                      <a:alpha val="43000"/>
                    </a:srgbClr>
                  </a:outerShdw>
                </a:effectLst>
              </a:rPr>
              <a:t>Pass “by on the other side” Luke 10:31-32)?</a:t>
            </a: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FFFFFF"/>
                </a:solidFill>
                <a:effectLst>
                  <a:outerShdw blurRad="50800" dist="38100" dir="2700000">
                    <a:srgbClr val="000000">
                      <a:alpha val="43000"/>
                    </a:srgbClr>
                  </a:outerShdw>
                </a:effectLst>
              </a:rPr>
              <a:t>EXTREMES</a:t>
            </a:r>
          </a:p>
          <a:p>
            <a:pPr algn="ctr">
              <a:lnSpc>
                <a:spcPct val="130000"/>
              </a:lnSpc>
            </a:pPr>
            <a:r>
              <a:rPr lang="en-US" b="1" dirty="0" smtClean="0">
                <a:solidFill>
                  <a:srgbClr val="948A54"/>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824"/>
              </a:spcBef>
              <a:buNone/>
            </a:pPr>
            <a:r>
              <a:rPr lang="en-US" sz="2300" b="1" dirty="0" smtClean="0">
                <a:effectLst>
                  <a:outerShdw blurRad="50800" dist="38100" dir="2700000">
                    <a:srgbClr val="000000">
                      <a:alpha val="43000"/>
                    </a:srgbClr>
                  </a:outerShdw>
                </a:effectLst>
              </a:rPr>
              <a:t>“One real hindrance to brotherhood unity has been an ungodly view of church autonomy.” He argued that church autonomy “guaranteed that the world will never be evangelized” and thus concluded that autonomy is “contrary to the very purpose of God and is sinful” (</a:t>
            </a:r>
            <a:r>
              <a:rPr lang="en-US" sz="2300" b="1" i="1" dirty="0" smtClean="0">
                <a:effectLst>
                  <a:outerShdw blurRad="50800" dist="38100" dir="2700000">
                    <a:srgbClr val="000000">
                      <a:alpha val="43000"/>
                    </a:srgbClr>
                  </a:outerShdw>
                </a:effectLst>
              </a:rPr>
              <a:t>Boston Bulletin</a:t>
            </a:r>
            <a:r>
              <a:rPr lang="en-US" sz="2300" b="1" dirty="0" smtClean="0">
                <a:effectLst>
                  <a:outerShdw blurRad="50800" dist="38100" dir="2700000">
                    <a:srgbClr val="000000">
                      <a:alpha val="43000"/>
                    </a:srgbClr>
                  </a:outerShdw>
                </a:effectLst>
              </a:rPr>
              <a:t>, “Progressive Revelation,” Part 4, June 5, 1988).</a:t>
            </a:r>
            <a:endParaRPr lang="en-US" sz="23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2" cy="1574347"/>
          </a:xfrm>
        </p:spPr>
        <p:txBody>
          <a:bodyPr>
            <a:noAutofit/>
          </a:bodyPr>
          <a:lstStyle/>
          <a:p>
            <a:pPr>
              <a:lnSpc>
                <a:spcPct val="70000"/>
              </a:lnSpc>
            </a:pP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HURCH</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G</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OVERNMENT</a:t>
            </a:r>
            <a: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t/>
            </a:r>
            <a:br>
              <a:rPr lang="en-US" sz="4000" b="1" dirty="0" smtClean="0">
                <a:solidFill>
                  <a:schemeClr val="bg2">
                    <a:lumMod val="75000"/>
                  </a:schemeClr>
                </a:solidFill>
                <a:effectLst>
                  <a:outerShdw blurRad="50800" dist="38100" dir="2700000" algn="br">
                    <a:srgbClr val="000000">
                      <a:alpha val="43000"/>
                    </a:srgbClr>
                  </a:outerShdw>
                </a:effectLst>
                <a:latin typeface="Cambria"/>
                <a:cs typeface="Cambria"/>
              </a:rPr>
            </a:b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&amp; </a:t>
            </a:r>
            <a:r>
              <a:rPr lang="en-US" sz="5400" b="1" dirty="0" smtClean="0">
                <a:solidFill>
                  <a:schemeClr val="bg2">
                    <a:lumMod val="75000"/>
                  </a:schemeClr>
                </a:solidFill>
                <a:effectLst>
                  <a:outerShdw blurRad="50800" dist="38100" dir="2700000" algn="br">
                    <a:srgbClr val="000000">
                      <a:alpha val="43000"/>
                    </a:srgbClr>
                  </a:outerShdw>
                </a:effectLst>
                <a:latin typeface="Cambria"/>
                <a:cs typeface="Cambria"/>
              </a:rPr>
              <a:t>C</a:t>
            </a:r>
            <a:r>
              <a:rPr lang="en-US" sz="3600" b="1" dirty="0" smtClean="0">
                <a:solidFill>
                  <a:schemeClr val="bg2">
                    <a:lumMod val="75000"/>
                  </a:schemeClr>
                </a:solidFill>
                <a:effectLst>
                  <a:outerShdw blurRad="50800" dist="38100" dir="2700000" algn="br">
                    <a:srgbClr val="000000">
                      <a:alpha val="43000"/>
                    </a:srgbClr>
                  </a:outerShdw>
                </a:effectLst>
                <a:latin typeface="Cambria"/>
                <a:cs typeface="Cambria"/>
              </a:rPr>
              <a:t>OOPERATION</a:t>
            </a:r>
            <a:endParaRPr lang="en-US" sz="3600" b="1" dirty="0">
              <a:solidFill>
                <a:schemeClr val="bg2">
                  <a:lumMod val="75000"/>
                </a:schemeClr>
              </a:solidFill>
              <a:effectLst>
                <a:outerShdw blurRad="50800" dist="38100" dir="2700000" algn="br">
                  <a:srgbClr val="000000">
                    <a:alpha val="43000"/>
                  </a:srgbClr>
                </a:outerShdw>
              </a:effectLst>
              <a:latin typeface="Cambria"/>
              <a:cs typeface="Cambria"/>
            </a:endParaRPr>
          </a:p>
        </p:txBody>
      </p:sp>
      <p:sp>
        <p:nvSpPr>
          <p:cNvPr id="3" name="Content Placeholder 2"/>
          <p:cNvSpPr>
            <a:spLocks noGrp="1"/>
          </p:cNvSpPr>
          <p:nvPr>
            <p:ph idx="1"/>
          </p:nvPr>
        </p:nvSpPr>
        <p:spPr/>
        <p:txBody>
          <a:bodyPr anchor="t">
            <a:noAutofit/>
          </a:bodyPr>
          <a:lstStyle/>
          <a:p>
            <a:pPr marL="0" indent="0" algn="ctr">
              <a:buNone/>
            </a:pPr>
            <a:r>
              <a:rPr lang="en-US" b="1" dirty="0" smtClean="0">
                <a:effectLst>
                  <a:outerShdw blurRad="50800" dist="38100" dir="2700000">
                    <a:srgbClr val="000000">
                      <a:alpha val="43000"/>
                    </a:srgbClr>
                  </a:outerShdw>
                </a:effectLst>
              </a:rPr>
              <a:t>Church Cooperation</a:t>
            </a:r>
          </a:p>
          <a:p>
            <a:pPr marL="0" indent="0" algn="ctr">
              <a:spcBef>
                <a:spcPts val="1224"/>
              </a:spcBef>
              <a:buNone/>
            </a:pPr>
            <a:r>
              <a:rPr lang="en-US" sz="2200" b="1" dirty="0" smtClean="0">
                <a:effectLst>
                  <a:outerShdw blurRad="50800" dist="38100" dir="2700000">
                    <a:srgbClr val="000000">
                      <a:alpha val="43000"/>
                    </a:srgbClr>
                  </a:outerShdw>
                </a:effectLst>
              </a:rPr>
              <a:t>“Come, let us build ourselves a city, and a tower whose top is in the heavens; let us make a name for ourselves” (Gen. 11:4)</a:t>
            </a:r>
          </a:p>
          <a:p>
            <a:pPr marL="0" indent="0" algn="ctr">
              <a:spcBef>
                <a:spcPts val="1224"/>
              </a:spcBef>
              <a:buNone/>
            </a:pPr>
            <a:r>
              <a:rPr lang="en-US" sz="2400" b="1" dirty="0" smtClean="0">
                <a:effectLst>
                  <a:outerShdw blurRad="50800" dist="38100" dir="2700000">
                    <a:srgbClr val="000000">
                      <a:alpha val="43000"/>
                    </a:srgbClr>
                  </a:outerShdw>
                </a:effectLst>
              </a:rPr>
              <a:t>“Make us a king to judge us like all the nations” (1 Sam. 8:5)</a:t>
            </a:r>
          </a:p>
          <a:p>
            <a:pPr marL="0" indent="0" algn="ctr">
              <a:spcBef>
                <a:spcPts val="1224"/>
              </a:spcBef>
              <a:buNone/>
            </a:pPr>
            <a:r>
              <a:rPr lang="en-US" sz="2200" b="1" dirty="0" smtClean="0">
                <a:effectLst>
                  <a:outerShdw blurRad="50800" dist="38100" dir="2700000">
                    <a:srgbClr val="000000">
                      <a:alpha val="43000"/>
                    </a:srgbClr>
                  </a:outerShdw>
                </a:effectLst>
              </a:rPr>
              <a:t>“They have not rejected you, but they have rejected Me, that I should not reign over them” (1 Sam. 8:7)</a:t>
            </a:r>
            <a:endParaRPr lang="en-US" sz="2200" b="1" dirty="0">
              <a:effectLst>
                <a:outerShdw blurRad="50800" dist="38100" dir="2700000">
                  <a:srgbClr val="000000">
                    <a:alpha val="43000"/>
                  </a:srgbClr>
                </a:outerShdw>
              </a:effectLst>
            </a:endParaRPr>
          </a:p>
        </p:txBody>
      </p:sp>
      <p:sp>
        <p:nvSpPr>
          <p:cNvPr id="4" name="TextBox 3"/>
          <p:cNvSpPr txBox="1"/>
          <p:nvPr/>
        </p:nvSpPr>
        <p:spPr>
          <a:xfrm>
            <a:off x="0" y="2668158"/>
            <a:ext cx="2155303" cy="2959272"/>
          </a:xfrm>
          <a:prstGeom prst="rect">
            <a:avLst/>
          </a:prstGeom>
          <a:noFill/>
        </p:spPr>
        <p:txBody>
          <a:bodyPr wrap="square" rtlCol="0">
            <a:spAutoFit/>
          </a:bodyPr>
          <a:lstStyle/>
          <a:p>
            <a:pPr algn="ctr">
              <a:lnSpc>
                <a:spcPct val="130000"/>
              </a:lnSpc>
            </a:pPr>
            <a:r>
              <a:rPr lang="en-US" b="1" dirty="0" smtClean="0">
                <a:solidFill>
                  <a:srgbClr val="948A54"/>
                </a:solidFill>
                <a:effectLst>
                  <a:outerShdw blurRad="50800" dist="38100" dir="2700000">
                    <a:srgbClr val="000000">
                      <a:alpha val="43000"/>
                    </a:srgbClr>
                  </a:outerShdw>
                </a:effectLst>
              </a:rPr>
              <a:t>PERSONAL</a:t>
            </a:r>
          </a:p>
          <a:p>
            <a:pPr algn="ctr">
              <a:lnSpc>
                <a:spcPct val="130000"/>
              </a:lnSpc>
            </a:pPr>
            <a:r>
              <a:rPr lang="en-US" b="1" dirty="0" smtClean="0">
                <a:solidFill>
                  <a:srgbClr val="948A54"/>
                </a:solidFill>
                <a:effectLst>
                  <a:outerShdw blurRad="50800" dist="38100" dir="2700000">
                    <a:srgbClr val="000000">
                      <a:alpha val="43000"/>
                    </a:srgbClr>
                  </a:outerShdw>
                </a:effectLst>
              </a:rPr>
              <a:t>CHURCH</a:t>
            </a:r>
          </a:p>
          <a:p>
            <a:pPr algn="ctr">
              <a:lnSpc>
                <a:spcPct val="130000"/>
              </a:lnSpc>
            </a:pPr>
            <a:r>
              <a:rPr lang="en-US" b="1" dirty="0" smtClean="0">
                <a:solidFill>
                  <a:srgbClr val="948A54"/>
                </a:solidFill>
                <a:effectLst>
                  <a:outerShdw blurRad="50800" dist="38100" dir="2700000">
                    <a:srgbClr val="000000">
                      <a:alpha val="43000"/>
                    </a:srgbClr>
                  </a:outerShdw>
                </a:effectLst>
              </a:rPr>
              <a:t>ORGANIZATION</a:t>
            </a:r>
          </a:p>
          <a:p>
            <a:pPr algn="ctr">
              <a:lnSpc>
                <a:spcPct val="130000"/>
              </a:lnSpc>
            </a:pPr>
            <a:r>
              <a:rPr lang="en-US" b="1" dirty="0" smtClean="0">
                <a:solidFill>
                  <a:srgbClr val="948A54"/>
                </a:solidFill>
                <a:effectLst>
                  <a:outerShdw blurRad="50800" dist="38100" dir="2700000">
                    <a:srgbClr val="000000">
                      <a:alpha val="43000"/>
                    </a:srgbClr>
                  </a:outerShdw>
                </a:effectLst>
              </a:rPr>
              <a:t>AUTONOMY</a:t>
            </a:r>
          </a:p>
          <a:p>
            <a:pPr algn="ctr">
              <a:lnSpc>
                <a:spcPct val="130000"/>
              </a:lnSpc>
            </a:pPr>
            <a:r>
              <a:rPr lang="en-US" b="1" dirty="0" smtClean="0">
                <a:solidFill>
                  <a:srgbClr val="948A54"/>
                </a:solidFill>
                <a:effectLst>
                  <a:outerShdw blurRad="50800" dist="38100" dir="2700000">
                    <a:srgbClr val="000000">
                      <a:alpha val="43000"/>
                    </a:srgbClr>
                  </a:outerShdw>
                </a:effectLst>
              </a:rPr>
              <a:t>EXTREMES</a:t>
            </a:r>
          </a:p>
          <a:p>
            <a:pPr algn="ctr">
              <a:lnSpc>
                <a:spcPct val="130000"/>
              </a:lnSpc>
            </a:pPr>
            <a:r>
              <a:rPr lang="en-US" b="1" dirty="0" smtClean="0">
                <a:solidFill>
                  <a:srgbClr val="FFFFFF"/>
                </a:solidFill>
                <a:effectLst>
                  <a:outerShdw blurRad="50800" dist="38100" dir="2700000">
                    <a:srgbClr val="000000">
                      <a:alpha val="43000"/>
                    </a:srgbClr>
                  </a:outerShdw>
                </a:effectLst>
              </a:rPr>
              <a:t>COOPERATION</a:t>
            </a:r>
          </a:p>
          <a:p>
            <a:pPr algn="ctr">
              <a:lnSpc>
                <a:spcPct val="130000"/>
              </a:lnSpc>
            </a:pPr>
            <a:r>
              <a:rPr lang="en-US" b="1" dirty="0" smtClean="0">
                <a:solidFill>
                  <a:srgbClr val="948A54"/>
                </a:solidFill>
                <a:effectLst>
                  <a:outerShdw blurRad="50800" dist="38100" dir="2700000">
                    <a:srgbClr val="000000">
                      <a:alpha val="43000"/>
                    </a:srgbClr>
                  </a:outerShdw>
                </a:effectLst>
              </a:rPr>
              <a:t>NEW TESTAMENT</a:t>
            </a:r>
          </a:p>
          <a:p>
            <a:pPr algn="ctr">
              <a:lnSpc>
                <a:spcPct val="130000"/>
              </a:lnSpc>
            </a:pPr>
            <a:r>
              <a:rPr lang="en-US" b="1" dirty="0" smtClean="0">
                <a:solidFill>
                  <a:srgbClr val="948A54"/>
                </a:solidFill>
                <a:effectLst>
                  <a:outerShdw blurRad="50800" dist="38100" dir="2700000">
                    <a:srgbClr val="000000">
                      <a:alpha val="43000"/>
                    </a:srgbClr>
                  </a:outerShdw>
                </a:effectLst>
              </a:rPr>
              <a:t>EXAMPLES</a:t>
            </a:r>
            <a:endParaRPr lang="en-US" b="1" dirty="0">
              <a:solidFill>
                <a:srgbClr val="948A54"/>
              </a:solidFill>
              <a:effectLst>
                <a:outerShdw blurRad="50800" dist="38100" dir="2700000">
                  <a:srgbClr val="000000">
                    <a:alpha val="4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555</TotalTime>
  <Words>1314</Words>
  <Application>Microsoft Macintosh PowerPoint</Application>
  <PresentationFormat>On-screen Show (4:3)</PresentationFormat>
  <Paragraphs>234</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Office Theme</vt:lpstr>
      <vt:lpstr>PHILIPPIANS 4:9</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lpstr>CHURCH GOVERNMENT &amp; COOPERATION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27</cp:revision>
  <dcterms:created xsi:type="dcterms:W3CDTF">2017-10-18T21:38:53Z</dcterms:created>
  <dcterms:modified xsi:type="dcterms:W3CDTF">2017-10-18T21:39:43Z</dcterms:modified>
</cp:coreProperties>
</file>