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s/slide18.xml" ContentType="application/vnd.openxmlformats-officedocument.presentationml.slide+xml"/>
  <Override PartName="/ppt/slides/slide2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slides/slide2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s/slide17.xml" ContentType="application/vnd.openxmlformats-officedocument.presentationml.slide+xml"/>
  <Override PartName="/ppt/slides/slide22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s/slide20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7" r:id="rId2"/>
    <p:sldId id="264" r:id="rId3"/>
    <p:sldId id="265" r:id="rId4"/>
    <p:sldId id="266" r:id="rId5"/>
    <p:sldId id="269" r:id="rId6"/>
    <p:sldId id="267" r:id="rId7"/>
    <p:sldId id="281" r:id="rId8"/>
    <p:sldId id="268" r:id="rId9"/>
    <p:sldId id="270" r:id="rId10"/>
    <p:sldId id="271" r:id="rId11"/>
    <p:sldId id="282" r:id="rId12"/>
    <p:sldId id="272" r:id="rId13"/>
    <p:sldId id="273" r:id="rId14"/>
    <p:sldId id="274" r:id="rId15"/>
    <p:sldId id="283" r:id="rId16"/>
    <p:sldId id="275" r:id="rId17"/>
    <p:sldId id="276" r:id="rId18"/>
    <p:sldId id="277" r:id="rId19"/>
    <p:sldId id="284" r:id="rId20"/>
    <p:sldId id="278" r:id="rId21"/>
    <p:sldId id="279" r:id="rId22"/>
    <p:sldId id="285" r:id="rId23"/>
    <p:sldId id="280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9514" autoAdjust="0"/>
  </p:normalViewPr>
  <p:slideViewPr>
    <p:cSldViewPr snapToGrid="0" snapToObjects="1">
      <p:cViewPr varScale="1">
        <p:scale>
          <a:sx n="104" d="100"/>
          <a:sy n="104" d="100"/>
        </p:scale>
        <p:origin x="-36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BA1AB-8C5B-9244-B048-81D1B9AB950F}" type="datetimeFigureOut">
              <a:rPr lang="en-US" smtClean="0"/>
              <a:pPr/>
              <a:t>12/7/17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2F9A8-6F59-7146-95EB-7E8B868F7F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BA1AB-8C5B-9244-B048-81D1B9AB950F}" type="datetimeFigureOut">
              <a:rPr lang="en-US" smtClean="0"/>
              <a:pPr/>
              <a:t>12/7/17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2F9A8-6F59-7146-95EB-7E8B868F7F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BA1AB-8C5B-9244-B048-81D1B9AB950F}" type="datetimeFigureOut">
              <a:rPr lang="en-US" smtClean="0"/>
              <a:pPr/>
              <a:t>12/7/17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2F9A8-6F59-7146-95EB-7E8B868F7F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BA1AB-8C5B-9244-B048-81D1B9AB950F}" type="datetimeFigureOut">
              <a:rPr lang="en-US" smtClean="0"/>
              <a:pPr/>
              <a:t>12/7/17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2F9A8-6F59-7146-95EB-7E8B868F7F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BA1AB-8C5B-9244-B048-81D1B9AB950F}" type="datetimeFigureOut">
              <a:rPr lang="en-US" smtClean="0"/>
              <a:pPr/>
              <a:t>12/7/17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2F9A8-6F59-7146-95EB-7E8B868F7F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BA1AB-8C5B-9244-B048-81D1B9AB950F}" type="datetimeFigureOut">
              <a:rPr lang="en-US" smtClean="0"/>
              <a:pPr/>
              <a:t>12/7/17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2F9A8-6F59-7146-95EB-7E8B868F7F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BA1AB-8C5B-9244-B048-81D1B9AB950F}" type="datetimeFigureOut">
              <a:rPr lang="en-US" smtClean="0"/>
              <a:pPr/>
              <a:t>12/7/17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2F9A8-6F59-7146-95EB-7E8B868F7F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BA1AB-8C5B-9244-B048-81D1B9AB950F}" type="datetimeFigureOut">
              <a:rPr lang="en-US" smtClean="0"/>
              <a:pPr/>
              <a:t>12/7/17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2F9A8-6F59-7146-95EB-7E8B868F7F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BA1AB-8C5B-9244-B048-81D1B9AB950F}" type="datetimeFigureOut">
              <a:rPr lang="en-US" smtClean="0"/>
              <a:pPr/>
              <a:t>12/7/17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2F9A8-6F59-7146-95EB-7E8B868F7F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BA1AB-8C5B-9244-B048-81D1B9AB950F}" type="datetimeFigureOut">
              <a:rPr lang="en-US" smtClean="0"/>
              <a:pPr/>
              <a:t>12/7/17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2F9A8-6F59-7146-95EB-7E8B868F7F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BA1AB-8C5B-9244-B048-81D1B9AB950F}" type="datetimeFigureOut">
              <a:rPr lang="en-US" smtClean="0"/>
              <a:pPr/>
              <a:t>12/7/17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2F9A8-6F59-7146-95EB-7E8B868F7F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3">
            <a:lum bright="-20000" contrast="-20000"/>
            <a:alphaModFix/>
          </a:blip>
          <a:srcRect t="15997" r="6814" b="1411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7BA1AB-8C5B-9244-B048-81D1B9AB950F}" type="datetimeFigureOut">
              <a:rPr lang="en-US" smtClean="0"/>
              <a:pPr/>
              <a:t>12/7/17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52F9A8-6F59-7146-95EB-7E8B868F7F7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vert="horz">
            <a:noAutofit/>
          </a:bodyPr>
          <a:lstStyle/>
          <a:p>
            <a:r>
              <a:rPr lang="en-US" sz="5800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Deuteronomy 30:15-19</a:t>
            </a:r>
            <a:endParaRPr lang="en-US" sz="5800" b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768" y="0"/>
            <a:ext cx="907475" cy="685800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vert="vert270">
            <a:noAutofit/>
          </a:bodyPr>
          <a:lstStyle/>
          <a:p>
            <a:r>
              <a:rPr lang="en-US" sz="5800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LIFE’S CHOICES</a:t>
            </a:r>
            <a:endParaRPr lang="en-US" sz="5800" b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26745" y="2431795"/>
            <a:ext cx="614779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600" b="1" dirty="0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The Matter of Divine Revelation</a:t>
            </a:r>
            <a:endParaRPr lang="en-US" sz="5600" b="1" dirty="0">
              <a:solidFill>
                <a:srgbClr val="FFFFFF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768" y="0"/>
            <a:ext cx="907475" cy="685800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vert="vert270">
            <a:noAutofit/>
          </a:bodyPr>
          <a:lstStyle/>
          <a:p>
            <a:r>
              <a:rPr lang="en-US" sz="5800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LIFE’S CHOICES</a:t>
            </a:r>
            <a:endParaRPr lang="en-US" sz="5800" b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grpSp>
        <p:nvGrpSpPr>
          <p:cNvPr id="3" name="Group 17"/>
          <p:cNvGrpSpPr/>
          <p:nvPr/>
        </p:nvGrpSpPr>
        <p:grpSpPr>
          <a:xfrm>
            <a:off x="2320905" y="1066802"/>
            <a:ext cx="2621258" cy="4659372"/>
            <a:chOff x="1474684" y="1222608"/>
            <a:chExt cx="2621258" cy="4659372"/>
          </a:xfrm>
        </p:grpSpPr>
        <p:sp>
          <p:nvSpPr>
            <p:cNvPr id="7" name="TextBox 6"/>
            <p:cNvSpPr txBox="1"/>
            <p:nvPr/>
          </p:nvSpPr>
          <p:spPr>
            <a:xfrm>
              <a:off x="1676400" y="1222608"/>
              <a:ext cx="2242931" cy="969496"/>
            </a:xfrm>
            <a:prstGeom prst="rect">
              <a:avLst/>
            </a:prstGeom>
            <a:noFill/>
            <a:ln w="34925">
              <a:solidFill>
                <a:schemeClr val="bg1"/>
              </a:solidFill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wrap="square" tIns="91440" bIns="137160" rtlCol="0" anchor="ctr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  <a:effectLst>
                    <a:outerShdw blurRad="50800" dist="38100" dir="2700000">
                      <a:srgbClr val="000000">
                        <a:alpha val="43000"/>
                      </a:srgbClr>
                    </a:outerShdw>
                  </a:effectLst>
                  <a:latin typeface="Times New Roman"/>
                  <a:cs typeface="Times New Roman"/>
                </a:rPr>
                <a:t>It Has Revealed Itself</a:t>
              </a:r>
              <a:endParaRPr lang="en-US" sz="2400" b="1" dirty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endParaRPr>
            </a:p>
          </p:txBody>
        </p:sp>
        <p:grpSp>
          <p:nvGrpSpPr>
            <p:cNvPr id="4" name="Group 16"/>
            <p:cNvGrpSpPr/>
            <p:nvPr/>
          </p:nvGrpSpPr>
          <p:grpSpPr>
            <a:xfrm>
              <a:off x="1474684" y="2192104"/>
              <a:ext cx="2621258" cy="3689876"/>
              <a:chOff x="1474684" y="2192104"/>
              <a:chExt cx="2621258" cy="3689876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1676400" y="2702788"/>
                <a:ext cx="2419542" cy="3154710"/>
              </a:xfrm>
              <a:custGeom>
                <a:avLst/>
                <a:gdLst>
                  <a:gd name="connsiteX0" fmla="*/ 0 w 2040257"/>
                  <a:gd name="connsiteY0" fmla="*/ 0 h 3447098"/>
                  <a:gd name="connsiteX1" fmla="*/ 2040257 w 2040257"/>
                  <a:gd name="connsiteY1" fmla="*/ 0 h 3447098"/>
                  <a:gd name="connsiteX2" fmla="*/ 2040257 w 2040257"/>
                  <a:gd name="connsiteY2" fmla="*/ 3447098 h 3447098"/>
                  <a:gd name="connsiteX3" fmla="*/ 0 w 2040257"/>
                  <a:gd name="connsiteY3" fmla="*/ 3447098 h 3447098"/>
                  <a:gd name="connsiteX4" fmla="*/ 0 w 2040257"/>
                  <a:gd name="connsiteY4" fmla="*/ 0 h 3447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40257" h="3447098">
                    <a:moveTo>
                      <a:pt x="0" y="0"/>
                    </a:moveTo>
                    <a:lnTo>
                      <a:pt x="2040257" y="0"/>
                    </a:lnTo>
                    <a:lnTo>
                      <a:pt x="2040257" y="3447098"/>
                    </a:lnTo>
                    <a:lnTo>
                      <a:pt x="0" y="344709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34925" cap="rnd">
                <a:noFill/>
                <a:round/>
              </a:ln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p:spPr>
            <p:txBody>
              <a:bodyPr wrap="square" tIns="91440" bIns="137160" rtlCol="0" anchor="t">
                <a:spAutoFit/>
              </a:bodyPr>
              <a:lstStyle/>
              <a:p>
                <a:r>
                  <a:rPr lang="en-US" sz="1900" dirty="0" smtClean="0">
                    <a:solidFill>
                      <a:schemeClr val="bg1"/>
                    </a:solidFill>
                    <a:effectLst>
                      <a:outerShdw blurRad="50800" dist="38100" dir="2700000">
                        <a:srgbClr val="000000">
                          <a:alpha val="43000"/>
                        </a:srgbClr>
                      </a:outerShdw>
                    </a:effectLst>
                    <a:latin typeface="Times New Roman"/>
                    <a:cs typeface="Times New Roman"/>
                  </a:rPr>
                  <a:t>1. At some point in human history this Being revealed Himself to man.</a:t>
                </a:r>
              </a:p>
              <a:p>
                <a:r>
                  <a:rPr lang="en-US" sz="1900" dirty="0" smtClean="0">
                    <a:solidFill>
                      <a:schemeClr val="bg1"/>
                    </a:solidFill>
                    <a:effectLst>
                      <a:outerShdw blurRad="50800" dist="38100" dir="2700000">
                        <a:srgbClr val="000000">
                          <a:alpha val="43000"/>
                        </a:srgbClr>
                      </a:outerShdw>
                    </a:effectLst>
                    <a:latin typeface="Times New Roman"/>
                    <a:cs typeface="Times New Roman"/>
                  </a:rPr>
                  <a:t>2.  If one can reasonably identify this revelation he can know what has been revealed about this Entity. </a:t>
                </a:r>
                <a:endParaRPr lang="en-US" sz="1900" dirty="0">
                  <a:solidFill>
                    <a:schemeClr val="bg1"/>
                  </a:solidFill>
                  <a:effectLst>
                    <a:outerShdw blurRad="50800" dist="38100" dir="2700000">
                      <a:srgbClr val="000000">
                        <a:alpha val="43000"/>
                      </a:srgbClr>
                    </a:outerShdw>
                  </a:effectLst>
                  <a:latin typeface="Times New Roman"/>
                  <a:cs typeface="Times New Roman"/>
                </a:endParaRPr>
              </a:p>
            </p:txBody>
          </p:sp>
          <p:grpSp>
            <p:nvGrpSpPr>
              <p:cNvPr id="5" name="Group 15"/>
              <p:cNvGrpSpPr/>
              <p:nvPr/>
            </p:nvGrpSpPr>
            <p:grpSpPr>
              <a:xfrm>
                <a:off x="1474684" y="2192104"/>
                <a:ext cx="2621258" cy="3689876"/>
                <a:chOff x="1474684" y="2192104"/>
                <a:chExt cx="2621258" cy="3689876"/>
              </a:xfrm>
            </p:grpSpPr>
            <p:sp>
              <p:nvSpPr>
                <p:cNvPr id="13" name="Rounded Rectangle 12"/>
                <p:cNvSpPr/>
                <p:nvPr/>
              </p:nvSpPr>
              <p:spPr>
                <a:xfrm>
                  <a:off x="1474684" y="2701995"/>
                  <a:ext cx="2621258" cy="3179985"/>
                </a:xfrm>
                <a:prstGeom prst="roundRect">
                  <a:avLst>
                    <a:gd name="adj" fmla="val 8058"/>
                  </a:avLst>
                </a:prstGeom>
                <a:noFill/>
                <a:ln w="44450" cap="flat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5" name="Straight Connector 14"/>
                <p:cNvCxnSpPr>
                  <a:stCxn id="7" idx="2"/>
                  <a:endCxn id="13" idx="0"/>
                </p:cNvCxnSpPr>
                <p:nvPr/>
              </p:nvCxnSpPr>
              <p:spPr>
                <a:xfrm rot="5400000">
                  <a:off x="2536645" y="2440773"/>
                  <a:ext cx="509891" cy="12553"/>
                </a:xfrm>
                <a:prstGeom prst="line">
                  <a:avLst/>
                </a:prstGeom>
                <a:ln w="127000">
                  <a:solidFill>
                    <a:schemeClr val="bg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6" name="Group 17"/>
          <p:cNvGrpSpPr/>
          <p:nvPr/>
        </p:nvGrpSpPr>
        <p:grpSpPr>
          <a:xfrm>
            <a:off x="5334000" y="1066800"/>
            <a:ext cx="2621258" cy="4659374"/>
            <a:chOff x="1474684" y="1222608"/>
            <a:chExt cx="2621258" cy="4659374"/>
          </a:xfrm>
        </p:grpSpPr>
        <p:sp>
          <p:nvSpPr>
            <p:cNvPr id="29" name="TextBox 28"/>
            <p:cNvSpPr txBox="1"/>
            <p:nvPr/>
          </p:nvSpPr>
          <p:spPr>
            <a:xfrm>
              <a:off x="1676400" y="1222608"/>
              <a:ext cx="2242931" cy="969496"/>
            </a:xfrm>
            <a:prstGeom prst="rect">
              <a:avLst/>
            </a:prstGeom>
            <a:noFill/>
            <a:ln w="34925">
              <a:solidFill>
                <a:schemeClr val="bg1"/>
              </a:solidFill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wrap="square" tIns="91440" bIns="137160" rtlCol="0" anchor="ctr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  <a:effectLst>
                    <a:outerShdw blurRad="50800" dist="38100" dir="2700000">
                      <a:srgbClr val="000000">
                        <a:alpha val="43000"/>
                      </a:srgbClr>
                    </a:outerShdw>
                  </a:effectLst>
                  <a:latin typeface="Times New Roman"/>
                  <a:cs typeface="Times New Roman"/>
                </a:rPr>
                <a:t>It Has Not Revealed Itself</a:t>
              </a:r>
              <a:endParaRPr lang="en-US" sz="2400" b="1" dirty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endParaRPr>
            </a:p>
          </p:txBody>
        </p:sp>
        <p:grpSp>
          <p:nvGrpSpPr>
            <p:cNvPr id="8" name="Group 16"/>
            <p:cNvGrpSpPr/>
            <p:nvPr/>
          </p:nvGrpSpPr>
          <p:grpSpPr>
            <a:xfrm>
              <a:off x="1474684" y="2192104"/>
              <a:ext cx="2621258" cy="3689878"/>
              <a:chOff x="1474684" y="2192104"/>
              <a:chExt cx="2621258" cy="3689878"/>
            </a:xfrm>
          </p:grpSpPr>
          <p:sp>
            <p:nvSpPr>
              <p:cNvPr id="31" name="TextBox 30"/>
              <p:cNvSpPr txBox="1"/>
              <p:nvPr/>
            </p:nvSpPr>
            <p:spPr>
              <a:xfrm>
                <a:off x="1676400" y="2702788"/>
                <a:ext cx="2419542" cy="3154710"/>
              </a:xfrm>
              <a:custGeom>
                <a:avLst/>
                <a:gdLst>
                  <a:gd name="connsiteX0" fmla="*/ 0 w 2040257"/>
                  <a:gd name="connsiteY0" fmla="*/ 0 h 3447098"/>
                  <a:gd name="connsiteX1" fmla="*/ 2040257 w 2040257"/>
                  <a:gd name="connsiteY1" fmla="*/ 0 h 3447098"/>
                  <a:gd name="connsiteX2" fmla="*/ 2040257 w 2040257"/>
                  <a:gd name="connsiteY2" fmla="*/ 3447098 h 3447098"/>
                  <a:gd name="connsiteX3" fmla="*/ 0 w 2040257"/>
                  <a:gd name="connsiteY3" fmla="*/ 3447098 h 3447098"/>
                  <a:gd name="connsiteX4" fmla="*/ 0 w 2040257"/>
                  <a:gd name="connsiteY4" fmla="*/ 0 h 3447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40257" h="3447098">
                    <a:moveTo>
                      <a:pt x="0" y="0"/>
                    </a:moveTo>
                    <a:lnTo>
                      <a:pt x="2040257" y="0"/>
                    </a:lnTo>
                    <a:lnTo>
                      <a:pt x="2040257" y="3447098"/>
                    </a:lnTo>
                    <a:lnTo>
                      <a:pt x="0" y="344709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34925" cap="rnd">
                <a:noFill/>
                <a:round/>
              </a:ln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p:spPr>
            <p:txBody>
              <a:bodyPr wrap="square" tIns="91440" bIns="137160" rtlCol="0" anchor="t">
                <a:spAutoFit/>
              </a:bodyPr>
              <a:lstStyle/>
              <a:p>
                <a:r>
                  <a:rPr lang="en-US" sz="1900" dirty="0" smtClean="0">
                    <a:solidFill>
                      <a:schemeClr val="bg1"/>
                    </a:solidFill>
                    <a:effectLst>
                      <a:outerShdw blurRad="50800" dist="38100" dir="2700000">
                        <a:srgbClr val="000000">
                          <a:alpha val="43000"/>
                        </a:srgbClr>
                      </a:outerShdw>
                    </a:effectLst>
                    <a:latin typeface="Times New Roman"/>
                    <a:cs typeface="Times New Roman"/>
                  </a:rPr>
                  <a:t>1. There is no way to know if this being does or does not have expectations of mankind. </a:t>
                </a:r>
              </a:p>
              <a:p>
                <a:r>
                  <a:rPr lang="en-US" sz="1900" dirty="0" smtClean="0">
                    <a:solidFill>
                      <a:schemeClr val="bg1"/>
                    </a:solidFill>
                    <a:effectLst>
                      <a:outerShdw blurRad="50800" dist="38100" dir="2700000">
                        <a:srgbClr val="000000">
                          <a:alpha val="43000"/>
                        </a:srgbClr>
                      </a:outerShdw>
                    </a:effectLst>
                    <a:latin typeface="Times New Roman"/>
                    <a:cs typeface="Times New Roman"/>
                  </a:rPr>
                  <a:t>2.  Our very existence rests in the hands of one about whom we know absolutely nothing.</a:t>
                </a:r>
                <a:endParaRPr lang="en-US" sz="1900" dirty="0">
                  <a:solidFill>
                    <a:schemeClr val="bg1"/>
                  </a:solidFill>
                  <a:effectLst>
                    <a:outerShdw blurRad="50800" dist="38100" dir="2700000">
                      <a:srgbClr val="000000">
                        <a:alpha val="43000"/>
                      </a:srgbClr>
                    </a:outerShdw>
                  </a:effectLst>
                  <a:latin typeface="Times New Roman"/>
                  <a:cs typeface="Times New Roman"/>
                </a:endParaRPr>
              </a:p>
            </p:txBody>
          </p:sp>
          <p:grpSp>
            <p:nvGrpSpPr>
              <p:cNvPr id="10" name="Group 15"/>
              <p:cNvGrpSpPr/>
              <p:nvPr/>
            </p:nvGrpSpPr>
            <p:grpSpPr>
              <a:xfrm>
                <a:off x="1474684" y="2192104"/>
                <a:ext cx="2621258" cy="3689878"/>
                <a:chOff x="1474684" y="2192104"/>
                <a:chExt cx="2621258" cy="3689878"/>
              </a:xfrm>
            </p:grpSpPr>
            <p:sp>
              <p:nvSpPr>
                <p:cNvPr id="33" name="Rounded Rectangle 32"/>
                <p:cNvSpPr/>
                <p:nvPr/>
              </p:nvSpPr>
              <p:spPr>
                <a:xfrm>
                  <a:off x="1474684" y="2701995"/>
                  <a:ext cx="2621258" cy="3179987"/>
                </a:xfrm>
                <a:prstGeom prst="roundRect">
                  <a:avLst>
                    <a:gd name="adj" fmla="val 8058"/>
                  </a:avLst>
                </a:prstGeom>
                <a:noFill/>
                <a:ln w="44450" cap="flat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34" name="Straight Connector 33"/>
                <p:cNvCxnSpPr>
                  <a:stCxn id="29" idx="2"/>
                  <a:endCxn id="33" idx="0"/>
                </p:cNvCxnSpPr>
                <p:nvPr/>
              </p:nvCxnSpPr>
              <p:spPr>
                <a:xfrm rot="5400000">
                  <a:off x="2536645" y="2440773"/>
                  <a:ext cx="509891" cy="12553"/>
                </a:xfrm>
                <a:prstGeom prst="line">
                  <a:avLst/>
                </a:prstGeom>
                <a:ln w="127000">
                  <a:solidFill>
                    <a:schemeClr val="bg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768" y="0"/>
            <a:ext cx="907475" cy="685800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vert="vert270">
            <a:noAutofit/>
          </a:bodyPr>
          <a:lstStyle/>
          <a:p>
            <a:r>
              <a:rPr lang="en-US" sz="5800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LIFE’S CHOICES</a:t>
            </a:r>
            <a:endParaRPr lang="en-US" sz="5800" b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26745" y="2431795"/>
            <a:ext cx="6147795" cy="2077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300" b="1" dirty="0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God Has Spoken through His Prophets and His Son (Heb. 1:1-2)</a:t>
            </a:r>
            <a:endParaRPr lang="en-US" sz="4300" b="1" dirty="0">
              <a:solidFill>
                <a:srgbClr val="FFFFFF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768" y="0"/>
            <a:ext cx="907475" cy="685800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vert="vert270">
            <a:noAutofit/>
          </a:bodyPr>
          <a:lstStyle/>
          <a:p>
            <a:r>
              <a:rPr lang="en-US" sz="5800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LIFE’S CHOICES</a:t>
            </a:r>
            <a:endParaRPr lang="en-US" sz="5800" b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26745" y="2431795"/>
            <a:ext cx="6147795" cy="2077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300" b="1" dirty="0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The Bible Reveals His Will for Us (2 Tim. 3:16-17)</a:t>
            </a:r>
            <a:endParaRPr lang="en-US" sz="4300" b="1" dirty="0">
              <a:solidFill>
                <a:srgbClr val="FFFFFF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768" y="0"/>
            <a:ext cx="907475" cy="685800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vert="vert270">
            <a:noAutofit/>
          </a:bodyPr>
          <a:lstStyle/>
          <a:p>
            <a:r>
              <a:rPr lang="en-US" sz="5800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LIFE’S CHOICES</a:t>
            </a:r>
            <a:endParaRPr lang="en-US" sz="5800" b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26745" y="2431795"/>
            <a:ext cx="614779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600" b="1" dirty="0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Identifying God’s Revelation</a:t>
            </a:r>
            <a:endParaRPr lang="en-US" sz="5600" b="1" dirty="0">
              <a:solidFill>
                <a:srgbClr val="FFFFFF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768" y="0"/>
            <a:ext cx="907475" cy="685800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vert="vert270">
            <a:noAutofit/>
          </a:bodyPr>
          <a:lstStyle/>
          <a:p>
            <a:r>
              <a:rPr lang="en-US" sz="5800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LIFE’S CHOICES</a:t>
            </a:r>
            <a:endParaRPr lang="en-US" sz="5800" b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2271701" y="327997"/>
            <a:ext cx="5759757" cy="6071094"/>
            <a:chOff x="2271701" y="327997"/>
            <a:chExt cx="5759757" cy="6071094"/>
          </a:xfrm>
        </p:grpSpPr>
        <p:cxnSp>
          <p:nvCxnSpPr>
            <p:cNvPr id="15" name="Straight Connector 14"/>
            <p:cNvCxnSpPr>
              <a:stCxn id="7" idx="2"/>
            </p:cNvCxnSpPr>
            <p:nvPr/>
          </p:nvCxnSpPr>
          <p:spPr>
            <a:xfrm rot="16200000" flipH="1">
              <a:off x="3446882" y="1182794"/>
              <a:ext cx="324603" cy="2"/>
            </a:xfrm>
            <a:prstGeom prst="line">
              <a:avLst/>
            </a:prstGeom>
            <a:ln w="1270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3446885" y="2199896"/>
              <a:ext cx="324603" cy="2"/>
            </a:xfrm>
            <a:prstGeom prst="line">
              <a:avLst/>
            </a:prstGeom>
            <a:ln w="1270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16200000" flipH="1">
              <a:off x="3432586" y="5267292"/>
              <a:ext cx="324603" cy="2"/>
            </a:xfrm>
            <a:prstGeom prst="line">
              <a:avLst/>
            </a:prstGeom>
            <a:ln w="1270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6550931" y="1182795"/>
              <a:ext cx="324603" cy="2"/>
            </a:xfrm>
            <a:prstGeom prst="line">
              <a:avLst/>
            </a:prstGeom>
            <a:ln w="1270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2487716" y="327997"/>
              <a:ext cx="2242931" cy="692497"/>
            </a:xfrm>
            <a:prstGeom prst="rect">
              <a:avLst/>
            </a:prstGeom>
            <a:noFill/>
            <a:ln w="34925">
              <a:solidFill>
                <a:schemeClr val="bg1"/>
              </a:solidFill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wrap="square" tIns="91440" bIns="137160" rtlCol="0" anchor="ctr">
              <a:spAutoFit/>
            </a:bodyPr>
            <a:lstStyle/>
            <a:p>
              <a:pPr algn="ctr"/>
              <a:r>
                <a:rPr lang="en-US" sz="3000" b="1" dirty="0" smtClean="0">
                  <a:solidFill>
                    <a:schemeClr val="bg1"/>
                  </a:solidFill>
                  <a:effectLst>
                    <a:outerShdw blurRad="50800" dist="38100" dir="2700000">
                      <a:srgbClr val="000000">
                        <a:alpha val="43000"/>
                      </a:srgbClr>
                    </a:outerShdw>
                  </a:effectLst>
                  <a:latin typeface="Times New Roman"/>
                  <a:cs typeface="Times New Roman"/>
                </a:rPr>
                <a:t>Judaism</a:t>
              </a:r>
              <a:endParaRPr lang="en-US" sz="3000" b="1" dirty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487716" y="2362992"/>
              <a:ext cx="2419542" cy="1692771"/>
            </a:xfrm>
            <a:custGeom>
              <a:avLst/>
              <a:gdLst>
                <a:gd name="connsiteX0" fmla="*/ 0 w 2040257"/>
                <a:gd name="connsiteY0" fmla="*/ 0 h 3447098"/>
                <a:gd name="connsiteX1" fmla="*/ 2040257 w 2040257"/>
                <a:gd name="connsiteY1" fmla="*/ 0 h 3447098"/>
                <a:gd name="connsiteX2" fmla="*/ 2040257 w 2040257"/>
                <a:gd name="connsiteY2" fmla="*/ 3447098 h 3447098"/>
                <a:gd name="connsiteX3" fmla="*/ 0 w 2040257"/>
                <a:gd name="connsiteY3" fmla="*/ 3447098 h 3447098"/>
                <a:gd name="connsiteX4" fmla="*/ 0 w 2040257"/>
                <a:gd name="connsiteY4" fmla="*/ 0 h 3447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40257" h="3447098">
                  <a:moveTo>
                    <a:pt x="0" y="0"/>
                  </a:moveTo>
                  <a:lnTo>
                    <a:pt x="2040257" y="0"/>
                  </a:lnTo>
                  <a:lnTo>
                    <a:pt x="2040257" y="3447098"/>
                  </a:lnTo>
                  <a:lnTo>
                    <a:pt x="0" y="344709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4925" cap="rnd">
              <a:noFill/>
              <a:round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wrap="square" tIns="91440" bIns="137160" rtlCol="0" anchor="t">
              <a:spAutoFit/>
            </a:bodyPr>
            <a:lstStyle/>
            <a:p>
              <a:r>
                <a:rPr lang="en-US" sz="1900" dirty="0" smtClean="0">
                  <a:solidFill>
                    <a:schemeClr val="bg1"/>
                  </a:solidFill>
                  <a:effectLst>
                    <a:outerShdw blurRad="50800" dist="38100" dir="2700000">
                      <a:srgbClr val="000000">
                        <a:alpha val="43000"/>
                      </a:srgbClr>
                    </a:outerShdw>
                  </a:effectLst>
                  <a:latin typeface="Times New Roman"/>
                  <a:cs typeface="Times New Roman"/>
                </a:rPr>
                <a:t>Jesus – The Jewish Messiah. Modern Jews no temple, Messiah, or revelation for 2000 years.</a:t>
              </a:r>
              <a:endParaRPr lang="en-US" sz="1900" dirty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2286000" y="2362200"/>
              <a:ext cx="2621258" cy="1745494"/>
            </a:xfrm>
            <a:prstGeom prst="roundRect">
              <a:avLst>
                <a:gd name="adj" fmla="val 8058"/>
              </a:avLst>
            </a:prstGeom>
            <a:noFill/>
            <a:ln w="44450" cap="flat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493994" y="1345098"/>
              <a:ext cx="2242931" cy="692497"/>
            </a:xfrm>
            <a:prstGeom prst="rect">
              <a:avLst/>
            </a:prstGeom>
            <a:noFill/>
            <a:ln w="34925">
              <a:solidFill>
                <a:schemeClr val="bg1"/>
              </a:solidFill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wrap="square" tIns="91440" bIns="137160" rtlCol="0" anchor="ctr">
              <a:spAutoFit/>
            </a:bodyPr>
            <a:lstStyle/>
            <a:p>
              <a:pPr algn="ctr"/>
              <a:r>
                <a:rPr lang="en-US" sz="3000" b="1" dirty="0" smtClean="0">
                  <a:solidFill>
                    <a:schemeClr val="bg1"/>
                  </a:solidFill>
                  <a:effectLst>
                    <a:outerShdw blurRad="50800" dist="38100" dir="2700000">
                      <a:srgbClr val="000000">
                        <a:alpha val="43000"/>
                      </a:srgbClr>
                    </a:outerShdw>
                  </a:effectLst>
                  <a:latin typeface="Times New Roman"/>
                  <a:cs typeface="Times New Roman"/>
                </a:rPr>
                <a:t>Christianity</a:t>
              </a:r>
              <a:endParaRPr lang="en-US" sz="3000" b="1" dirty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endParaRP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2271701" y="5429596"/>
              <a:ext cx="2621258" cy="969495"/>
            </a:xfrm>
            <a:prstGeom prst="roundRect">
              <a:avLst>
                <a:gd name="adj" fmla="val 8058"/>
              </a:avLst>
            </a:prstGeom>
            <a:noFill/>
            <a:ln w="44450" cap="flat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479695" y="4412494"/>
              <a:ext cx="2242931" cy="692497"/>
            </a:xfrm>
            <a:prstGeom prst="rect">
              <a:avLst/>
            </a:prstGeom>
            <a:noFill/>
            <a:ln w="34925">
              <a:solidFill>
                <a:schemeClr val="bg1"/>
              </a:solidFill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wrap="square" tIns="91440" bIns="137160" rtlCol="0" anchor="ctr">
              <a:spAutoFit/>
            </a:bodyPr>
            <a:lstStyle/>
            <a:p>
              <a:pPr algn="ctr"/>
              <a:r>
                <a:rPr lang="en-US" sz="3000" b="1" dirty="0" smtClean="0">
                  <a:solidFill>
                    <a:schemeClr val="bg1"/>
                  </a:solidFill>
                  <a:effectLst>
                    <a:outerShdw blurRad="50800" dist="38100" dir="2700000">
                      <a:srgbClr val="000000">
                        <a:alpha val="43000"/>
                      </a:srgbClr>
                    </a:outerShdw>
                  </a:effectLst>
                  <a:latin typeface="Times New Roman"/>
                  <a:cs typeface="Times New Roman"/>
                </a:rPr>
                <a:t>Islam</a:t>
              </a:r>
              <a:endParaRPr lang="en-US" sz="3000" b="1" dirty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399417" y="5429595"/>
              <a:ext cx="2419542" cy="969496"/>
            </a:xfrm>
            <a:custGeom>
              <a:avLst/>
              <a:gdLst>
                <a:gd name="connsiteX0" fmla="*/ 0 w 2040257"/>
                <a:gd name="connsiteY0" fmla="*/ 0 h 3447098"/>
                <a:gd name="connsiteX1" fmla="*/ 2040257 w 2040257"/>
                <a:gd name="connsiteY1" fmla="*/ 0 h 3447098"/>
                <a:gd name="connsiteX2" fmla="*/ 2040257 w 2040257"/>
                <a:gd name="connsiteY2" fmla="*/ 3447098 h 3447098"/>
                <a:gd name="connsiteX3" fmla="*/ 0 w 2040257"/>
                <a:gd name="connsiteY3" fmla="*/ 3447098 h 3447098"/>
                <a:gd name="connsiteX4" fmla="*/ 0 w 2040257"/>
                <a:gd name="connsiteY4" fmla="*/ 0 h 3447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40257" h="3447098">
                  <a:moveTo>
                    <a:pt x="0" y="0"/>
                  </a:moveTo>
                  <a:lnTo>
                    <a:pt x="2040257" y="0"/>
                  </a:lnTo>
                  <a:lnTo>
                    <a:pt x="2040257" y="3447098"/>
                  </a:lnTo>
                  <a:lnTo>
                    <a:pt x="0" y="344709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4925" cap="rnd">
              <a:noFill/>
              <a:round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wrap="square" tIns="91440" bIns="137160" rtlCol="0" anchor="t">
              <a:spAutoFit/>
            </a:bodyPr>
            <a:lstStyle/>
            <a:p>
              <a:r>
                <a:rPr lang="en-US" sz="1600" dirty="0" smtClean="0">
                  <a:solidFill>
                    <a:schemeClr val="bg1"/>
                  </a:solidFill>
                  <a:effectLst>
                    <a:outerShdw blurRad="50800" dist="38100" dir="2700000">
                      <a:srgbClr val="000000">
                        <a:alpha val="43000"/>
                      </a:srgbClr>
                    </a:outerShdw>
                  </a:effectLst>
                  <a:latin typeface="Times New Roman"/>
                  <a:cs typeface="Times New Roman"/>
                </a:rPr>
                <a:t>Bible from God – but corrupted. Jesus is the Messiah – not Son of God</a:t>
              </a:r>
              <a:endParaRPr lang="en-US" sz="1600" dirty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591762" y="1345891"/>
              <a:ext cx="2419542" cy="1461939"/>
            </a:xfrm>
            <a:custGeom>
              <a:avLst/>
              <a:gdLst>
                <a:gd name="connsiteX0" fmla="*/ 0 w 2040257"/>
                <a:gd name="connsiteY0" fmla="*/ 0 h 3447098"/>
                <a:gd name="connsiteX1" fmla="*/ 2040257 w 2040257"/>
                <a:gd name="connsiteY1" fmla="*/ 0 h 3447098"/>
                <a:gd name="connsiteX2" fmla="*/ 2040257 w 2040257"/>
                <a:gd name="connsiteY2" fmla="*/ 3447098 h 3447098"/>
                <a:gd name="connsiteX3" fmla="*/ 0 w 2040257"/>
                <a:gd name="connsiteY3" fmla="*/ 3447098 h 3447098"/>
                <a:gd name="connsiteX4" fmla="*/ 0 w 2040257"/>
                <a:gd name="connsiteY4" fmla="*/ 0 h 3447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40257" h="3447098">
                  <a:moveTo>
                    <a:pt x="0" y="0"/>
                  </a:moveTo>
                  <a:lnTo>
                    <a:pt x="2040257" y="0"/>
                  </a:lnTo>
                  <a:lnTo>
                    <a:pt x="2040257" y="3447098"/>
                  </a:lnTo>
                  <a:lnTo>
                    <a:pt x="0" y="344709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4925" cap="rnd">
              <a:noFill/>
              <a:round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wrap="square" tIns="91440" bIns="137160" rtlCol="0" anchor="t">
              <a:spAutoFit/>
            </a:bodyPr>
            <a:lstStyle/>
            <a:p>
              <a:r>
                <a:rPr lang="en-US" sz="2000" dirty="0" smtClean="0">
                  <a:solidFill>
                    <a:schemeClr val="bg1"/>
                  </a:solidFill>
                  <a:effectLst>
                    <a:outerShdw blurRad="50800" dist="38100" dir="2700000">
                      <a:srgbClr val="000000">
                        <a:alpha val="43000"/>
                      </a:srgbClr>
                    </a:outerShdw>
                  </a:effectLst>
                  <a:latin typeface="Times New Roman"/>
                  <a:cs typeface="Times New Roman"/>
                </a:rPr>
                <a:t>There is one God – many gods; created - uncreated; personal – impersonal.</a:t>
              </a:r>
              <a:endParaRPr lang="en-US" sz="2000" dirty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endParaRPr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5390046" y="1345099"/>
              <a:ext cx="2621258" cy="1550501"/>
            </a:xfrm>
            <a:prstGeom prst="roundRect">
              <a:avLst>
                <a:gd name="adj" fmla="val 8058"/>
              </a:avLst>
            </a:prstGeom>
            <a:noFill/>
            <a:ln w="44450" cap="flat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598040" y="327997"/>
              <a:ext cx="2242931" cy="692497"/>
            </a:xfrm>
            <a:prstGeom prst="rect">
              <a:avLst/>
            </a:prstGeom>
            <a:noFill/>
            <a:ln w="34925">
              <a:solidFill>
                <a:schemeClr val="bg1"/>
              </a:solidFill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wrap="square" tIns="91440" bIns="137160" rtlCol="0" anchor="ctr">
              <a:spAutoFit/>
            </a:bodyPr>
            <a:lstStyle/>
            <a:p>
              <a:pPr algn="ctr"/>
              <a:r>
                <a:rPr lang="en-US" sz="3000" b="1" dirty="0" smtClean="0">
                  <a:solidFill>
                    <a:schemeClr val="bg1"/>
                  </a:solidFill>
                  <a:effectLst>
                    <a:outerShdw blurRad="50800" dist="38100" dir="2700000">
                      <a:srgbClr val="000000">
                        <a:alpha val="43000"/>
                      </a:srgbClr>
                    </a:outerShdw>
                  </a:effectLst>
                  <a:latin typeface="Times New Roman"/>
                  <a:cs typeface="Times New Roman"/>
                </a:rPr>
                <a:t>Hinduism</a:t>
              </a:r>
              <a:endParaRPr lang="en-US" sz="3000" b="1" dirty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endParaRPr>
            </a:p>
          </p:txBody>
        </p:sp>
        <p:cxnSp>
          <p:nvCxnSpPr>
            <p:cNvPr id="41" name="Straight Connector 40"/>
            <p:cNvCxnSpPr/>
            <p:nvPr/>
          </p:nvCxnSpPr>
          <p:spPr>
            <a:xfrm rot="16200000" flipH="1">
              <a:off x="6550934" y="5429594"/>
              <a:ext cx="324603" cy="2"/>
            </a:xfrm>
            <a:prstGeom prst="line">
              <a:avLst/>
            </a:prstGeom>
            <a:ln w="1270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Rounded Rectangle 41"/>
            <p:cNvSpPr/>
            <p:nvPr/>
          </p:nvSpPr>
          <p:spPr>
            <a:xfrm>
              <a:off x="5390046" y="5592636"/>
              <a:ext cx="2621258" cy="806455"/>
            </a:xfrm>
            <a:prstGeom prst="roundRect">
              <a:avLst>
                <a:gd name="adj" fmla="val 8058"/>
              </a:avLst>
            </a:prstGeom>
            <a:noFill/>
            <a:ln w="44450" cap="flat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410200" y="3189801"/>
              <a:ext cx="2621258" cy="2077492"/>
            </a:xfrm>
            <a:prstGeom prst="rect">
              <a:avLst/>
            </a:prstGeom>
            <a:noFill/>
            <a:ln w="34925">
              <a:solidFill>
                <a:schemeClr val="bg1"/>
              </a:solidFill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wrap="square" tIns="91440" bIns="137160" rtlCol="0" anchor="t">
              <a:spAutoFit/>
            </a:bodyPr>
            <a:lstStyle/>
            <a:p>
              <a:pPr algn="ctr"/>
              <a:r>
                <a:rPr lang="en-US" sz="3000" b="1" dirty="0" smtClean="0">
                  <a:solidFill>
                    <a:schemeClr val="bg1"/>
                  </a:solidFill>
                  <a:effectLst>
                    <a:outerShdw blurRad="50800" dist="38100" dir="2700000">
                      <a:srgbClr val="000000">
                        <a:alpha val="43000"/>
                      </a:srgbClr>
                    </a:outerShdw>
                  </a:effectLst>
                  <a:latin typeface="Times New Roman"/>
                  <a:cs typeface="Times New Roman"/>
                </a:rPr>
                <a:t>Buddhism</a:t>
              </a:r>
            </a:p>
            <a:p>
              <a:pPr algn="ctr"/>
              <a:r>
                <a:rPr lang="en-US" sz="3000" b="1" dirty="0" smtClean="0">
                  <a:solidFill>
                    <a:schemeClr val="bg1"/>
                  </a:solidFill>
                  <a:effectLst>
                    <a:outerShdw blurRad="50800" dist="38100" dir="2700000">
                      <a:srgbClr val="000000">
                        <a:alpha val="43000"/>
                      </a:srgbClr>
                    </a:outerShdw>
                  </a:effectLst>
                  <a:latin typeface="Times New Roman"/>
                  <a:cs typeface="Times New Roman"/>
                </a:rPr>
                <a:t>Confucianism</a:t>
              </a:r>
            </a:p>
            <a:p>
              <a:pPr algn="ctr"/>
              <a:r>
                <a:rPr lang="en-US" sz="3000" b="1" dirty="0" smtClean="0">
                  <a:solidFill>
                    <a:schemeClr val="bg1"/>
                  </a:solidFill>
                  <a:effectLst>
                    <a:outerShdw blurRad="50800" dist="38100" dir="2700000">
                      <a:srgbClr val="000000">
                        <a:alpha val="43000"/>
                      </a:srgbClr>
                    </a:outerShdw>
                  </a:effectLst>
                  <a:latin typeface="Times New Roman"/>
                  <a:cs typeface="Times New Roman"/>
                </a:rPr>
                <a:t>Taoism</a:t>
              </a:r>
            </a:p>
            <a:p>
              <a:pPr algn="ctr"/>
              <a:r>
                <a:rPr lang="en-US" sz="3000" b="1" dirty="0" err="1" smtClean="0">
                  <a:solidFill>
                    <a:schemeClr val="bg1"/>
                  </a:solidFill>
                  <a:effectLst>
                    <a:outerShdw blurRad="50800" dist="38100" dir="2700000">
                      <a:srgbClr val="000000">
                        <a:alpha val="43000"/>
                      </a:srgbClr>
                    </a:outerShdw>
                  </a:effectLst>
                  <a:latin typeface="Times New Roman"/>
                  <a:cs typeface="Times New Roman"/>
                </a:rPr>
                <a:t>Shintoism</a:t>
              </a:r>
              <a:endParaRPr lang="en-US" sz="3000" b="1" dirty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503460" y="5592636"/>
              <a:ext cx="2419542" cy="784830"/>
            </a:xfrm>
            <a:custGeom>
              <a:avLst/>
              <a:gdLst>
                <a:gd name="connsiteX0" fmla="*/ 0 w 2040257"/>
                <a:gd name="connsiteY0" fmla="*/ 0 h 3447098"/>
                <a:gd name="connsiteX1" fmla="*/ 2040257 w 2040257"/>
                <a:gd name="connsiteY1" fmla="*/ 0 h 3447098"/>
                <a:gd name="connsiteX2" fmla="*/ 2040257 w 2040257"/>
                <a:gd name="connsiteY2" fmla="*/ 3447098 h 3447098"/>
                <a:gd name="connsiteX3" fmla="*/ 0 w 2040257"/>
                <a:gd name="connsiteY3" fmla="*/ 3447098 h 3447098"/>
                <a:gd name="connsiteX4" fmla="*/ 0 w 2040257"/>
                <a:gd name="connsiteY4" fmla="*/ 0 h 3447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40257" h="3447098">
                  <a:moveTo>
                    <a:pt x="0" y="0"/>
                  </a:moveTo>
                  <a:lnTo>
                    <a:pt x="2040257" y="0"/>
                  </a:lnTo>
                  <a:lnTo>
                    <a:pt x="2040257" y="3447098"/>
                  </a:lnTo>
                  <a:lnTo>
                    <a:pt x="0" y="344709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4925" cap="rnd">
              <a:noFill/>
              <a:round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wrap="square" tIns="91440" bIns="137160" rtlCol="0" anchor="t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  <a:effectLst>
                    <a:outerShdw blurRad="50800" dist="38100" dir="2700000">
                      <a:srgbClr val="000000">
                        <a:alpha val="43000"/>
                      </a:srgbClr>
                    </a:outerShdw>
                  </a:effectLst>
                  <a:latin typeface="Times New Roman"/>
                  <a:cs typeface="Times New Roman"/>
                </a:rPr>
                <a:t>Personal enlightenment rather than revelation</a:t>
              </a:r>
              <a:endParaRPr lang="en-US" dirty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768" y="0"/>
            <a:ext cx="907475" cy="685800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vert="vert270">
            <a:noAutofit/>
          </a:bodyPr>
          <a:lstStyle/>
          <a:p>
            <a:r>
              <a:rPr lang="en-US" sz="5800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LIFE’S CHOICES</a:t>
            </a:r>
            <a:endParaRPr lang="en-US" sz="5800" b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26745" y="2431795"/>
            <a:ext cx="6147795" cy="2077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300" b="1" dirty="0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All Other Faiths Are Human Inventions (Rom. 1:20-23)</a:t>
            </a:r>
            <a:endParaRPr lang="en-US" sz="4300" b="1" dirty="0">
              <a:solidFill>
                <a:srgbClr val="FFFFFF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768" y="0"/>
            <a:ext cx="907475" cy="685800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vert="vert270">
            <a:noAutofit/>
          </a:bodyPr>
          <a:lstStyle/>
          <a:p>
            <a:r>
              <a:rPr lang="en-US" sz="5800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LIFE’S CHOICES</a:t>
            </a:r>
            <a:endParaRPr lang="en-US" sz="5800" b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26745" y="2431795"/>
            <a:ext cx="6147795" cy="2077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300" b="1" dirty="0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God Now Calls All to Repentance (Acts 17:24-31)</a:t>
            </a:r>
            <a:endParaRPr lang="en-US" sz="4300" b="1" dirty="0">
              <a:solidFill>
                <a:srgbClr val="FFFFFF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768" y="0"/>
            <a:ext cx="907475" cy="685800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vert="vert270">
            <a:noAutofit/>
          </a:bodyPr>
          <a:lstStyle/>
          <a:p>
            <a:r>
              <a:rPr lang="en-US" sz="5800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LIFE’S CHOICES</a:t>
            </a:r>
            <a:endParaRPr lang="en-US" sz="5800" b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26745" y="2431795"/>
            <a:ext cx="614779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600" b="1" dirty="0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The Matter of Following Christ</a:t>
            </a:r>
            <a:endParaRPr lang="en-US" sz="5600" b="1" dirty="0">
              <a:solidFill>
                <a:srgbClr val="FFFFFF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768" y="0"/>
            <a:ext cx="907475" cy="685800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vert="vert270">
            <a:noAutofit/>
          </a:bodyPr>
          <a:lstStyle/>
          <a:p>
            <a:r>
              <a:rPr lang="en-US" sz="5800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LIFE’S CHOICES</a:t>
            </a:r>
            <a:endParaRPr lang="en-US" sz="5800" b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grpSp>
        <p:nvGrpSpPr>
          <p:cNvPr id="3" name="Group 17"/>
          <p:cNvGrpSpPr/>
          <p:nvPr/>
        </p:nvGrpSpPr>
        <p:grpSpPr>
          <a:xfrm>
            <a:off x="2320905" y="2068104"/>
            <a:ext cx="2621258" cy="3809998"/>
            <a:chOff x="1474684" y="1222608"/>
            <a:chExt cx="2621258" cy="3809998"/>
          </a:xfrm>
        </p:grpSpPr>
        <p:sp>
          <p:nvSpPr>
            <p:cNvPr id="7" name="TextBox 6"/>
            <p:cNvSpPr txBox="1"/>
            <p:nvPr/>
          </p:nvSpPr>
          <p:spPr>
            <a:xfrm>
              <a:off x="1676400" y="1222608"/>
              <a:ext cx="2242931" cy="969496"/>
            </a:xfrm>
            <a:prstGeom prst="rect">
              <a:avLst/>
            </a:prstGeom>
            <a:noFill/>
            <a:ln w="34925">
              <a:solidFill>
                <a:schemeClr val="bg1"/>
              </a:solidFill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wrap="square" tIns="91440" bIns="137160" rtlCol="0" anchor="ctr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  <a:effectLst>
                    <a:outerShdw blurRad="50800" dist="38100" dir="2700000">
                      <a:srgbClr val="000000">
                        <a:alpha val="43000"/>
                      </a:srgbClr>
                    </a:outerShdw>
                  </a:effectLst>
                  <a:latin typeface="Times New Roman"/>
                  <a:cs typeface="Times New Roman"/>
                </a:rPr>
                <a:t>What God  </a:t>
              </a:r>
              <a:r>
                <a:rPr lang="en-US" sz="2400" b="1" dirty="0" smtClean="0">
                  <a:solidFill>
                    <a:schemeClr val="bg1"/>
                  </a:solidFill>
                  <a:effectLst>
                    <a:outerShdw blurRad="50800" dist="38100" dir="2700000">
                      <a:srgbClr val="000000">
                        <a:alpha val="43000"/>
                      </a:srgbClr>
                    </a:outerShdw>
                  </a:effectLst>
                  <a:latin typeface="Times New Roman"/>
                  <a:cs typeface="Times New Roman"/>
                </a:rPr>
                <a:t>Has </a:t>
              </a:r>
              <a:r>
                <a:rPr lang="en-US" sz="2400" b="1" dirty="0" smtClean="0">
                  <a:solidFill>
                    <a:schemeClr val="bg1"/>
                  </a:solidFill>
                  <a:effectLst>
                    <a:outerShdw blurRad="50800" dist="38100" dir="2700000">
                      <a:srgbClr val="000000">
                        <a:alpha val="43000"/>
                      </a:srgbClr>
                    </a:outerShdw>
                  </a:effectLst>
                  <a:latin typeface="Times New Roman"/>
                  <a:cs typeface="Times New Roman"/>
                </a:rPr>
                <a:t>Revealed</a:t>
              </a:r>
              <a:endParaRPr lang="en-US" sz="2400" b="1" dirty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endParaRPr>
            </a:p>
          </p:txBody>
        </p:sp>
        <p:grpSp>
          <p:nvGrpSpPr>
            <p:cNvPr id="4" name="Group 16"/>
            <p:cNvGrpSpPr/>
            <p:nvPr/>
          </p:nvGrpSpPr>
          <p:grpSpPr>
            <a:xfrm>
              <a:off x="1474684" y="2192105"/>
              <a:ext cx="2621258" cy="2840501"/>
              <a:chOff x="1474684" y="2192105"/>
              <a:chExt cx="2621258" cy="2840501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1676400" y="2702787"/>
                <a:ext cx="2419542" cy="2277548"/>
              </a:xfrm>
              <a:custGeom>
                <a:avLst/>
                <a:gdLst>
                  <a:gd name="connsiteX0" fmla="*/ 0 w 2040257"/>
                  <a:gd name="connsiteY0" fmla="*/ 0 h 3447098"/>
                  <a:gd name="connsiteX1" fmla="*/ 2040257 w 2040257"/>
                  <a:gd name="connsiteY1" fmla="*/ 0 h 3447098"/>
                  <a:gd name="connsiteX2" fmla="*/ 2040257 w 2040257"/>
                  <a:gd name="connsiteY2" fmla="*/ 3447098 h 3447098"/>
                  <a:gd name="connsiteX3" fmla="*/ 0 w 2040257"/>
                  <a:gd name="connsiteY3" fmla="*/ 3447098 h 3447098"/>
                  <a:gd name="connsiteX4" fmla="*/ 0 w 2040257"/>
                  <a:gd name="connsiteY4" fmla="*/ 0 h 3447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40257" h="3447098">
                    <a:moveTo>
                      <a:pt x="0" y="0"/>
                    </a:moveTo>
                    <a:lnTo>
                      <a:pt x="2040257" y="0"/>
                    </a:lnTo>
                    <a:lnTo>
                      <a:pt x="2040257" y="3447098"/>
                    </a:lnTo>
                    <a:lnTo>
                      <a:pt x="0" y="344709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34925" cap="rnd">
                <a:noFill/>
                <a:round/>
              </a:ln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p:spPr>
            <p:txBody>
              <a:bodyPr wrap="square" tIns="91440" bIns="137160" rtlCol="0" anchor="t">
                <a:spAutoFit/>
              </a:bodyPr>
              <a:lstStyle/>
              <a:p>
                <a:r>
                  <a:rPr lang="en-US" sz="1900" dirty="0" smtClean="0">
                    <a:solidFill>
                      <a:schemeClr val="bg1"/>
                    </a:solidFill>
                    <a:effectLst>
                      <a:outerShdw blurRad="50800" dist="38100" dir="2700000">
                        <a:srgbClr val="000000">
                          <a:alpha val="43000"/>
                        </a:srgbClr>
                      </a:outerShdw>
                    </a:effectLst>
                    <a:latin typeface="Times New Roman"/>
                    <a:cs typeface="Times New Roman"/>
                  </a:rPr>
                  <a:t>1.</a:t>
                </a:r>
                <a:r>
                  <a:rPr lang="en-US" sz="1900" dirty="0" smtClean="0">
                    <a:solidFill>
                      <a:schemeClr val="bg1"/>
                    </a:solidFill>
                    <a:effectLst>
                      <a:outerShdw blurRad="50800" dist="38100" dir="2700000">
                        <a:srgbClr val="000000">
                          <a:alpha val="43000"/>
                        </a:srgbClr>
                      </a:outerShdw>
                    </a:effectLst>
                    <a:latin typeface="Times New Roman"/>
                    <a:cs typeface="Times New Roman"/>
                  </a:rPr>
                  <a:t> When we die God will accept us into an eternal loving relationship with Him.</a:t>
                </a:r>
                <a:endParaRPr lang="en-US" sz="1900" dirty="0" smtClean="0">
                  <a:solidFill>
                    <a:schemeClr val="bg1"/>
                  </a:solidFill>
                  <a:effectLst>
                    <a:outerShdw blurRad="50800" dist="38100" dir="2700000">
                      <a:srgbClr val="000000">
                        <a:alpha val="43000"/>
                      </a:srgbClr>
                    </a:outerShdw>
                  </a:effectLst>
                  <a:latin typeface="Times New Roman"/>
                  <a:cs typeface="Times New Roman"/>
                </a:endParaRPr>
              </a:p>
              <a:p>
                <a:r>
                  <a:rPr lang="en-US" sz="1900" dirty="0" smtClean="0">
                    <a:solidFill>
                      <a:schemeClr val="bg1"/>
                    </a:solidFill>
                    <a:effectLst>
                      <a:outerShdw blurRad="50800" dist="38100" dir="2700000">
                        <a:srgbClr val="000000">
                          <a:alpha val="43000"/>
                        </a:srgbClr>
                      </a:outerShdw>
                    </a:effectLst>
                    <a:latin typeface="Times New Roman"/>
                    <a:cs typeface="Times New Roman"/>
                  </a:rPr>
                  <a:t>2. </a:t>
                </a:r>
                <a:r>
                  <a:rPr lang="en-US" sz="1900" dirty="0" smtClean="0">
                    <a:solidFill>
                      <a:schemeClr val="bg1"/>
                    </a:solidFill>
                    <a:effectLst>
                      <a:outerShdw blurRad="50800" dist="38100" dir="2700000">
                        <a:srgbClr val="000000">
                          <a:alpha val="43000"/>
                        </a:srgbClr>
                      </a:outerShdw>
                    </a:effectLst>
                    <a:latin typeface="Times New Roman"/>
                    <a:cs typeface="Times New Roman"/>
                  </a:rPr>
                  <a:t> In this relationship there will be no more pain, sorrow, or tears.</a:t>
                </a:r>
                <a:endParaRPr lang="en-US" sz="1900" dirty="0">
                  <a:solidFill>
                    <a:schemeClr val="bg1"/>
                  </a:solidFill>
                  <a:effectLst>
                    <a:outerShdw blurRad="50800" dist="38100" dir="2700000">
                      <a:srgbClr val="000000">
                        <a:alpha val="43000"/>
                      </a:srgbClr>
                    </a:outerShdw>
                  </a:effectLst>
                  <a:latin typeface="Times New Roman"/>
                  <a:cs typeface="Times New Roman"/>
                </a:endParaRPr>
              </a:p>
            </p:txBody>
          </p:sp>
          <p:grpSp>
            <p:nvGrpSpPr>
              <p:cNvPr id="5" name="Group 15"/>
              <p:cNvGrpSpPr/>
              <p:nvPr/>
            </p:nvGrpSpPr>
            <p:grpSpPr>
              <a:xfrm>
                <a:off x="1474684" y="2192105"/>
                <a:ext cx="2621258" cy="2840501"/>
                <a:chOff x="1474684" y="2192105"/>
                <a:chExt cx="2621258" cy="2840501"/>
              </a:xfrm>
            </p:grpSpPr>
            <p:sp>
              <p:nvSpPr>
                <p:cNvPr id="13" name="Rounded Rectangle 12"/>
                <p:cNvSpPr/>
                <p:nvPr/>
              </p:nvSpPr>
              <p:spPr>
                <a:xfrm>
                  <a:off x="1474684" y="2701996"/>
                  <a:ext cx="2621258" cy="2330610"/>
                </a:xfrm>
                <a:prstGeom prst="roundRect">
                  <a:avLst>
                    <a:gd name="adj" fmla="val 8058"/>
                  </a:avLst>
                </a:prstGeom>
                <a:noFill/>
                <a:ln w="44450" cap="flat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5" name="Straight Connector 14"/>
                <p:cNvCxnSpPr>
                  <a:stCxn id="7" idx="2"/>
                  <a:endCxn id="13" idx="0"/>
                </p:cNvCxnSpPr>
                <p:nvPr/>
              </p:nvCxnSpPr>
              <p:spPr>
                <a:xfrm rot="5400000">
                  <a:off x="2536644" y="2440774"/>
                  <a:ext cx="509892" cy="12553"/>
                </a:xfrm>
                <a:prstGeom prst="line">
                  <a:avLst/>
                </a:prstGeom>
                <a:ln w="127000">
                  <a:solidFill>
                    <a:schemeClr val="bg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6" name="Group 17"/>
          <p:cNvGrpSpPr/>
          <p:nvPr/>
        </p:nvGrpSpPr>
        <p:grpSpPr>
          <a:xfrm>
            <a:off x="5334000" y="2068102"/>
            <a:ext cx="2621258" cy="3810000"/>
            <a:chOff x="1474684" y="1222608"/>
            <a:chExt cx="2621258" cy="3810000"/>
          </a:xfrm>
        </p:grpSpPr>
        <p:sp>
          <p:nvSpPr>
            <p:cNvPr id="29" name="TextBox 28"/>
            <p:cNvSpPr txBox="1"/>
            <p:nvPr/>
          </p:nvSpPr>
          <p:spPr>
            <a:xfrm>
              <a:off x="1676400" y="1222608"/>
              <a:ext cx="2242931" cy="969496"/>
            </a:xfrm>
            <a:prstGeom prst="rect">
              <a:avLst/>
            </a:prstGeom>
            <a:noFill/>
            <a:ln w="34925">
              <a:solidFill>
                <a:schemeClr val="bg1"/>
              </a:solidFill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wrap="square" tIns="91440" bIns="137160" rtlCol="0" anchor="ctr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  <a:effectLst>
                    <a:outerShdw blurRad="50800" dist="38100" dir="2700000">
                      <a:srgbClr val="000000">
                        <a:alpha val="43000"/>
                      </a:srgbClr>
                    </a:outerShdw>
                  </a:effectLst>
                  <a:latin typeface="Times New Roman"/>
                  <a:cs typeface="Times New Roman"/>
                </a:rPr>
                <a:t>What Appeals to Me</a:t>
              </a:r>
              <a:endParaRPr lang="en-US" sz="2400" b="1" dirty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endParaRPr>
            </a:p>
          </p:txBody>
        </p:sp>
        <p:grpSp>
          <p:nvGrpSpPr>
            <p:cNvPr id="8" name="Group 16"/>
            <p:cNvGrpSpPr/>
            <p:nvPr/>
          </p:nvGrpSpPr>
          <p:grpSpPr>
            <a:xfrm>
              <a:off x="1474684" y="2192104"/>
              <a:ext cx="2621258" cy="2840504"/>
              <a:chOff x="1474684" y="2192104"/>
              <a:chExt cx="2621258" cy="2840504"/>
            </a:xfrm>
          </p:grpSpPr>
          <p:sp>
            <p:nvSpPr>
              <p:cNvPr id="31" name="TextBox 30"/>
              <p:cNvSpPr txBox="1"/>
              <p:nvPr/>
            </p:nvSpPr>
            <p:spPr>
              <a:xfrm>
                <a:off x="1676400" y="2702788"/>
                <a:ext cx="2419542" cy="2277547"/>
              </a:xfrm>
              <a:custGeom>
                <a:avLst/>
                <a:gdLst>
                  <a:gd name="connsiteX0" fmla="*/ 0 w 2040257"/>
                  <a:gd name="connsiteY0" fmla="*/ 0 h 3447098"/>
                  <a:gd name="connsiteX1" fmla="*/ 2040257 w 2040257"/>
                  <a:gd name="connsiteY1" fmla="*/ 0 h 3447098"/>
                  <a:gd name="connsiteX2" fmla="*/ 2040257 w 2040257"/>
                  <a:gd name="connsiteY2" fmla="*/ 3447098 h 3447098"/>
                  <a:gd name="connsiteX3" fmla="*/ 0 w 2040257"/>
                  <a:gd name="connsiteY3" fmla="*/ 3447098 h 3447098"/>
                  <a:gd name="connsiteX4" fmla="*/ 0 w 2040257"/>
                  <a:gd name="connsiteY4" fmla="*/ 0 h 3447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40257" h="3447098">
                    <a:moveTo>
                      <a:pt x="0" y="0"/>
                    </a:moveTo>
                    <a:lnTo>
                      <a:pt x="2040257" y="0"/>
                    </a:lnTo>
                    <a:lnTo>
                      <a:pt x="2040257" y="3447098"/>
                    </a:lnTo>
                    <a:lnTo>
                      <a:pt x="0" y="344709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34925" cap="rnd">
                <a:noFill/>
                <a:round/>
              </a:ln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p:spPr>
            <p:txBody>
              <a:bodyPr wrap="square" tIns="91440" bIns="137160" rtlCol="0" anchor="t">
                <a:spAutoFit/>
              </a:bodyPr>
              <a:lstStyle/>
              <a:p>
                <a:r>
                  <a:rPr lang="en-US" sz="1900" dirty="0" smtClean="0">
                    <a:solidFill>
                      <a:schemeClr val="bg1"/>
                    </a:solidFill>
                    <a:effectLst>
                      <a:outerShdw blurRad="50800" dist="38100" dir="2700000">
                        <a:srgbClr val="000000">
                          <a:alpha val="43000"/>
                        </a:srgbClr>
                      </a:outerShdw>
                    </a:effectLst>
                    <a:latin typeface="Times New Roman"/>
                    <a:cs typeface="Times New Roman"/>
                  </a:rPr>
                  <a:t>1.</a:t>
                </a:r>
                <a:r>
                  <a:rPr lang="en-US" sz="1900" dirty="0" smtClean="0">
                    <a:solidFill>
                      <a:schemeClr val="bg1"/>
                    </a:solidFill>
                    <a:effectLst>
                      <a:outerShdw blurRad="50800" dist="38100" dir="2700000">
                        <a:srgbClr val="000000">
                          <a:alpha val="43000"/>
                        </a:srgbClr>
                      </a:outerShdw>
                    </a:effectLst>
                    <a:latin typeface="Times New Roman"/>
                    <a:cs typeface="Times New Roman"/>
                  </a:rPr>
                  <a:t> When we die we will be eternally separated from God.</a:t>
                </a:r>
              </a:p>
              <a:p>
                <a:r>
                  <a:rPr lang="en-US" sz="1900" dirty="0" smtClean="0">
                    <a:solidFill>
                      <a:schemeClr val="bg1"/>
                    </a:solidFill>
                    <a:effectLst>
                      <a:outerShdw blurRad="50800" dist="38100" dir="2700000">
                        <a:srgbClr val="000000">
                          <a:alpha val="43000"/>
                        </a:srgbClr>
                      </a:outerShdw>
                    </a:effectLst>
                    <a:latin typeface="Times New Roman"/>
                    <a:cs typeface="Times New Roman"/>
                  </a:rPr>
                  <a:t>2. </a:t>
                </a:r>
                <a:r>
                  <a:rPr lang="en-US" sz="1900" dirty="0" smtClean="0">
                    <a:solidFill>
                      <a:schemeClr val="bg1"/>
                    </a:solidFill>
                    <a:effectLst>
                      <a:outerShdw blurRad="50800" dist="38100" dir="2700000">
                        <a:srgbClr val="000000">
                          <a:alpha val="43000"/>
                        </a:srgbClr>
                      </a:outerShdw>
                    </a:effectLst>
                    <a:latin typeface="Times New Roman"/>
                    <a:cs typeface="Times New Roman"/>
                  </a:rPr>
                  <a:t> In this separation we will never again experience love, joy, or peace.  </a:t>
                </a:r>
                <a:endParaRPr lang="en-US" sz="1900" dirty="0">
                  <a:solidFill>
                    <a:schemeClr val="bg1"/>
                  </a:solidFill>
                  <a:effectLst>
                    <a:outerShdw blurRad="50800" dist="38100" dir="2700000">
                      <a:srgbClr val="000000">
                        <a:alpha val="43000"/>
                      </a:srgbClr>
                    </a:outerShdw>
                  </a:effectLst>
                  <a:latin typeface="Times New Roman"/>
                  <a:cs typeface="Times New Roman"/>
                </a:endParaRPr>
              </a:p>
            </p:txBody>
          </p:sp>
          <p:grpSp>
            <p:nvGrpSpPr>
              <p:cNvPr id="10" name="Group 15"/>
              <p:cNvGrpSpPr/>
              <p:nvPr/>
            </p:nvGrpSpPr>
            <p:grpSpPr>
              <a:xfrm>
                <a:off x="1474684" y="2192104"/>
                <a:ext cx="2621258" cy="2840504"/>
                <a:chOff x="1474684" y="2192104"/>
                <a:chExt cx="2621258" cy="2840504"/>
              </a:xfrm>
            </p:grpSpPr>
            <p:sp>
              <p:nvSpPr>
                <p:cNvPr id="33" name="Rounded Rectangle 32"/>
                <p:cNvSpPr/>
                <p:nvPr/>
              </p:nvSpPr>
              <p:spPr>
                <a:xfrm>
                  <a:off x="1474684" y="2701995"/>
                  <a:ext cx="2621258" cy="2330613"/>
                </a:xfrm>
                <a:prstGeom prst="roundRect">
                  <a:avLst>
                    <a:gd name="adj" fmla="val 8058"/>
                  </a:avLst>
                </a:prstGeom>
                <a:noFill/>
                <a:ln w="44450" cap="flat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34" name="Straight Connector 33"/>
                <p:cNvCxnSpPr>
                  <a:stCxn id="29" idx="2"/>
                  <a:endCxn id="33" idx="0"/>
                </p:cNvCxnSpPr>
                <p:nvPr/>
              </p:nvCxnSpPr>
              <p:spPr>
                <a:xfrm rot="5400000">
                  <a:off x="2536645" y="2440773"/>
                  <a:ext cx="509891" cy="12553"/>
                </a:xfrm>
                <a:prstGeom prst="line">
                  <a:avLst/>
                </a:prstGeom>
                <a:ln w="127000">
                  <a:solidFill>
                    <a:schemeClr val="bg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28" name="Group 27"/>
          <p:cNvGrpSpPr/>
          <p:nvPr/>
        </p:nvGrpSpPr>
        <p:grpSpPr>
          <a:xfrm>
            <a:off x="1743416" y="849520"/>
            <a:ext cx="6700354" cy="671605"/>
            <a:chOff x="2032588" y="488440"/>
            <a:chExt cx="6700354" cy="671605"/>
          </a:xfrm>
        </p:grpSpPr>
        <p:sp>
          <p:nvSpPr>
            <p:cNvPr id="20" name="Rounded Rectangle 19"/>
            <p:cNvSpPr/>
            <p:nvPr/>
          </p:nvSpPr>
          <p:spPr>
            <a:xfrm>
              <a:off x="2032588" y="488440"/>
              <a:ext cx="2088312" cy="671605"/>
            </a:xfrm>
            <a:prstGeom prst="roundRect">
              <a:avLst>
                <a:gd name="adj" fmla="val 45761"/>
              </a:avLst>
            </a:prstGeom>
            <a:noFill/>
            <a:ln w="444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032588" y="501079"/>
              <a:ext cx="2088312" cy="55399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3000" dirty="0" smtClean="0">
                  <a:solidFill>
                    <a:schemeClr val="bg1"/>
                  </a:solidFill>
                  <a:effectLst>
                    <a:outerShdw blurRad="50800" dist="38100" dir="2700000">
                      <a:srgbClr val="000000">
                        <a:alpha val="43000"/>
                      </a:srgbClr>
                    </a:outerShdw>
                  </a:effectLst>
                  <a:latin typeface="Times New Roman"/>
                  <a:cs typeface="Times New Roman"/>
                </a:rPr>
                <a:t>Worship</a:t>
              </a:r>
              <a:endParaRPr lang="en-US" sz="3000" dirty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endParaRP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4343400" y="488440"/>
              <a:ext cx="2088312" cy="671605"/>
            </a:xfrm>
            <a:prstGeom prst="roundRect">
              <a:avLst>
                <a:gd name="adj" fmla="val 45761"/>
              </a:avLst>
            </a:prstGeom>
            <a:noFill/>
            <a:ln w="444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343400" y="501079"/>
              <a:ext cx="2088312" cy="55399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3000" dirty="0" smtClean="0">
                  <a:solidFill>
                    <a:schemeClr val="bg1"/>
                  </a:solidFill>
                  <a:effectLst>
                    <a:outerShdw blurRad="50800" dist="38100" dir="2700000">
                      <a:srgbClr val="000000">
                        <a:alpha val="43000"/>
                      </a:srgbClr>
                    </a:outerShdw>
                  </a:effectLst>
                  <a:latin typeface="Times New Roman"/>
                  <a:cs typeface="Times New Roman"/>
                </a:rPr>
                <a:t>Lifestyle</a:t>
              </a:r>
              <a:endParaRPr lang="en-US" sz="3000" dirty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6644630" y="488440"/>
              <a:ext cx="2088312" cy="671605"/>
            </a:xfrm>
            <a:prstGeom prst="roundRect">
              <a:avLst>
                <a:gd name="adj" fmla="val 45761"/>
              </a:avLst>
            </a:prstGeom>
            <a:noFill/>
            <a:ln w="444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644630" y="501079"/>
              <a:ext cx="2088312" cy="55399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3000" dirty="0" smtClean="0">
                  <a:solidFill>
                    <a:schemeClr val="bg1"/>
                  </a:solidFill>
                  <a:effectLst>
                    <a:outerShdw blurRad="50800" dist="38100" dir="2700000">
                      <a:srgbClr val="000000">
                        <a:alpha val="43000"/>
                      </a:srgbClr>
                    </a:outerShdw>
                  </a:effectLst>
                  <a:latin typeface="Times New Roman"/>
                  <a:cs typeface="Times New Roman"/>
                </a:rPr>
                <a:t>Teaching</a:t>
              </a:r>
              <a:endParaRPr lang="en-US" sz="3000" dirty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768" y="0"/>
            <a:ext cx="907475" cy="685800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vert="vert270">
            <a:noAutofit/>
          </a:bodyPr>
          <a:lstStyle/>
          <a:p>
            <a:r>
              <a:rPr lang="en-US" sz="5800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LIFE’S CHOICES</a:t>
            </a:r>
            <a:endParaRPr lang="en-US" sz="5800" b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26745" y="2431795"/>
            <a:ext cx="6147795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600" b="1" dirty="0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The Matter of Existence</a:t>
            </a:r>
            <a:endParaRPr lang="en-US" sz="5600" b="1" dirty="0">
              <a:solidFill>
                <a:srgbClr val="FFFFFF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768" y="0"/>
            <a:ext cx="907475" cy="685800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vert="vert270">
            <a:noAutofit/>
          </a:bodyPr>
          <a:lstStyle/>
          <a:p>
            <a:r>
              <a:rPr lang="en-US" sz="5800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LIFE’S CHOICES</a:t>
            </a:r>
            <a:endParaRPr lang="en-US" sz="5800" b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26745" y="2431795"/>
            <a:ext cx="6147795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300" b="1" dirty="0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Those Who Follow Christ Must Surrender Their Will (Matt. </a:t>
            </a:r>
            <a:r>
              <a:rPr lang="en-US" sz="4300" b="1" dirty="0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16:</a:t>
            </a:r>
            <a:r>
              <a:rPr lang="en-US" sz="4300" b="1" dirty="0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24-26)</a:t>
            </a:r>
            <a:endParaRPr lang="en-US" sz="4300" b="1" dirty="0">
              <a:solidFill>
                <a:srgbClr val="FFFFFF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768" y="0"/>
            <a:ext cx="907475" cy="685800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vert="vert270">
            <a:noAutofit/>
          </a:bodyPr>
          <a:lstStyle/>
          <a:p>
            <a:r>
              <a:rPr lang="en-US" sz="5800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LIFE’S CHOICES</a:t>
            </a:r>
            <a:endParaRPr lang="en-US" sz="5800" b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26745" y="2431795"/>
            <a:ext cx="6147795" cy="2077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300" b="1" dirty="0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The Self-Seeking Will Be Condemned (Rom.  2:5-10)</a:t>
            </a:r>
            <a:endParaRPr lang="en-US" sz="4300" b="1" dirty="0">
              <a:solidFill>
                <a:srgbClr val="FFFFFF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768" y="0"/>
            <a:ext cx="907475" cy="685800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vert="vert270">
            <a:noAutofit/>
          </a:bodyPr>
          <a:lstStyle/>
          <a:p>
            <a:r>
              <a:rPr lang="en-US" sz="5800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LIFE’S CHOICES</a:t>
            </a:r>
            <a:endParaRPr lang="en-US" sz="5800" b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2968506" y="591927"/>
            <a:ext cx="4470437" cy="600164"/>
            <a:chOff x="2968506" y="591927"/>
            <a:chExt cx="4470437" cy="600164"/>
          </a:xfrm>
        </p:grpSpPr>
        <p:cxnSp>
          <p:nvCxnSpPr>
            <p:cNvPr id="34" name="Straight Connector 33"/>
            <p:cNvCxnSpPr/>
            <p:nvPr/>
          </p:nvCxnSpPr>
          <p:spPr>
            <a:xfrm flipV="1">
              <a:off x="4616924" y="914401"/>
              <a:ext cx="1173599" cy="1"/>
            </a:xfrm>
            <a:prstGeom prst="line">
              <a:avLst/>
            </a:prstGeom>
            <a:ln w="1270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2968506" y="591927"/>
              <a:ext cx="1648420" cy="600164"/>
            </a:xfrm>
            <a:prstGeom prst="rect">
              <a:avLst/>
            </a:prstGeom>
            <a:noFill/>
            <a:ln w="34925">
              <a:solidFill>
                <a:schemeClr val="bg1"/>
              </a:solidFill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wrap="square" tIns="91440" bIns="137160" rtlCol="0" anchor="ctr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  <a:effectLst>
                    <a:outerShdw blurRad="50800" dist="38100" dir="2700000">
                      <a:srgbClr val="000000">
                        <a:alpha val="43000"/>
                      </a:srgbClr>
                    </a:outerShdw>
                  </a:effectLst>
                  <a:latin typeface="Times New Roman"/>
                  <a:cs typeface="Times New Roman"/>
                </a:rPr>
                <a:t>Creation</a:t>
              </a:r>
              <a:endParaRPr lang="en-US" sz="2400" b="1" dirty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790523" y="591927"/>
              <a:ext cx="1648420" cy="600164"/>
            </a:xfrm>
            <a:prstGeom prst="rect">
              <a:avLst/>
            </a:prstGeom>
            <a:noFill/>
            <a:ln w="34925">
              <a:solidFill>
                <a:schemeClr val="bg1"/>
              </a:solidFill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wrap="square" tIns="91440" bIns="137160" rtlCol="0" anchor="ctr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  <a:effectLst>
                    <a:outerShdw blurRad="50800" dist="38100" dir="2700000">
                      <a:srgbClr val="000000">
                        <a:alpha val="43000"/>
                      </a:srgbClr>
                    </a:outerShdw>
                  </a:effectLst>
                  <a:latin typeface="Times New Roman"/>
                  <a:cs typeface="Times New Roman"/>
                </a:rPr>
                <a:t>Chance</a:t>
              </a:r>
              <a:endParaRPr lang="en-US" sz="2400" b="1" dirty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2685719" y="1192091"/>
            <a:ext cx="5092928" cy="1324258"/>
            <a:chOff x="2685719" y="1192091"/>
            <a:chExt cx="5092928" cy="1324258"/>
          </a:xfrm>
        </p:grpSpPr>
        <p:cxnSp>
          <p:nvCxnSpPr>
            <p:cNvPr id="15" name="Straight Connector 14"/>
            <p:cNvCxnSpPr>
              <a:stCxn id="7" idx="2"/>
            </p:cNvCxnSpPr>
            <p:nvPr/>
          </p:nvCxnSpPr>
          <p:spPr>
            <a:xfrm rot="16200000" flipH="1">
              <a:off x="3622569" y="1362237"/>
              <a:ext cx="354762" cy="14469"/>
            </a:xfrm>
            <a:prstGeom prst="line">
              <a:avLst/>
            </a:prstGeom>
            <a:ln w="1270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5" name="Group 44"/>
            <p:cNvGrpSpPr/>
            <p:nvPr/>
          </p:nvGrpSpPr>
          <p:grpSpPr>
            <a:xfrm>
              <a:off x="2685719" y="1546853"/>
              <a:ext cx="5092928" cy="969496"/>
              <a:chOff x="2685719" y="1546853"/>
              <a:chExt cx="5092928" cy="969496"/>
            </a:xfrm>
          </p:grpSpPr>
          <p:cxnSp>
            <p:nvCxnSpPr>
              <p:cNvPr id="36" name="Straight Connector 35"/>
              <p:cNvCxnSpPr>
                <a:stCxn id="17" idx="3"/>
                <a:endCxn id="19" idx="1"/>
              </p:cNvCxnSpPr>
              <p:nvPr/>
            </p:nvCxnSpPr>
            <p:spPr>
              <a:xfrm>
                <a:off x="4928650" y="2031601"/>
                <a:ext cx="607066" cy="1588"/>
              </a:xfrm>
              <a:prstGeom prst="line">
                <a:avLst/>
              </a:prstGeom>
              <a:ln w="1270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TextBox 16"/>
              <p:cNvSpPr txBox="1"/>
              <p:nvPr/>
            </p:nvSpPr>
            <p:spPr>
              <a:xfrm>
                <a:off x="2685719" y="1546853"/>
                <a:ext cx="2242931" cy="969496"/>
              </a:xfrm>
              <a:prstGeom prst="rect">
                <a:avLst/>
              </a:prstGeom>
              <a:noFill/>
              <a:ln w="34925">
                <a:solidFill>
                  <a:schemeClr val="bg1"/>
                </a:solidFill>
              </a:ln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p:spPr>
            <p:txBody>
              <a:bodyPr wrap="square" tIns="91440" bIns="137160" rtlCol="0" anchor="ctr">
                <a:spAutoFit/>
              </a:bodyPr>
              <a:lstStyle/>
              <a:p>
                <a:pPr algn="ctr"/>
                <a:r>
                  <a:rPr lang="en-US" sz="2400" b="1" dirty="0" smtClean="0">
                    <a:solidFill>
                      <a:schemeClr val="bg1"/>
                    </a:solidFill>
                    <a:effectLst>
                      <a:outerShdw blurRad="50800" dist="38100" dir="2700000">
                        <a:srgbClr val="000000">
                          <a:alpha val="43000"/>
                        </a:srgbClr>
                      </a:outerShdw>
                    </a:effectLst>
                    <a:latin typeface="Times New Roman"/>
                    <a:cs typeface="Times New Roman"/>
                  </a:rPr>
                  <a:t>Intelligent Personal Force</a:t>
                </a:r>
                <a:endParaRPr lang="en-US" sz="2400" b="1" dirty="0">
                  <a:solidFill>
                    <a:schemeClr val="bg1"/>
                  </a:solidFill>
                  <a:effectLst>
                    <a:outerShdw blurRad="50800" dist="38100" dir="2700000">
                      <a:srgbClr val="000000">
                        <a:alpha val="43000"/>
                      </a:srgbClr>
                    </a:outerShdw>
                  </a:effectLst>
                  <a:latin typeface="Times New Roman"/>
                  <a:cs typeface="Times New Roman"/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5535716" y="1546853"/>
                <a:ext cx="2242931" cy="969496"/>
              </a:xfrm>
              <a:prstGeom prst="rect">
                <a:avLst/>
              </a:prstGeom>
              <a:noFill/>
              <a:ln w="34925">
                <a:solidFill>
                  <a:schemeClr val="bg1"/>
                </a:solidFill>
              </a:ln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p:spPr>
            <p:txBody>
              <a:bodyPr wrap="square" tIns="91440" bIns="137160" rtlCol="0" anchor="ctr">
                <a:spAutoFit/>
              </a:bodyPr>
              <a:lstStyle/>
              <a:p>
                <a:pPr algn="ctr"/>
                <a:r>
                  <a:rPr lang="en-US" sz="2400" b="1" dirty="0" smtClean="0">
                    <a:solidFill>
                      <a:schemeClr val="bg1"/>
                    </a:solidFill>
                    <a:effectLst>
                      <a:outerShdw blurRad="50800" dist="38100" dir="2700000">
                        <a:srgbClr val="000000">
                          <a:alpha val="43000"/>
                        </a:srgbClr>
                      </a:outerShdw>
                    </a:effectLst>
                    <a:latin typeface="Times New Roman"/>
                    <a:cs typeface="Times New Roman"/>
                  </a:rPr>
                  <a:t>Impersonal Force</a:t>
                </a:r>
                <a:endParaRPr lang="en-US" sz="2400" b="1" dirty="0">
                  <a:solidFill>
                    <a:schemeClr val="bg1"/>
                  </a:solidFill>
                  <a:effectLst>
                    <a:outerShdw blurRad="50800" dist="38100" dir="2700000">
                      <a:srgbClr val="000000">
                        <a:alpha val="43000"/>
                      </a:srgbClr>
                    </a:outerShdw>
                  </a:effectLst>
                  <a:latin typeface="Times New Roman"/>
                  <a:cs typeface="Times New Roman"/>
                </a:endParaRPr>
              </a:p>
            </p:txBody>
          </p:sp>
        </p:grpSp>
      </p:grpSp>
      <p:grpSp>
        <p:nvGrpSpPr>
          <p:cNvPr id="46" name="Group 45"/>
          <p:cNvGrpSpPr/>
          <p:nvPr/>
        </p:nvGrpSpPr>
        <p:grpSpPr>
          <a:xfrm>
            <a:off x="2685719" y="2516350"/>
            <a:ext cx="5104302" cy="1324258"/>
            <a:chOff x="2685719" y="2516350"/>
            <a:chExt cx="5104302" cy="1324258"/>
          </a:xfrm>
        </p:grpSpPr>
        <p:cxnSp>
          <p:nvCxnSpPr>
            <p:cNvPr id="39" name="Straight Connector 38"/>
            <p:cNvCxnSpPr/>
            <p:nvPr/>
          </p:nvCxnSpPr>
          <p:spPr>
            <a:xfrm>
              <a:off x="4928650" y="3356436"/>
              <a:ext cx="607066" cy="1588"/>
            </a:xfrm>
            <a:prstGeom prst="line">
              <a:avLst/>
            </a:prstGeom>
            <a:ln w="1270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16200000" flipH="1">
              <a:off x="3608100" y="2686496"/>
              <a:ext cx="354762" cy="14469"/>
            </a:xfrm>
            <a:prstGeom prst="line">
              <a:avLst/>
            </a:prstGeom>
            <a:ln w="1270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2685719" y="2871112"/>
              <a:ext cx="2242931" cy="969496"/>
            </a:xfrm>
            <a:prstGeom prst="rect">
              <a:avLst/>
            </a:prstGeom>
            <a:noFill/>
            <a:ln w="34925">
              <a:solidFill>
                <a:schemeClr val="bg1"/>
              </a:solidFill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wrap="square" tIns="91440" bIns="137160" rtlCol="0" anchor="ctr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  <a:effectLst>
                    <a:outerShdw blurRad="50800" dist="38100" dir="2700000">
                      <a:srgbClr val="000000">
                        <a:alpha val="43000"/>
                      </a:srgbClr>
                    </a:outerShdw>
                  </a:effectLst>
                  <a:latin typeface="Times New Roman"/>
                  <a:cs typeface="Times New Roman"/>
                </a:rPr>
                <a:t>It Has Revealed Itself</a:t>
              </a:r>
              <a:endParaRPr lang="en-US" sz="2400" b="1" dirty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547090" y="2871112"/>
              <a:ext cx="2242931" cy="969496"/>
            </a:xfrm>
            <a:prstGeom prst="rect">
              <a:avLst/>
            </a:prstGeom>
            <a:noFill/>
            <a:ln w="34925">
              <a:solidFill>
                <a:schemeClr val="bg1"/>
              </a:solidFill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wrap="square" tIns="91440" bIns="137160" rtlCol="0" anchor="ctr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  <a:effectLst>
                    <a:outerShdw blurRad="50800" dist="38100" dir="2700000">
                      <a:srgbClr val="000000">
                        <a:alpha val="43000"/>
                      </a:srgbClr>
                    </a:outerShdw>
                  </a:effectLst>
                  <a:latin typeface="Times New Roman"/>
                  <a:cs typeface="Times New Roman"/>
                </a:rPr>
                <a:t>It Has Not Revealed Itself</a:t>
              </a:r>
              <a:endParaRPr lang="en-US" sz="2400" b="1" dirty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2685719" y="3840609"/>
            <a:ext cx="5104302" cy="1154981"/>
            <a:chOff x="2685719" y="3840609"/>
            <a:chExt cx="5104302" cy="1154981"/>
          </a:xfrm>
        </p:grpSpPr>
        <p:cxnSp>
          <p:nvCxnSpPr>
            <p:cNvPr id="40" name="Straight Connector 39"/>
            <p:cNvCxnSpPr/>
            <p:nvPr/>
          </p:nvCxnSpPr>
          <p:spPr>
            <a:xfrm>
              <a:off x="4928650" y="4542490"/>
              <a:ext cx="607066" cy="1588"/>
            </a:xfrm>
            <a:prstGeom prst="line">
              <a:avLst/>
            </a:prstGeom>
            <a:ln w="1270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3637038" y="4010755"/>
              <a:ext cx="354762" cy="14469"/>
            </a:xfrm>
            <a:prstGeom prst="line">
              <a:avLst/>
            </a:prstGeom>
            <a:ln w="1270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2685719" y="4186429"/>
              <a:ext cx="2242931" cy="692497"/>
            </a:xfrm>
            <a:prstGeom prst="rect">
              <a:avLst/>
            </a:prstGeom>
            <a:noFill/>
            <a:ln w="34925">
              <a:solidFill>
                <a:schemeClr val="bg1"/>
              </a:solidFill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wrap="square" tIns="91440" bIns="137160" rtlCol="0" anchor="ctr">
              <a:spAutoFit/>
            </a:bodyPr>
            <a:lstStyle/>
            <a:p>
              <a:pPr algn="ctr"/>
              <a:r>
                <a:rPr lang="en-US" sz="3000" b="1" dirty="0" smtClean="0">
                  <a:solidFill>
                    <a:schemeClr val="bg1"/>
                  </a:solidFill>
                  <a:effectLst>
                    <a:outerShdw blurRad="50800" dist="38100" dir="2700000">
                      <a:srgbClr val="000000">
                        <a:alpha val="43000"/>
                      </a:srgbClr>
                    </a:outerShdw>
                  </a:effectLst>
                  <a:latin typeface="Times New Roman"/>
                  <a:cs typeface="Times New Roman"/>
                </a:rPr>
                <a:t>Christianity</a:t>
              </a:r>
              <a:endParaRPr lang="en-US" sz="3000" b="1" dirty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547090" y="4087649"/>
              <a:ext cx="2242931" cy="907941"/>
            </a:xfrm>
            <a:prstGeom prst="rect">
              <a:avLst/>
            </a:prstGeom>
            <a:noFill/>
            <a:ln w="34925">
              <a:solidFill>
                <a:schemeClr val="bg1"/>
              </a:solidFill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wrap="square" tIns="91440" bIns="137160" rtlCol="0" anchor="ctr">
              <a:spAutoFit/>
            </a:bodyPr>
            <a:lstStyle/>
            <a:p>
              <a:pPr algn="ctr"/>
              <a:r>
                <a:rPr lang="en-US" sz="2200" b="1" dirty="0" smtClean="0">
                  <a:solidFill>
                    <a:schemeClr val="bg1"/>
                  </a:solidFill>
                  <a:effectLst>
                    <a:outerShdw blurRad="50800" dist="38100" dir="2700000">
                      <a:srgbClr val="000000">
                        <a:alpha val="43000"/>
                      </a:srgbClr>
                    </a:outerShdw>
                  </a:effectLst>
                  <a:latin typeface="Times New Roman"/>
                  <a:cs typeface="Times New Roman"/>
                </a:rPr>
                <a:t>Faiths of Uncertainty</a:t>
              </a:r>
              <a:endParaRPr lang="en-US" sz="2200" b="1" dirty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2714658" y="4878927"/>
            <a:ext cx="5063989" cy="1324258"/>
            <a:chOff x="2714658" y="4878927"/>
            <a:chExt cx="5063989" cy="1324258"/>
          </a:xfrm>
        </p:grpSpPr>
        <p:cxnSp>
          <p:nvCxnSpPr>
            <p:cNvPr id="41" name="Straight Connector 40"/>
            <p:cNvCxnSpPr>
              <a:stCxn id="31" idx="3"/>
            </p:cNvCxnSpPr>
            <p:nvPr/>
          </p:nvCxnSpPr>
          <p:spPr>
            <a:xfrm>
              <a:off x="4957589" y="5718437"/>
              <a:ext cx="578127" cy="1073"/>
            </a:xfrm>
            <a:prstGeom prst="line">
              <a:avLst/>
            </a:prstGeom>
            <a:ln w="1270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3651508" y="5049073"/>
              <a:ext cx="354762" cy="14469"/>
            </a:xfrm>
            <a:prstGeom prst="line">
              <a:avLst/>
            </a:prstGeom>
            <a:ln w="1270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2714658" y="5233689"/>
              <a:ext cx="2242931" cy="969496"/>
            </a:xfrm>
            <a:prstGeom prst="rect">
              <a:avLst/>
            </a:prstGeom>
            <a:noFill/>
            <a:ln w="34925">
              <a:solidFill>
                <a:schemeClr val="bg1"/>
              </a:solidFill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wrap="square" tIns="91440" bIns="137160" rtlCol="0" anchor="ctr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  <a:effectLst>
                    <a:outerShdw blurRad="50800" dist="38100" dir="2700000">
                      <a:srgbClr val="000000">
                        <a:alpha val="43000"/>
                      </a:srgbClr>
                    </a:outerShdw>
                  </a:effectLst>
                  <a:latin typeface="Times New Roman"/>
                  <a:cs typeface="Times New Roman"/>
                </a:rPr>
                <a:t>What God  </a:t>
              </a:r>
              <a:r>
                <a:rPr lang="en-US" sz="2400" b="1" dirty="0" smtClean="0">
                  <a:solidFill>
                    <a:schemeClr val="bg1"/>
                  </a:solidFill>
                  <a:effectLst>
                    <a:outerShdw blurRad="50800" dist="38100" dir="2700000">
                      <a:srgbClr val="000000">
                        <a:alpha val="43000"/>
                      </a:srgbClr>
                    </a:outerShdw>
                  </a:effectLst>
                  <a:latin typeface="Times New Roman"/>
                  <a:cs typeface="Times New Roman"/>
                </a:rPr>
                <a:t>Has </a:t>
              </a:r>
              <a:r>
                <a:rPr lang="en-US" sz="2400" b="1" dirty="0" smtClean="0">
                  <a:solidFill>
                    <a:schemeClr val="bg1"/>
                  </a:solidFill>
                  <a:effectLst>
                    <a:outerShdw blurRad="50800" dist="38100" dir="2700000">
                      <a:srgbClr val="000000">
                        <a:alpha val="43000"/>
                      </a:srgbClr>
                    </a:outerShdw>
                  </a:effectLst>
                  <a:latin typeface="Times New Roman"/>
                  <a:cs typeface="Times New Roman"/>
                </a:rPr>
                <a:t>Revealed</a:t>
              </a:r>
              <a:endParaRPr lang="en-US" sz="2400" b="1" dirty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535716" y="5233689"/>
              <a:ext cx="2242931" cy="969496"/>
            </a:xfrm>
            <a:prstGeom prst="rect">
              <a:avLst/>
            </a:prstGeom>
            <a:noFill/>
            <a:ln w="34925">
              <a:solidFill>
                <a:schemeClr val="bg1"/>
              </a:solidFill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wrap="square" tIns="91440" bIns="137160" rtlCol="0" anchor="ctr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  <a:effectLst>
                    <a:outerShdw blurRad="50800" dist="38100" dir="2700000">
                      <a:srgbClr val="000000">
                        <a:alpha val="43000"/>
                      </a:srgbClr>
                    </a:outerShdw>
                  </a:effectLst>
                  <a:latin typeface="Times New Roman"/>
                  <a:cs typeface="Times New Roman"/>
                </a:rPr>
                <a:t>What Appeals to Me</a:t>
              </a:r>
              <a:endParaRPr lang="en-US" sz="2400" b="1" dirty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10768" y="0"/>
            <a:ext cx="907475" cy="685800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vert="vert270">
            <a:noAutofit/>
          </a:bodyPr>
          <a:lstStyle/>
          <a:p>
            <a:r>
              <a:rPr lang="en-US" sz="5000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If I Choose Unbelief…</a:t>
            </a:r>
            <a:endParaRPr lang="en-US" sz="5000" b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26745" y="2431795"/>
            <a:ext cx="6147795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300" b="1" dirty="0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What Will You Choose?</a:t>
            </a:r>
            <a:endParaRPr lang="en-US" sz="4300" b="1" dirty="0">
              <a:solidFill>
                <a:srgbClr val="FFFFFF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768" y="0"/>
            <a:ext cx="907475" cy="685800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vert="vert270">
            <a:noAutofit/>
          </a:bodyPr>
          <a:lstStyle/>
          <a:p>
            <a:r>
              <a:rPr lang="en-US" sz="5800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LIFE’S CHOICES</a:t>
            </a:r>
            <a:endParaRPr lang="en-US" sz="5800" b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2674345" y="1164094"/>
            <a:ext cx="2242931" cy="4402024"/>
            <a:chOff x="1676400" y="1407274"/>
            <a:chExt cx="2242931" cy="4402024"/>
          </a:xfrm>
        </p:grpSpPr>
        <p:sp>
          <p:nvSpPr>
            <p:cNvPr id="7" name="TextBox 6"/>
            <p:cNvSpPr txBox="1"/>
            <p:nvPr/>
          </p:nvSpPr>
          <p:spPr>
            <a:xfrm>
              <a:off x="1959187" y="1407274"/>
              <a:ext cx="1648420" cy="600164"/>
            </a:xfrm>
            <a:prstGeom prst="rect">
              <a:avLst/>
            </a:prstGeom>
            <a:noFill/>
            <a:ln w="34925">
              <a:solidFill>
                <a:schemeClr val="bg1"/>
              </a:solidFill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wrap="square" tIns="91440" bIns="137160" rtlCol="0" anchor="ctr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  <a:effectLst>
                    <a:outerShdw blurRad="50800" dist="38100" dir="2700000">
                      <a:srgbClr val="000000">
                        <a:alpha val="43000"/>
                      </a:srgbClr>
                    </a:outerShdw>
                  </a:effectLst>
                  <a:latin typeface="Times New Roman"/>
                  <a:cs typeface="Times New Roman"/>
                </a:rPr>
                <a:t>Creation</a:t>
              </a:r>
              <a:endParaRPr lang="en-US" sz="2400" b="1" dirty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endParaRP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1676400" y="2007438"/>
              <a:ext cx="2242931" cy="3801860"/>
              <a:chOff x="1676400" y="2007438"/>
              <a:chExt cx="2242931" cy="3801860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1879074" y="2362200"/>
                <a:ext cx="2040257" cy="3447098"/>
              </a:xfrm>
              <a:custGeom>
                <a:avLst/>
                <a:gdLst>
                  <a:gd name="connsiteX0" fmla="*/ 0 w 2040257"/>
                  <a:gd name="connsiteY0" fmla="*/ 0 h 3447098"/>
                  <a:gd name="connsiteX1" fmla="*/ 2040257 w 2040257"/>
                  <a:gd name="connsiteY1" fmla="*/ 0 h 3447098"/>
                  <a:gd name="connsiteX2" fmla="*/ 2040257 w 2040257"/>
                  <a:gd name="connsiteY2" fmla="*/ 3447098 h 3447098"/>
                  <a:gd name="connsiteX3" fmla="*/ 0 w 2040257"/>
                  <a:gd name="connsiteY3" fmla="*/ 3447098 h 3447098"/>
                  <a:gd name="connsiteX4" fmla="*/ 0 w 2040257"/>
                  <a:gd name="connsiteY4" fmla="*/ 0 h 3447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40257" h="3447098">
                    <a:moveTo>
                      <a:pt x="0" y="0"/>
                    </a:moveTo>
                    <a:lnTo>
                      <a:pt x="2040257" y="0"/>
                    </a:lnTo>
                    <a:lnTo>
                      <a:pt x="2040257" y="3447098"/>
                    </a:lnTo>
                    <a:lnTo>
                      <a:pt x="0" y="344709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34925" cap="rnd">
                <a:noFill/>
                <a:round/>
              </a:ln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p:spPr>
            <p:txBody>
              <a:bodyPr wrap="square" tIns="91440" bIns="137160" rtlCol="0" anchor="t">
                <a:spAutoFit/>
              </a:bodyPr>
              <a:lstStyle/>
              <a:p>
                <a:r>
                  <a:rPr lang="en-US" sz="1900" dirty="0" smtClean="0">
                    <a:solidFill>
                      <a:schemeClr val="bg1"/>
                    </a:solidFill>
                    <a:effectLst>
                      <a:outerShdw blurRad="50800" dist="38100" dir="2700000">
                        <a:srgbClr val="000000">
                          <a:alpha val="43000"/>
                        </a:srgbClr>
                      </a:outerShdw>
                    </a:effectLst>
                    <a:latin typeface="Times New Roman"/>
                    <a:cs typeface="Times New Roman"/>
                  </a:rPr>
                  <a:t>1. There exists a force which is uncreated that is more powerful than all forces of nature.</a:t>
                </a:r>
              </a:p>
              <a:p>
                <a:r>
                  <a:rPr lang="en-US" sz="1900" dirty="0" smtClean="0">
                    <a:solidFill>
                      <a:schemeClr val="bg1"/>
                    </a:solidFill>
                    <a:effectLst>
                      <a:outerShdw blurRad="50800" dist="38100" dir="2700000">
                        <a:srgbClr val="000000">
                          <a:alpha val="43000"/>
                        </a:srgbClr>
                      </a:outerShdw>
                    </a:effectLst>
                    <a:latin typeface="Times New Roman"/>
                    <a:cs typeface="Times New Roman"/>
                  </a:rPr>
                  <a:t>2. This force brought into existence that which did not exist. </a:t>
                </a:r>
                <a:endParaRPr lang="en-US" sz="1900" dirty="0">
                  <a:solidFill>
                    <a:schemeClr val="bg1"/>
                  </a:solidFill>
                  <a:effectLst>
                    <a:outerShdw blurRad="50800" dist="38100" dir="2700000">
                      <a:srgbClr val="000000">
                        <a:alpha val="43000"/>
                      </a:srgbClr>
                    </a:outerShdw>
                  </a:effectLst>
                  <a:latin typeface="Times New Roman"/>
                  <a:cs typeface="Times New Roman"/>
                </a:endParaRPr>
              </a:p>
            </p:txBody>
          </p:sp>
          <p:grpSp>
            <p:nvGrpSpPr>
              <p:cNvPr id="16" name="Group 15"/>
              <p:cNvGrpSpPr/>
              <p:nvPr/>
            </p:nvGrpSpPr>
            <p:grpSpPr>
              <a:xfrm>
                <a:off x="1676400" y="2007438"/>
                <a:ext cx="2242931" cy="3801860"/>
                <a:chOff x="1676400" y="2007438"/>
                <a:chExt cx="2242931" cy="3801860"/>
              </a:xfrm>
            </p:grpSpPr>
            <p:sp>
              <p:nvSpPr>
                <p:cNvPr id="13" name="Rounded Rectangle 12"/>
                <p:cNvSpPr/>
                <p:nvPr/>
              </p:nvSpPr>
              <p:spPr>
                <a:xfrm>
                  <a:off x="1676400" y="2362200"/>
                  <a:ext cx="2242931" cy="3447098"/>
                </a:xfrm>
                <a:prstGeom prst="roundRect">
                  <a:avLst>
                    <a:gd name="adj" fmla="val 8058"/>
                  </a:avLst>
                </a:prstGeom>
                <a:noFill/>
                <a:ln w="44450" cap="flat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5" name="Straight Connector 14"/>
                <p:cNvCxnSpPr>
                  <a:stCxn id="7" idx="2"/>
                  <a:endCxn id="13" idx="0"/>
                </p:cNvCxnSpPr>
                <p:nvPr/>
              </p:nvCxnSpPr>
              <p:spPr>
                <a:xfrm rot="16200000" flipH="1">
                  <a:off x="2613250" y="2177584"/>
                  <a:ext cx="354762" cy="14469"/>
                </a:xfrm>
                <a:prstGeom prst="line">
                  <a:avLst/>
                </a:prstGeom>
                <a:ln w="127000">
                  <a:solidFill>
                    <a:schemeClr val="bg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19" name="Group 18"/>
          <p:cNvGrpSpPr/>
          <p:nvPr/>
        </p:nvGrpSpPr>
        <p:grpSpPr>
          <a:xfrm>
            <a:off x="5496362" y="1164094"/>
            <a:ext cx="2242931" cy="3621926"/>
            <a:chOff x="1676400" y="1407274"/>
            <a:chExt cx="2242931" cy="3621926"/>
          </a:xfrm>
        </p:grpSpPr>
        <p:sp>
          <p:nvSpPr>
            <p:cNvPr id="20" name="TextBox 19"/>
            <p:cNvSpPr txBox="1"/>
            <p:nvPr/>
          </p:nvSpPr>
          <p:spPr>
            <a:xfrm>
              <a:off x="1959187" y="1407274"/>
              <a:ext cx="1648420" cy="600164"/>
            </a:xfrm>
            <a:prstGeom prst="rect">
              <a:avLst/>
            </a:prstGeom>
            <a:noFill/>
            <a:ln w="34925">
              <a:solidFill>
                <a:schemeClr val="bg1"/>
              </a:solidFill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wrap="square" tIns="91440" bIns="137160" rtlCol="0" anchor="ctr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  <a:effectLst>
                    <a:outerShdw blurRad="50800" dist="38100" dir="2700000">
                      <a:srgbClr val="000000">
                        <a:alpha val="43000"/>
                      </a:srgbClr>
                    </a:outerShdw>
                  </a:effectLst>
                  <a:latin typeface="Times New Roman"/>
                  <a:cs typeface="Times New Roman"/>
                </a:rPr>
                <a:t>Chance</a:t>
              </a:r>
              <a:endParaRPr lang="en-US" sz="2400" b="1" dirty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endParaRPr>
            </a:p>
          </p:txBody>
        </p:sp>
        <p:grpSp>
          <p:nvGrpSpPr>
            <p:cNvPr id="21" name="Group 16"/>
            <p:cNvGrpSpPr/>
            <p:nvPr/>
          </p:nvGrpSpPr>
          <p:grpSpPr>
            <a:xfrm>
              <a:off x="1676400" y="2007438"/>
              <a:ext cx="2242931" cy="3021762"/>
              <a:chOff x="1676400" y="2007438"/>
              <a:chExt cx="2242931" cy="3021762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1879074" y="2362200"/>
                <a:ext cx="2040257" cy="2569934"/>
              </a:xfrm>
              <a:custGeom>
                <a:avLst/>
                <a:gdLst>
                  <a:gd name="connsiteX0" fmla="*/ 0 w 2040257"/>
                  <a:gd name="connsiteY0" fmla="*/ 0 h 3447098"/>
                  <a:gd name="connsiteX1" fmla="*/ 2040257 w 2040257"/>
                  <a:gd name="connsiteY1" fmla="*/ 0 h 3447098"/>
                  <a:gd name="connsiteX2" fmla="*/ 2040257 w 2040257"/>
                  <a:gd name="connsiteY2" fmla="*/ 3447098 h 3447098"/>
                  <a:gd name="connsiteX3" fmla="*/ 0 w 2040257"/>
                  <a:gd name="connsiteY3" fmla="*/ 3447098 h 3447098"/>
                  <a:gd name="connsiteX4" fmla="*/ 0 w 2040257"/>
                  <a:gd name="connsiteY4" fmla="*/ 0 h 3447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40257" h="3447098">
                    <a:moveTo>
                      <a:pt x="0" y="0"/>
                    </a:moveTo>
                    <a:lnTo>
                      <a:pt x="2040257" y="0"/>
                    </a:lnTo>
                    <a:lnTo>
                      <a:pt x="2040257" y="3447098"/>
                    </a:lnTo>
                    <a:lnTo>
                      <a:pt x="0" y="344709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34925" cap="rnd">
                <a:noFill/>
                <a:round/>
              </a:ln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p:spPr>
            <p:txBody>
              <a:bodyPr wrap="square" tIns="91440" bIns="137160" rtlCol="0" anchor="t">
                <a:spAutoFit/>
              </a:bodyPr>
              <a:lstStyle/>
              <a:p>
                <a:r>
                  <a:rPr lang="en-US" sz="1900" dirty="0" smtClean="0">
                    <a:solidFill>
                      <a:schemeClr val="bg1"/>
                    </a:solidFill>
                    <a:effectLst>
                      <a:outerShdw blurRad="50800" dist="38100" dir="2700000">
                        <a:srgbClr val="000000">
                          <a:alpha val="43000"/>
                        </a:srgbClr>
                      </a:outerShdw>
                    </a:effectLst>
                    <a:latin typeface="Times New Roman"/>
                    <a:cs typeface="Times New Roman"/>
                  </a:rPr>
                  <a:t>1. There is no force greater than natural forces.</a:t>
                </a:r>
              </a:p>
              <a:p>
                <a:r>
                  <a:rPr lang="en-US" sz="1900" dirty="0" smtClean="0">
                    <a:solidFill>
                      <a:schemeClr val="bg1"/>
                    </a:solidFill>
                    <a:effectLst>
                      <a:outerShdw blurRad="50800" dist="38100" dir="2700000">
                        <a:srgbClr val="000000">
                          <a:alpha val="43000"/>
                        </a:srgbClr>
                      </a:outerShdw>
                    </a:effectLst>
                    <a:latin typeface="Times New Roman"/>
                    <a:cs typeface="Times New Roman"/>
                  </a:rPr>
                  <a:t>2. The universe came into its present arrangement by pure chance.</a:t>
                </a:r>
                <a:endParaRPr lang="en-US" sz="1900" dirty="0">
                  <a:solidFill>
                    <a:schemeClr val="bg1"/>
                  </a:solidFill>
                  <a:effectLst>
                    <a:outerShdw blurRad="50800" dist="38100" dir="2700000">
                      <a:srgbClr val="000000">
                        <a:alpha val="43000"/>
                      </a:srgbClr>
                    </a:outerShdw>
                  </a:effectLst>
                  <a:latin typeface="Times New Roman"/>
                  <a:cs typeface="Times New Roman"/>
                </a:endParaRPr>
              </a:p>
            </p:txBody>
          </p:sp>
          <p:grpSp>
            <p:nvGrpSpPr>
              <p:cNvPr id="23" name="Group 15"/>
              <p:cNvGrpSpPr/>
              <p:nvPr/>
            </p:nvGrpSpPr>
            <p:grpSpPr>
              <a:xfrm>
                <a:off x="1676400" y="2007438"/>
                <a:ext cx="2242931" cy="3021762"/>
                <a:chOff x="1676400" y="2007438"/>
                <a:chExt cx="2242931" cy="3021762"/>
              </a:xfrm>
            </p:grpSpPr>
            <p:sp>
              <p:nvSpPr>
                <p:cNvPr id="24" name="Rounded Rectangle 23"/>
                <p:cNvSpPr/>
                <p:nvPr/>
              </p:nvSpPr>
              <p:spPr>
                <a:xfrm>
                  <a:off x="1676400" y="2362200"/>
                  <a:ext cx="2242931" cy="2667000"/>
                </a:xfrm>
                <a:prstGeom prst="roundRect">
                  <a:avLst>
                    <a:gd name="adj" fmla="val 8058"/>
                  </a:avLst>
                </a:prstGeom>
                <a:noFill/>
                <a:ln w="44450" cap="flat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5" name="Straight Connector 24"/>
                <p:cNvCxnSpPr>
                  <a:stCxn id="20" idx="2"/>
                  <a:endCxn id="24" idx="0"/>
                </p:cNvCxnSpPr>
                <p:nvPr/>
              </p:nvCxnSpPr>
              <p:spPr>
                <a:xfrm rot="16200000" flipH="1">
                  <a:off x="2613250" y="2177584"/>
                  <a:ext cx="354762" cy="14469"/>
                </a:xfrm>
                <a:prstGeom prst="line">
                  <a:avLst/>
                </a:prstGeom>
                <a:ln w="127000">
                  <a:solidFill>
                    <a:schemeClr val="bg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768" y="0"/>
            <a:ext cx="907475" cy="685800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vert="vert270">
            <a:noAutofit/>
          </a:bodyPr>
          <a:lstStyle/>
          <a:p>
            <a:r>
              <a:rPr lang="en-US" sz="5800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LIFE’S CHOICES</a:t>
            </a:r>
            <a:endParaRPr lang="en-US" sz="5800" b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26745" y="2431795"/>
            <a:ext cx="6147795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300" b="1" dirty="0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God Has Always Existed (Psa. 90:1-2)</a:t>
            </a:r>
            <a:endParaRPr lang="en-US" sz="4300" b="1" dirty="0">
              <a:solidFill>
                <a:srgbClr val="FFFFFF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768" y="0"/>
            <a:ext cx="907475" cy="685800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vert="vert270">
            <a:noAutofit/>
          </a:bodyPr>
          <a:lstStyle/>
          <a:p>
            <a:r>
              <a:rPr lang="en-US" sz="5800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LIFE’S CHOICES</a:t>
            </a:r>
            <a:endParaRPr lang="en-US" sz="5800" b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26745" y="2431795"/>
            <a:ext cx="6147795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300" b="1" dirty="0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God Made All Things (Col. 1:16; Heb. 11:3)</a:t>
            </a:r>
            <a:endParaRPr lang="en-US" sz="4300" b="1" dirty="0">
              <a:solidFill>
                <a:srgbClr val="FFFFFF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768" y="0"/>
            <a:ext cx="907475" cy="685800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vert="vert270">
            <a:noAutofit/>
          </a:bodyPr>
          <a:lstStyle/>
          <a:p>
            <a:r>
              <a:rPr lang="en-US" sz="5800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LIFE’S CHOICES</a:t>
            </a:r>
            <a:endParaRPr lang="en-US" sz="5800" b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26745" y="2431795"/>
            <a:ext cx="614779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600" b="1" dirty="0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The Nature of Divine Force</a:t>
            </a:r>
            <a:endParaRPr lang="en-US" sz="5600" b="1" dirty="0">
              <a:solidFill>
                <a:srgbClr val="FFFFFF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768" y="0"/>
            <a:ext cx="907475" cy="685800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vert="vert270">
            <a:noAutofit/>
          </a:bodyPr>
          <a:lstStyle/>
          <a:p>
            <a:r>
              <a:rPr lang="en-US" sz="5800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LIFE’S CHOICES</a:t>
            </a:r>
            <a:endParaRPr lang="en-US" sz="5800" b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grpSp>
        <p:nvGrpSpPr>
          <p:cNvPr id="3" name="Group 17"/>
          <p:cNvGrpSpPr/>
          <p:nvPr/>
        </p:nvGrpSpPr>
        <p:grpSpPr>
          <a:xfrm>
            <a:off x="2309531" y="979428"/>
            <a:ext cx="2621258" cy="4927279"/>
            <a:chOff x="1474684" y="1222608"/>
            <a:chExt cx="2621258" cy="4927279"/>
          </a:xfrm>
        </p:grpSpPr>
        <p:sp>
          <p:nvSpPr>
            <p:cNvPr id="7" name="TextBox 6"/>
            <p:cNvSpPr txBox="1"/>
            <p:nvPr/>
          </p:nvSpPr>
          <p:spPr>
            <a:xfrm>
              <a:off x="1676400" y="1222608"/>
              <a:ext cx="2242931" cy="969496"/>
            </a:xfrm>
            <a:prstGeom prst="rect">
              <a:avLst/>
            </a:prstGeom>
            <a:noFill/>
            <a:ln w="34925">
              <a:solidFill>
                <a:schemeClr val="bg1"/>
              </a:solidFill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wrap="square" tIns="91440" bIns="137160" rtlCol="0" anchor="ctr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  <a:effectLst>
                    <a:outerShdw blurRad="50800" dist="38100" dir="2700000">
                      <a:srgbClr val="000000">
                        <a:alpha val="43000"/>
                      </a:srgbClr>
                    </a:outerShdw>
                  </a:effectLst>
                  <a:latin typeface="Times New Roman"/>
                  <a:cs typeface="Times New Roman"/>
                </a:rPr>
                <a:t>Intelligent Personal Force</a:t>
              </a:r>
              <a:endParaRPr lang="en-US" sz="2400" b="1" dirty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endParaRPr>
            </a:p>
          </p:txBody>
        </p:sp>
        <p:grpSp>
          <p:nvGrpSpPr>
            <p:cNvPr id="4" name="Group 16"/>
            <p:cNvGrpSpPr/>
            <p:nvPr/>
          </p:nvGrpSpPr>
          <p:grpSpPr>
            <a:xfrm>
              <a:off x="1474684" y="2192104"/>
              <a:ext cx="2621258" cy="3957783"/>
              <a:chOff x="1474684" y="2192104"/>
              <a:chExt cx="2621258" cy="3957783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1676400" y="2702788"/>
                <a:ext cx="2419542" cy="3447098"/>
              </a:xfrm>
              <a:custGeom>
                <a:avLst/>
                <a:gdLst>
                  <a:gd name="connsiteX0" fmla="*/ 0 w 2040257"/>
                  <a:gd name="connsiteY0" fmla="*/ 0 h 3447098"/>
                  <a:gd name="connsiteX1" fmla="*/ 2040257 w 2040257"/>
                  <a:gd name="connsiteY1" fmla="*/ 0 h 3447098"/>
                  <a:gd name="connsiteX2" fmla="*/ 2040257 w 2040257"/>
                  <a:gd name="connsiteY2" fmla="*/ 3447098 h 3447098"/>
                  <a:gd name="connsiteX3" fmla="*/ 0 w 2040257"/>
                  <a:gd name="connsiteY3" fmla="*/ 3447098 h 3447098"/>
                  <a:gd name="connsiteX4" fmla="*/ 0 w 2040257"/>
                  <a:gd name="connsiteY4" fmla="*/ 0 h 3447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40257" h="3447098">
                    <a:moveTo>
                      <a:pt x="0" y="0"/>
                    </a:moveTo>
                    <a:lnTo>
                      <a:pt x="2040257" y="0"/>
                    </a:lnTo>
                    <a:lnTo>
                      <a:pt x="2040257" y="3447098"/>
                    </a:lnTo>
                    <a:lnTo>
                      <a:pt x="0" y="344709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34925" cap="rnd">
                <a:noFill/>
                <a:round/>
              </a:ln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p:spPr>
            <p:txBody>
              <a:bodyPr wrap="square" tIns="91440" bIns="137160" rtlCol="0" anchor="t">
                <a:spAutoFit/>
              </a:bodyPr>
              <a:lstStyle/>
              <a:p>
                <a:r>
                  <a:rPr lang="en-US" sz="1900" dirty="0" smtClean="0">
                    <a:solidFill>
                      <a:schemeClr val="bg1"/>
                    </a:solidFill>
                    <a:effectLst>
                      <a:outerShdw blurRad="50800" dist="38100" dir="2700000">
                        <a:srgbClr val="000000">
                          <a:alpha val="43000"/>
                        </a:srgbClr>
                      </a:outerShdw>
                    </a:effectLst>
                    <a:latin typeface="Times New Roman"/>
                    <a:cs typeface="Times New Roman"/>
                  </a:rPr>
                  <a:t>1. There is an </a:t>
                </a:r>
                <a:r>
                  <a:rPr lang="en-US" sz="1900" dirty="0" err="1" smtClean="0">
                    <a:solidFill>
                      <a:schemeClr val="bg1"/>
                    </a:solidFill>
                    <a:effectLst>
                      <a:outerShdw blurRad="50800" dist="38100" dir="2700000">
                        <a:srgbClr val="000000">
                          <a:alpha val="43000"/>
                        </a:srgbClr>
                      </a:outerShdw>
                    </a:effectLst>
                    <a:latin typeface="Times New Roman"/>
                    <a:cs typeface="Times New Roman"/>
                  </a:rPr>
                  <a:t>intelli-gence</a:t>
                </a:r>
                <a:r>
                  <a:rPr lang="en-US" sz="1900" dirty="0" smtClean="0">
                    <a:solidFill>
                      <a:schemeClr val="bg1"/>
                    </a:solidFill>
                    <a:effectLst>
                      <a:outerShdw blurRad="50800" dist="38100" dir="2700000">
                        <a:srgbClr val="000000">
                          <a:alpha val="43000"/>
                        </a:srgbClr>
                      </a:outerShdw>
                    </a:effectLst>
                    <a:latin typeface="Times New Roman"/>
                    <a:cs typeface="Times New Roman"/>
                  </a:rPr>
                  <a:t> responsible for man’s existence (i.e. it knows something about our actions and choices).</a:t>
                </a:r>
              </a:p>
              <a:p>
                <a:r>
                  <a:rPr lang="en-US" sz="1900" dirty="0" smtClean="0">
                    <a:solidFill>
                      <a:schemeClr val="bg1"/>
                    </a:solidFill>
                    <a:effectLst>
                      <a:outerShdw blurRad="50800" dist="38100" dir="2700000">
                        <a:srgbClr val="000000">
                          <a:alpha val="43000"/>
                        </a:srgbClr>
                      </a:outerShdw>
                    </a:effectLst>
                    <a:latin typeface="Times New Roman"/>
                    <a:cs typeface="Times New Roman"/>
                  </a:rPr>
                  <a:t>2.  This intelligence has ordained the universe inline with its desires (whatever they may be). </a:t>
                </a:r>
                <a:endParaRPr lang="en-US" sz="1900" dirty="0">
                  <a:solidFill>
                    <a:schemeClr val="bg1"/>
                  </a:solidFill>
                  <a:effectLst>
                    <a:outerShdw blurRad="50800" dist="38100" dir="2700000">
                      <a:srgbClr val="000000">
                        <a:alpha val="43000"/>
                      </a:srgbClr>
                    </a:outerShdw>
                  </a:effectLst>
                  <a:latin typeface="Times New Roman"/>
                  <a:cs typeface="Times New Roman"/>
                </a:endParaRPr>
              </a:p>
            </p:txBody>
          </p:sp>
          <p:grpSp>
            <p:nvGrpSpPr>
              <p:cNvPr id="5" name="Group 15"/>
              <p:cNvGrpSpPr/>
              <p:nvPr/>
            </p:nvGrpSpPr>
            <p:grpSpPr>
              <a:xfrm>
                <a:off x="1474684" y="2192104"/>
                <a:ext cx="2621258" cy="3957783"/>
                <a:chOff x="1474684" y="2192104"/>
                <a:chExt cx="2621258" cy="3957783"/>
              </a:xfrm>
            </p:grpSpPr>
            <p:sp>
              <p:nvSpPr>
                <p:cNvPr id="13" name="Rounded Rectangle 12"/>
                <p:cNvSpPr/>
                <p:nvPr/>
              </p:nvSpPr>
              <p:spPr>
                <a:xfrm>
                  <a:off x="1474684" y="2701995"/>
                  <a:ext cx="2621258" cy="3447892"/>
                </a:xfrm>
                <a:prstGeom prst="roundRect">
                  <a:avLst>
                    <a:gd name="adj" fmla="val 8058"/>
                  </a:avLst>
                </a:prstGeom>
                <a:noFill/>
                <a:ln w="44450" cap="flat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5" name="Straight Connector 14"/>
                <p:cNvCxnSpPr>
                  <a:stCxn id="7" idx="2"/>
                  <a:endCxn id="13" idx="0"/>
                </p:cNvCxnSpPr>
                <p:nvPr/>
              </p:nvCxnSpPr>
              <p:spPr>
                <a:xfrm rot="5400000">
                  <a:off x="2536645" y="2440773"/>
                  <a:ext cx="509891" cy="12553"/>
                </a:xfrm>
                <a:prstGeom prst="line">
                  <a:avLst/>
                </a:prstGeom>
                <a:ln w="127000">
                  <a:solidFill>
                    <a:schemeClr val="bg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28" name="Group 17"/>
          <p:cNvGrpSpPr/>
          <p:nvPr/>
        </p:nvGrpSpPr>
        <p:grpSpPr>
          <a:xfrm>
            <a:off x="5322626" y="979426"/>
            <a:ext cx="2621258" cy="4735574"/>
            <a:chOff x="1474684" y="1222608"/>
            <a:chExt cx="2621258" cy="4735574"/>
          </a:xfrm>
        </p:grpSpPr>
        <p:sp>
          <p:nvSpPr>
            <p:cNvPr id="29" name="TextBox 28"/>
            <p:cNvSpPr txBox="1"/>
            <p:nvPr/>
          </p:nvSpPr>
          <p:spPr>
            <a:xfrm>
              <a:off x="1676400" y="1222608"/>
              <a:ext cx="2242931" cy="969496"/>
            </a:xfrm>
            <a:prstGeom prst="rect">
              <a:avLst/>
            </a:prstGeom>
            <a:noFill/>
            <a:ln w="34925">
              <a:solidFill>
                <a:schemeClr val="bg1"/>
              </a:solidFill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wrap="square" tIns="91440" bIns="137160" rtlCol="0" anchor="ctr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  <a:effectLst>
                    <a:outerShdw blurRad="50800" dist="38100" dir="2700000">
                      <a:srgbClr val="000000">
                        <a:alpha val="43000"/>
                      </a:srgbClr>
                    </a:outerShdw>
                  </a:effectLst>
                  <a:latin typeface="Times New Roman"/>
                  <a:cs typeface="Times New Roman"/>
                </a:rPr>
                <a:t>Impersonal Force</a:t>
              </a:r>
              <a:endParaRPr lang="en-US" sz="2400" b="1" dirty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endParaRPr>
            </a:p>
          </p:txBody>
        </p:sp>
        <p:grpSp>
          <p:nvGrpSpPr>
            <p:cNvPr id="30" name="Group 16"/>
            <p:cNvGrpSpPr/>
            <p:nvPr/>
          </p:nvGrpSpPr>
          <p:grpSpPr>
            <a:xfrm>
              <a:off x="1474684" y="2192104"/>
              <a:ext cx="2621258" cy="3766078"/>
              <a:chOff x="1474684" y="2192104"/>
              <a:chExt cx="2621258" cy="3766078"/>
            </a:xfrm>
          </p:grpSpPr>
          <p:sp>
            <p:nvSpPr>
              <p:cNvPr id="31" name="TextBox 30"/>
              <p:cNvSpPr txBox="1"/>
              <p:nvPr/>
            </p:nvSpPr>
            <p:spPr>
              <a:xfrm>
                <a:off x="1676400" y="2702788"/>
                <a:ext cx="2419542" cy="3154710"/>
              </a:xfrm>
              <a:custGeom>
                <a:avLst/>
                <a:gdLst>
                  <a:gd name="connsiteX0" fmla="*/ 0 w 2040257"/>
                  <a:gd name="connsiteY0" fmla="*/ 0 h 3447098"/>
                  <a:gd name="connsiteX1" fmla="*/ 2040257 w 2040257"/>
                  <a:gd name="connsiteY1" fmla="*/ 0 h 3447098"/>
                  <a:gd name="connsiteX2" fmla="*/ 2040257 w 2040257"/>
                  <a:gd name="connsiteY2" fmla="*/ 3447098 h 3447098"/>
                  <a:gd name="connsiteX3" fmla="*/ 0 w 2040257"/>
                  <a:gd name="connsiteY3" fmla="*/ 3447098 h 3447098"/>
                  <a:gd name="connsiteX4" fmla="*/ 0 w 2040257"/>
                  <a:gd name="connsiteY4" fmla="*/ 0 h 3447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40257" h="3447098">
                    <a:moveTo>
                      <a:pt x="0" y="0"/>
                    </a:moveTo>
                    <a:lnTo>
                      <a:pt x="2040257" y="0"/>
                    </a:lnTo>
                    <a:lnTo>
                      <a:pt x="2040257" y="3447098"/>
                    </a:lnTo>
                    <a:lnTo>
                      <a:pt x="0" y="344709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34925" cap="rnd">
                <a:noFill/>
                <a:round/>
              </a:ln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p:spPr>
            <p:txBody>
              <a:bodyPr wrap="square" tIns="91440" bIns="137160" rtlCol="0" anchor="t">
                <a:spAutoFit/>
              </a:bodyPr>
              <a:lstStyle/>
              <a:p>
                <a:r>
                  <a:rPr lang="en-US" sz="1900" dirty="0" smtClean="0">
                    <a:solidFill>
                      <a:schemeClr val="bg1"/>
                    </a:solidFill>
                    <a:effectLst>
                      <a:outerShdw blurRad="50800" dist="38100" dir="2700000">
                        <a:srgbClr val="000000">
                          <a:alpha val="43000"/>
                        </a:srgbClr>
                      </a:outerShdw>
                    </a:effectLst>
                    <a:latin typeface="Times New Roman"/>
                    <a:cs typeface="Times New Roman"/>
                  </a:rPr>
                  <a:t>1. Though this force exists, man holds no accountability to it any more than he does to the forces of gravity, electromagnetic energy, etc. </a:t>
                </a:r>
              </a:p>
              <a:p>
                <a:r>
                  <a:rPr lang="en-US" sz="1900" dirty="0" smtClean="0">
                    <a:solidFill>
                      <a:schemeClr val="bg1"/>
                    </a:solidFill>
                    <a:effectLst>
                      <a:outerShdw blurRad="50800" dist="38100" dir="2700000">
                        <a:srgbClr val="000000">
                          <a:alpha val="43000"/>
                        </a:srgbClr>
                      </a:outerShdw>
                    </a:effectLst>
                    <a:latin typeface="Times New Roman"/>
                    <a:cs typeface="Times New Roman"/>
                  </a:rPr>
                  <a:t>2.  All moral choices are left purely to man’s judgment.</a:t>
                </a:r>
                <a:endParaRPr lang="en-US" sz="1900" dirty="0">
                  <a:solidFill>
                    <a:schemeClr val="bg1"/>
                  </a:solidFill>
                  <a:effectLst>
                    <a:outerShdw blurRad="50800" dist="38100" dir="2700000">
                      <a:srgbClr val="000000">
                        <a:alpha val="43000"/>
                      </a:srgbClr>
                    </a:outerShdw>
                  </a:effectLst>
                  <a:latin typeface="Times New Roman"/>
                  <a:cs typeface="Times New Roman"/>
                </a:endParaRPr>
              </a:p>
            </p:txBody>
          </p:sp>
          <p:grpSp>
            <p:nvGrpSpPr>
              <p:cNvPr id="32" name="Group 15"/>
              <p:cNvGrpSpPr/>
              <p:nvPr/>
            </p:nvGrpSpPr>
            <p:grpSpPr>
              <a:xfrm>
                <a:off x="1474684" y="2192104"/>
                <a:ext cx="2621258" cy="3766078"/>
                <a:chOff x="1474684" y="2192104"/>
                <a:chExt cx="2621258" cy="3766078"/>
              </a:xfrm>
            </p:grpSpPr>
            <p:sp>
              <p:nvSpPr>
                <p:cNvPr id="33" name="Rounded Rectangle 32"/>
                <p:cNvSpPr/>
                <p:nvPr/>
              </p:nvSpPr>
              <p:spPr>
                <a:xfrm>
                  <a:off x="1474684" y="2701995"/>
                  <a:ext cx="2621258" cy="3256187"/>
                </a:xfrm>
                <a:prstGeom prst="roundRect">
                  <a:avLst>
                    <a:gd name="adj" fmla="val 8058"/>
                  </a:avLst>
                </a:prstGeom>
                <a:noFill/>
                <a:ln w="44450" cap="flat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34" name="Straight Connector 33"/>
                <p:cNvCxnSpPr>
                  <a:stCxn id="29" idx="2"/>
                  <a:endCxn id="33" idx="0"/>
                </p:cNvCxnSpPr>
                <p:nvPr/>
              </p:nvCxnSpPr>
              <p:spPr>
                <a:xfrm rot="5400000">
                  <a:off x="2536645" y="2440773"/>
                  <a:ext cx="509891" cy="12553"/>
                </a:xfrm>
                <a:prstGeom prst="line">
                  <a:avLst/>
                </a:prstGeom>
                <a:ln w="127000">
                  <a:solidFill>
                    <a:schemeClr val="bg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768" y="0"/>
            <a:ext cx="907475" cy="685800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vert="vert270">
            <a:noAutofit/>
          </a:bodyPr>
          <a:lstStyle/>
          <a:p>
            <a:r>
              <a:rPr lang="en-US" sz="5800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LIFE’S CHOICES</a:t>
            </a:r>
            <a:endParaRPr lang="en-US" sz="5800" b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26745" y="2431795"/>
            <a:ext cx="6147795" cy="2077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300" b="1" dirty="0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The God of Creation is an Intelligent Personality (Gen. 1:1-5)</a:t>
            </a:r>
            <a:endParaRPr lang="en-US" sz="4300" b="1" dirty="0">
              <a:solidFill>
                <a:srgbClr val="FFFFFF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768" y="0"/>
            <a:ext cx="907475" cy="685800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vert="vert270">
            <a:noAutofit/>
          </a:bodyPr>
          <a:lstStyle/>
          <a:p>
            <a:r>
              <a:rPr lang="en-US" sz="5800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LIFE’S CHOICES</a:t>
            </a:r>
            <a:endParaRPr lang="en-US" sz="5800" b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26745" y="2431795"/>
            <a:ext cx="6147795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300" b="1" dirty="0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He Has Expectations of </a:t>
            </a:r>
          </a:p>
          <a:p>
            <a:pPr algn="ctr"/>
            <a:r>
              <a:rPr lang="en-US" sz="4300" b="1" dirty="0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His Creation (Gen. 6:5-6)</a:t>
            </a:r>
            <a:endParaRPr lang="en-US" sz="4300" b="1" dirty="0">
              <a:solidFill>
                <a:srgbClr val="FFFFFF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</TotalTime>
  <Words>636</Words>
  <Application>Microsoft Macintosh PowerPoint</Application>
  <PresentationFormat>On-screen Show (4:3)</PresentationFormat>
  <Paragraphs>89</Paragraphs>
  <Slides>23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Deuteronomy 30:15-19</vt:lpstr>
      <vt:lpstr>LIFE’S CHOICES</vt:lpstr>
      <vt:lpstr>LIFE’S CHOICES</vt:lpstr>
      <vt:lpstr>LIFE’S CHOICES</vt:lpstr>
      <vt:lpstr>LIFE’S CHOICES</vt:lpstr>
      <vt:lpstr>LIFE’S CHOICES</vt:lpstr>
      <vt:lpstr>LIFE’S CHOICES</vt:lpstr>
      <vt:lpstr>LIFE’S CHOICES</vt:lpstr>
      <vt:lpstr>LIFE’S CHOICES</vt:lpstr>
      <vt:lpstr>LIFE’S CHOICES</vt:lpstr>
      <vt:lpstr>LIFE’S CHOICES</vt:lpstr>
      <vt:lpstr>LIFE’S CHOICES</vt:lpstr>
      <vt:lpstr>LIFE’S CHOICES</vt:lpstr>
      <vt:lpstr>LIFE’S CHOICES</vt:lpstr>
      <vt:lpstr>LIFE’S CHOICES</vt:lpstr>
      <vt:lpstr>LIFE’S CHOICES</vt:lpstr>
      <vt:lpstr>LIFE’S CHOICES</vt:lpstr>
      <vt:lpstr>LIFE’S CHOICES</vt:lpstr>
      <vt:lpstr>LIFE’S CHOICES</vt:lpstr>
      <vt:lpstr>LIFE’S CHOICES</vt:lpstr>
      <vt:lpstr>LIFE’S CHOICES</vt:lpstr>
      <vt:lpstr>LIFE’S CHOICES</vt:lpstr>
      <vt:lpstr>If I Choose Unbelief…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Kyle Pope</dc:creator>
  <cp:lastModifiedBy>Kyle Pope</cp:lastModifiedBy>
  <cp:revision>14</cp:revision>
  <dcterms:created xsi:type="dcterms:W3CDTF">2017-12-07T20:03:09Z</dcterms:created>
  <dcterms:modified xsi:type="dcterms:W3CDTF">2017-12-07T21:19:36Z</dcterms:modified>
</cp:coreProperties>
</file>