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4995-3A80-6948-AC9A-518AC48462A2}" type="datetimeFigureOut">
              <a:rPr lang="en-US" smtClean="0"/>
              <a:pPr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9DAB-8D7A-2640-B2F1-25863E314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4995-3A80-6948-AC9A-518AC48462A2}" type="datetimeFigureOut">
              <a:rPr lang="en-US" smtClean="0"/>
              <a:pPr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9DAB-8D7A-2640-B2F1-25863E314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4995-3A80-6948-AC9A-518AC48462A2}" type="datetimeFigureOut">
              <a:rPr lang="en-US" smtClean="0"/>
              <a:pPr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9DAB-8D7A-2640-B2F1-25863E314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4995-3A80-6948-AC9A-518AC48462A2}" type="datetimeFigureOut">
              <a:rPr lang="en-US" smtClean="0"/>
              <a:pPr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9DAB-8D7A-2640-B2F1-25863E314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4995-3A80-6948-AC9A-518AC48462A2}" type="datetimeFigureOut">
              <a:rPr lang="en-US" smtClean="0"/>
              <a:pPr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9DAB-8D7A-2640-B2F1-25863E314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4995-3A80-6948-AC9A-518AC48462A2}" type="datetimeFigureOut">
              <a:rPr lang="en-US" smtClean="0"/>
              <a:pPr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9DAB-8D7A-2640-B2F1-25863E314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4995-3A80-6948-AC9A-518AC48462A2}" type="datetimeFigureOut">
              <a:rPr lang="en-US" smtClean="0"/>
              <a:pPr/>
              <a:t>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9DAB-8D7A-2640-B2F1-25863E314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4995-3A80-6948-AC9A-518AC48462A2}" type="datetimeFigureOut">
              <a:rPr lang="en-US" smtClean="0"/>
              <a:pPr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9DAB-8D7A-2640-B2F1-25863E314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4995-3A80-6948-AC9A-518AC48462A2}" type="datetimeFigureOut">
              <a:rPr lang="en-US" smtClean="0"/>
              <a:pPr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9DAB-8D7A-2640-B2F1-25863E314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4995-3A80-6948-AC9A-518AC48462A2}" type="datetimeFigureOut">
              <a:rPr lang="en-US" smtClean="0"/>
              <a:pPr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9DAB-8D7A-2640-B2F1-25863E314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4995-3A80-6948-AC9A-518AC48462A2}" type="datetimeFigureOut">
              <a:rPr lang="en-US" smtClean="0"/>
              <a:pPr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9DAB-8D7A-2640-B2F1-25863E314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a7c0f9c15ce3af413d809f0b6bd5aa9.jpg"/>
          <p:cNvPicPr>
            <a:picLocks noChangeAspect="1"/>
          </p:cNvPicPr>
          <p:nvPr userDrawn="1"/>
        </p:nvPicPr>
        <p:blipFill>
          <a:blip r:embed="rId13">
            <a:lum bright="-20000" contrast="-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24995-3A80-6948-AC9A-518AC48462A2}" type="datetimeFigureOut">
              <a:rPr lang="en-US" smtClean="0"/>
              <a:pPr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9DAB-8D7A-2640-B2F1-25863E314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270" y="216741"/>
            <a:ext cx="3560294" cy="5473726"/>
          </a:xfrm>
          <a:prstGeom prst="rect">
            <a:avLst/>
          </a:prstGeom>
          <a:ln w="34925"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5605" y="1058429"/>
            <a:ext cx="378522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“Give me purity of body and self-control—but not now.”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 </a:t>
            </a:r>
          </a:p>
          <a:p>
            <a:pPr algn="r"/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 ~ Augustine of Hippo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Confessions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8.7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9237" y="5841999"/>
            <a:ext cx="423333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Augustine in His Study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By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Sandro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Botticelli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ca. 1480, in the Church of the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Ognissanti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Florence. Italy.</a:t>
            </a:r>
            <a:endParaRPr lang="en-US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605" y="1995715"/>
            <a:ext cx="82592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 algn="ctr">
              <a:spcAft>
                <a:spcPts val="1800"/>
              </a:spcAft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The Nature of the Problem</a:t>
            </a:r>
          </a:p>
          <a:p>
            <a:pPr marL="460375" indent="-460375"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We want to be what we should be (Jas. 3:2; Matt. 5:8; 1 Thess. 5:23).</a:t>
            </a:r>
          </a:p>
          <a:p>
            <a:pPr marL="460375" indent="-460375"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But then we look at the world around us (Psa. 37:1-2; 73:2-7; Prov. 24:1-2; Heb. 11:25; 1 John 2:16-17a).</a:t>
            </a:r>
          </a:p>
        </p:txBody>
      </p:sp>
      <p:pic>
        <p:nvPicPr>
          <p:cNvPr id="8" name="Picture 7" descr="notnow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36095"/>
          </a:xfrm>
          <a:prstGeom prst="rect">
            <a:avLst/>
          </a:prstGeom>
          <a:effectLst>
            <a:outerShdw blurRad="50800" dist="76200" dir="60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605" y="1995715"/>
            <a:ext cx="82592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 algn="ctr">
              <a:spcAft>
                <a:spcPts val="1800"/>
              </a:spcAft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Some Say It’s Not the Right Time</a:t>
            </a:r>
          </a:p>
          <a:p>
            <a:pPr marL="460375" indent="-460375"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“I’m not quite ready!” (Acts 24:25).</a:t>
            </a:r>
          </a:p>
          <a:p>
            <a:pPr marL="460375" indent="-460375"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Temptations control us (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Ecc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. 1:8).</a:t>
            </a:r>
          </a:p>
        </p:txBody>
      </p:sp>
      <p:pic>
        <p:nvPicPr>
          <p:cNvPr id="8" name="Picture 7" descr="notnow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36095"/>
          </a:xfrm>
          <a:prstGeom prst="rect">
            <a:avLst/>
          </a:prstGeom>
          <a:effectLst>
            <a:outerShdw blurRad="50800" dist="76200" dir="60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605" y="1995715"/>
            <a:ext cx="82592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Some Aren’t Ready to Turn  Away from Sin</a:t>
            </a:r>
          </a:p>
          <a:p>
            <a:pPr marL="460375" indent="-460375"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They want to “sew their wild oats” while they are young (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Ecc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. 12:1).</a:t>
            </a:r>
          </a:p>
          <a:p>
            <a:pPr marL="460375" indent="-460375"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We can become hardened to sin (Eph. 4:19; 1 Tim. 4:2; 1 Pet. 4:3).</a:t>
            </a:r>
          </a:p>
        </p:txBody>
      </p:sp>
      <p:pic>
        <p:nvPicPr>
          <p:cNvPr id="8" name="Picture 7" descr="notnow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36095"/>
          </a:xfrm>
          <a:prstGeom prst="rect">
            <a:avLst/>
          </a:prstGeom>
          <a:effectLst>
            <a:outerShdw blurRad="50800" dist="76200" dir="60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605" y="1995715"/>
            <a:ext cx="82592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9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Some Don’t Think They Are Ready</a:t>
            </a:r>
          </a:p>
          <a:p>
            <a:pPr marL="460375" indent="-460375">
              <a:spcAft>
                <a:spcPts val="1800"/>
              </a:spcAft>
            </a:pPr>
            <a:r>
              <a:rPr lang="en-US" sz="31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We should “count the cost” (Luke 14:28-33).</a:t>
            </a:r>
          </a:p>
          <a:p>
            <a:pPr marL="460375" indent="-460375"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“Whoever of you does not forsake all that he has cannot be My disciple” (Luke 14:33).</a:t>
            </a:r>
          </a:p>
        </p:txBody>
      </p:sp>
      <p:pic>
        <p:nvPicPr>
          <p:cNvPr id="8" name="Picture 7" descr="notnow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36095"/>
          </a:xfrm>
          <a:prstGeom prst="rect">
            <a:avLst/>
          </a:prstGeom>
          <a:effectLst>
            <a:outerShdw blurRad="50800" dist="76200" dir="60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605" y="1995715"/>
            <a:ext cx="82592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Some Think They Still Have Time</a:t>
            </a:r>
          </a:p>
          <a:p>
            <a:pPr marL="460375" indent="-460375"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Augustine’s prayer assumed he still had time to change (Luke 12:16-21).</a:t>
            </a:r>
          </a:p>
          <a:p>
            <a:pPr marL="460375" indent="-460375"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None of us has this assurance—“This night your soul will be required of you.”</a:t>
            </a:r>
          </a:p>
        </p:txBody>
      </p:sp>
      <p:pic>
        <p:nvPicPr>
          <p:cNvPr id="8" name="Picture 7" descr="notnow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36095"/>
          </a:xfrm>
          <a:prstGeom prst="rect">
            <a:avLst/>
          </a:prstGeom>
          <a:effectLst>
            <a:outerShdw blurRad="50800" dist="76200" dir="60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304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3</cp:revision>
  <dcterms:created xsi:type="dcterms:W3CDTF">2017-01-22T22:35:53Z</dcterms:created>
  <dcterms:modified xsi:type="dcterms:W3CDTF">2017-01-22T22:36:06Z</dcterms:modified>
</cp:coreProperties>
</file>