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000" autoAdjust="0"/>
    <p:restoredTop sz="70178" autoAdjust="0"/>
  </p:normalViewPr>
  <p:slideViewPr>
    <p:cSldViewPr snapToGrid="0">
      <p:cViewPr varScale="1">
        <p:scale>
          <a:sx n="105" d="100"/>
          <a:sy n="105" d="100"/>
        </p:scale>
        <p:origin x="-360" y="-104"/>
      </p:cViewPr>
      <p:guideLst>
        <p:guide orient="horz" pos="2160"/>
        <p:guide pos="2880"/>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19804" cy="466434"/>
          </a:xfrm>
          <a:prstGeom prst="rect">
            <a:avLst/>
          </a:prstGeom>
        </p:spPr>
        <p:txBody>
          <a:bodyPr vert="horz" lIns="93177" tIns="46589" rIns="93177" bIns="46589" rtlCol="0"/>
          <a:lstStyle>
            <a:lvl1pPr algn="l">
              <a:defRPr sz="1200"/>
            </a:lvl1pPr>
          </a:lstStyle>
          <a:p>
            <a:r>
              <a:rPr lang="en-US" sz="1800" b="1" cap="small" dirty="0">
                <a:latin typeface="Segoe Print" panose="02000600000000000000" pitchFamily="2" charset="0"/>
              </a:rPr>
              <a:t>The “Plan” of Salvation?</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January 15, 2017 am</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soundteaching.org      </a:t>
            </a:r>
            <a:fld id="{5386A509-82B8-4A83-B6DF-F35F0CB7C8AF}"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8357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F6DF2E-8DE5-485B-9851-72AA2A98B269}" type="datetimeFigureOut">
              <a:rPr lang="en-US" smtClean="0"/>
              <a:pPr/>
              <a:t>3/1/17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76BE6F-271C-4692-A39F-C0C19052B8B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98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476BE6F-271C-4692-A39F-C0C19052B8B2}"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305093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6BE6F-271C-4692-A39F-C0C19052B8B2}"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378183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6BE6F-271C-4692-A39F-C0C19052B8B2}"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995855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476BE6F-271C-4692-A39F-C0C19052B8B2}"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6392778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E476BE6F-271C-4692-A39F-C0C19052B8B2}"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808839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E476BE6F-271C-4692-A39F-C0C19052B8B2}"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440857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E476BE6F-271C-4692-A39F-C0C19052B8B2}"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613920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E476BE6F-271C-4692-A39F-C0C19052B8B2}"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154141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E476BE6F-271C-4692-A39F-C0C19052B8B2}"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209414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10"/>
          </p:nvPr>
        </p:nvSpPr>
        <p:spPr/>
        <p:txBody>
          <a:bodyPr/>
          <a:lstStyle/>
          <a:p>
            <a:fld id="{E476BE6F-271C-4692-A39F-C0C19052B8B2}"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016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ABB05D-49FD-4042-BAA4-AD380E2E84D1}" type="datetimeFigureOut">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800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ABB05D-49FD-4042-BAA4-AD380E2E84D1}" type="datetimeFigureOut">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887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ABB05D-49FD-4042-BAA4-AD380E2E84D1}" type="datetimeFigureOut">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619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ABB05D-49FD-4042-BAA4-AD380E2E84D1}" type="datetimeFigureOut">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131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BB05D-49FD-4042-BAA4-AD380E2E84D1}" type="datetimeFigureOut">
              <a:rPr lang="en-US" smtClean="0"/>
              <a:pPr/>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129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ABB05D-49FD-4042-BAA4-AD380E2E84D1}" type="datetimeFigureOut">
              <a:rPr lang="en-US" smtClean="0"/>
              <a:pPr/>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355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ABB05D-49FD-4042-BAA4-AD380E2E84D1}" type="datetimeFigureOut">
              <a:rPr lang="en-US" smtClean="0"/>
              <a:pPr/>
              <a:t>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272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ABB05D-49FD-4042-BAA4-AD380E2E84D1}" type="datetimeFigureOut">
              <a:rPr lang="en-US" smtClean="0"/>
              <a:pPr/>
              <a:t>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580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BB05D-49FD-4042-BAA4-AD380E2E84D1}" type="datetimeFigureOut">
              <a:rPr lang="en-US" smtClean="0"/>
              <a:pPr/>
              <a:t>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0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ABB05D-49FD-4042-BAA4-AD380E2E84D1}" type="datetimeFigureOut">
              <a:rPr lang="en-US" smtClean="0"/>
              <a:pPr/>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1211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ABB05D-49FD-4042-BAA4-AD380E2E84D1}" type="datetimeFigureOut">
              <a:rPr lang="en-US" smtClean="0"/>
              <a:pPr/>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17661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BB05D-49FD-4042-BAA4-AD380E2E84D1}" type="datetimeFigureOut">
              <a:rPr lang="en-US" smtClean="0"/>
              <a:pPr/>
              <a:t>3/1/17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FEE7A-0463-4516-B17E-B36F2F54CF3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1456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92" y="387927"/>
            <a:ext cx="7917872" cy="2553999"/>
          </a:xfrm>
        </p:spPr>
        <p:txBody>
          <a:bodyPr>
            <a:normAutofit/>
          </a:bodyPr>
          <a:lstStyle/>
          <a:p>
            <a:r>
              <a:rPr lang="en-US" sz="8000" b="1" cap="small" dirty="0">
                <a:solidFill>
                  <a:srgbClr val="FFFFFF"/>
                </a:solidFill>
                <a:latin typeface="Calibri"/>
                <a:cs typeface="Calibri"/>
              </a:rPr>
              <a:t>The “Plan” of Salvation?</a:t>
            </a:r>
          </a:p>
        </p:txBody>
      </p:sp>
      <p:sp>
        <p:nvSpPr>
          <p:cNvPr id="3" name="Subtitle 2"/>
          <p:cNvSpPr>
            <a:spLocks noGrp="1"/>
          </p:cNvSpPr>
          <p:nvPr>
            <p:ph type="subTitle" idx="1"/>
          </p:nvPr>
        </p:nvSpPr>
        <p:spPr>
          <a:xfrm>
            <a:off x="1206500" y="3773714"/>
            <a:ext cx="6858000" cy="2093686"/>
          </a:xfrm>
        </p:spPr>
        <p:txBody>
          <a:bodyPr>
            <a:normAutofit/>
          </a:bodyPr>
          <a:lstStyle/>
          <a:p>
            <a:r>
              <a:rPr lang="en-US" sz="4800" b="1" dirty="0">
                <a:solidFill>
                  <a:schemeClr val="accent5">
                    <a:lumMod val="60000"/>
                    <a:lumOff val="40000"/>
                  </a:schemeClr>
                </a:solidFill>
              </a:rPr>
              <a:t>Is the concept Biblical?</a:t>
            </a:r>
          </a:p>
          <a:p>
            <a:r>
              <a:rPr lang="en-US" sz="4800" b="1" dirty="0">
                <a:solidFill>
                  <a:schemeClr val="accent5">
                    <a:lumMod val="60000"/>
                    <a:lumOff val="40000"/>
                  </a:schemeClr>
                </a:solidFill>
              </a:rPr>
              <a:t>Or an invention of man?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5158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92" y="387926"/>
            <a:ext cx="7917872" cy="4329217"/>
          </a:xfrm>
        </p:spPr>
        <p:txBody>
          <a:bodyPr>
            <a:noAutofit/>
          </a:bodyPr>
          <a:lstStyle/>
          <a:p>
            <a:r>
              <a:rPr lang="en-US" sz="5500" b="1" cap="small" dirty="0">
                <a:solidFill>
                  <a:srgbClr val="FFFFFF"/>
                </a:solidFill>
                <a:latin typeface="Calibri"/>
                <a:cs typeface="Calibri"/>
              </a:rPr>
              <a:t>The “Plan” God has devised for man’s salvation contains conditions that we must meet!</a:t>
            </a:r>
          </a:p>
        </p:txBody>
      </p:sp>
      <p:sp>
        <p:nvSpPr>
          <p:cNvPr id="3" name="Subtitle 2"/>
          <p:cNvSpPr>
            <a:spLocks noGrp="1"/>
          </p:cNvSpPr>
          <p:nvPr>
            <p:ph type="subTitle" idx="1"/>
          </p:nvPr>
        </p:nvSpPr>
        <p:spPr>
          <a:xfrm>
            <a:off x="1111827" y="5486399"/>
            <a:ext cx="6858000" cy="850557"/>
          </a:xfrm>
        </p:spPr>
        <p:txBody>
          <a:bodyPr>
            <a:normAutofit fontScale="77500" lnSpcReduction="20000"/>
          </a:bodyPr>
          <a:lstStyle/>
          <a:p>
            <a:r>
              <a:rPr lang="en-US" sz="4800" b="1" dirty="0">
                <a:solidFill>
                  <a:schemeClr val="accent5">
                    <a:lumMod val="40000"/>
                    <a:lumOff val="60000"/>
                  </a:schemeClr>
                </a:solidFill>
              </a:rPr>
              <a:t>It is not legalism… It is obedience!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6423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2130"/>
            <a:ext cx="7886700" cy="1760238"/>
          </a:xfrm>
        </p:spPr>
        <p:txBody>
          <a:bodyPr>
            <a:noAutofit/>
          </a:bodyPr>
          <a:lstStyle/>
          <a:p>
            <a:pPr algn="ctr"/>
            <a:r>
              <a:rPr lang="en-US" sz="5600" b="1" cap="small" dirty="0">
                <a:solidFill>
                  <a:schemeClr val="bg1"/>
                </a:solidFill>
                <a:latin typeface="Calibri"/>
                <a:cs typeface="Calibri"/>
              </a:rPr>
              <a:t>God did His part.  </a:t>
            </a:r>
            <a:br>
              <a:rPr lang="en-US" sz="5600" b="1" cap="small" dirty="0">
                <a:solidFill>
                  <a:schemeClr val="bg1"/>
                </a:solidFill>
                <a:latin typeface="Calibri"/>
                <a:cs typeface="Calibri"/>
              </a:rPr>
            </a:br>
            <a:r>
              <a:rPr lang="en-US" sz="5600" b="1" cap="small" dirty="0">
                <a:solidFill>
                  <a:schemeClr val="bg1"/>
                </a:solidFill>
                <a:latin typeface="Calibri"/>
                <a:cs typeface="Calibri"/>
              </a:rPr>
              <a:t>Will you do yours?</a:t>
            </a:r>
          </a:p>
        </p:txBody>
      </p:sp>
      <p:sp>
        <p:nvSpPr>
          <p:cNvPr id="3" name="Content Placeholder 2"/>
          <p:cNvSpPr>
            <a:spLocks noGrp="1"/>
          </p:cNvSpPr>
          <p:nvPr>
            <p:ph idx="1"/>
          </p:nvPr>
        </p:nvSpPr>
        <p:spPr>
          <a:xfrm>
            <a:off x="333632" y="2322286"/>
            <a:ext cx="8655908" cy="4103228"/>
          </a:xfrm>
        </p:spPr>
        <p:txBody>
          <a:bodyPr>
            <a:noAutofit/>
          </a:bodyPr>
          <a:lstStyle/>
          <a:p>
            <a:pPr marL="469900" indent="-469900"/>
            <a:r>
              <a:rPr lang="en-US" sz="3800" b="1" cap="all" dirty="0">
                <a:solidFill>
                  <a:schemeClr val="accent5">
                    <a:lumMod val="40000"/>
                    <a:lumOff val="60000"/>
                  </a:schemeClr>
                </a:solidFill>
                <a:latin typeface="Calibri"/>
                <a:cs typeface="Calibri"/>
              </a:rPr>
              <a:t>Hear</a:t>
            </a:r>
            <a:r>
              <a:rPr lang="en-US" sz="3800" b="1" cap="small" dirty="0">
                <a:solidFill>
                  <a:schemeClr val="accent5">
                    <a:lumMod val="40000"/>
                    <a:lumOff val="60000"/>
                  </a:schemeClr>
                </a:solidFill>
                <a:latin typeface="Calibri"/>
                <a:cs typeface="Calibri"/>
              </a:rPr>
              <a:t> (The Gospel)</a:t>
            </a:r>
          </a:p>
          <a:p>
            <a:pPr marL="469900" indent="-469900"/>
            <a:r>
              <a:rPr lang="en-US" sz="3800" b="1" cap="all" dirty="0">
                <a:solidFill>
                  <a:schemeClr val="accent5">
                    <a:lumMod val="40000"/>
                    <a:lumOff val="60000"/>
                  </a:schemeClr>
                </a:solidFill>
                <a:latin typeface="Calibri"/>
                <a:cs typeface="Calibri"/>
              </a:rPr>
              <a:t>Believe</a:t>
            </a:r>
            <a:r>
              <a:rPr lang="en-US" sz="3800" b="1" cap="small" dirty="0">
                <a:solidFill>
                  <a:schemeClr val="accent5">
                    <a:lumMod val="40000"/>
                    <a:lumOff val="60000"/>
                  </a:schemeClr>
                </a:solidFill>
                <a:latin typeface="Calibri"/>
                <a:cs typeface="Calibri"/>
              </a:rPr>
              <a:t> (The Gospel)</a:t>
            </a:r>
          </a:p>
          <a:p>
            <a:pPr marL="469900" indent="-469900"/>
            <a:r>
              <a:rPr lang="en-US" sz="3800" b="1" cap="all" dirty="0">
                <a:solidFill>
                  <a:schemeClr val="accent5">
                    <a:lumMod val="40000"/>
                    <a:lumOff val="60000"/>
                  </a:schemeClr>
                </a:solidFill>
                <a:latin typeface="Calibri"/>
                <a:cs typeface="Calibri"/>
              </a:rPr>
              <a:t>Repent</a:t>
            </a:r>
            <a:r>
              <a:rPr lang="en-US" sz="3800" b="1" cap="small" dirty="0">
                <a:solidFill>
                  <a:schemeClr val="accent5">
                    <a:lumMod val="40000"/>
                    <a:lumOff val="60000"/>
                  </a:schemeClr>
                </a:solidFill>
                <a:latin typeface="Calibri"/>
                <a:cs typeface="Calibri"/>
              </a:rPr>
              <a:t> (of your Sins)</a:t>
            </a:r>
          </a:p>
          <a:p>
            <a:pPr marL="469900" indent="-469900"/>
            <a:r>
              <a:rPr lang="en-US" sz="3800" b="1" cap="all" dirty="0">
                <a:solidFill>
                  <a:schemeClr val="accent5">
                    <a:lumMod val="40000"/>
                    <a:lumOff val="60000"/>
                  </a:schemeClr>
                </a:solidFill>
                <a:latin typeface="Calibri"/>
                <a:cs typeface="Calibri"/>
              </a:rPr>
              <a:t>Confess</a:t>
            </a:r>
            <a:r>
              <a:rPr lang="en-US" sz="3800" b="1" cap="small" dirty="0">
                <a:solidFill>
                  <a:schemeClr val="accent5">
                    <a:lumMod val="40000"/>
                    <a:lumOff val="60000"/>
                  </a:schemeClr>
                </a:solidFill>
                <a:latin typeface="Calibri"/>
                <a:cs typeface="Calibri"/>
              </a:rPr>
              <a:t> (Christ as the Son of God)</a:t>
            </a:r>
          </a:p>
          <a:p>
            <a:pPr marL="469900" indent="-469900"/>
            <a:r>
              <a:rPr lang="en-US" sz="3800" b="1" cap="all" dirty="0">
                <a:solidFill>
                  <a:schemeClr val="accent5">
                    <a:lumMod val="40000"/>
                    <a:lumOff val="60000"/>
                  </a:schemeClr>
                </a:solidFill>
                <a:latin typeface="Calibri"/>
                <a:cs typeface="Calibri"/>
              </a:rPr>
              <a:t>Be Baptized </a:t>
            </a:r>
            <a:r>
              <a:rPr lang="en-US" sz="3800" b="1" cap="small" dirty="0">
                <a:solidFill>
                  <a:schemeClr val="accent5">
                    <a:lumMod val="40000"/>
                    <a:lumOff val="60000"/>
                  </a:schemeClr>
                </a:solidFill>
                <a:latin typeface="Calibri"/>
                <a:cs typeface="Calibri"/>
              </a:rPr>
              <a:t>(in water, to wash away yours sins)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04245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9238" y="365126"/>
            <a:ext cx="8470556" cy="916969"/>
          </a:xfrm>
        </p:spPr>
        <p:txBody>
          <a:bodyPr anchor="t">
            <a:noAutofit/>
          </a:bodyPr>
          <a:lstStyle/>
          <a:p>
            <a:pPr algn="ctr"/>
            <a:r>
              <a:rPr lang="en-US" sz="4800" b="1" cap="small" dirty="0">
                <a:solidFill>
                  <a:schemeClr val="bg1"/>
                </a:solidFill>
                <a:latin typeface="Calibri"/>
                <a:cs typeface="Calibri"/>
              </a:rPr>
              <a:t>Scott’s “Five-finger exercise”</a:t>
            </a:r>
          </a:p>
        </p:txBody>
      </p:sp>
      <p:sp>
        <p:nvSpPr>
          <p:cNvPr id="3" name="Content Placeholder 2"/>
          <p:cNvSpPr>
            <a:spLocks noGrp="1"/>
          </p:cNvSpPr>
          <p:nvPr>
            <p:ph idx="1"/>
          </p:nvPr>
        </p:nvSpPr>
        <p:spPr>
          <a:xfrm>
            <a:off x="517978" y="1285102"/>
            <a:ext cx="8153993" cy="5313405"/>
          </a:xfrm>
        </p:spPr>
        <p:txBody>
          <a:bodyPr>
            <a:noAutofit/>
          </a:bodyPr>
          <a:lstStyle/>
          <a:p>
            <a:pPr marL="0" indent="222250">
              <a:spcAft>
                <a:spcPts val="1800"/>
              </a:spcAft>
              <a:buNone/>
            </a:pPr>
            <a:r>
              <a:rPr lang="en-US" sz="3100" b="1" dirty="0">
                <a:solidFill>
                  <a:schemeClr val="accent5">
                    <a:lumMod val="40000"/>
                    <a:lumOff val="60000"/>
                  </a:schemeClr>
                </a:solidFill>
              </a:rPr>
              <a:t>“Scott’s</a:t>
            </a:r>
            <a:r>
              <a:rPr lang="en-US" sz="3100" b="1" dirty="0" smtClean="0">
                <a:solidFill>
                  <a:schemeClr val="accent5">
                    <a:lumMod val="40000"/>
                    <a:lumOff val="60000"/>
                  </a:schemeClr>
                </a:solidFill>
              </a:rPr>
              <a:t> ‘five</a:t>
            </a:r>
            <a:r>
              <a:rPr lang="en-US" sz="3100" b="1" dirty="0">
                <a:solidFill>
                  <a:schemeClr val="accent5">
                    <a:lumMod val="40000"/>
                    <a:lumOff val="60000"/>
                  </a:schemeClr>
                </a:solidFill>
              </a:rPr>
              <a:t>-finger </a:t>
            </a:r>
            <a:r>
              <a:rPr lang="en-US" sz="3100" b="1" dirty="0" smtClean="0">
                <a:solidFill>
                  <a:schemeClr val="accent5">
                    <a:lumMod val="40000"/>
                    <a:lumOff val="60000"/>
                  </a:schemeClr>
                </a:solidFill>
              </a:rPr>
              <a:t>exercise’ </a:t>
            </a:r>
            <a:r>
              <a:rPr lang="en-US" sz="3100" b="1" dirty="0">
                <a:solidFill>
                  <a:schemeClr val="accent5">
                    <a:lumMod val="40000"/>
                    <a:lumOff val="60000"/>
                  </a:schemeClr>
                </a:solidFill>
              </a:rPr>
              <a:t>brand of preaching produced a significant result from the legalistic tendencies inherent in the primitivism and rationalism of both Scott and Alexander Campbell and in due time came to dominate Churches of Christ. When this happened, Scott’s heirs transformed the five-point plan from one that emphasized both the work of humankind and the gracious response of God to one that featured only the work of humankind.” </a:t>
            </a:r>
            <a:r>
              <a:rPr lang="en-US" sz="3100" b="1" dirty="0" smtClean="0">
                <a:solidFill>
                  <a:schemeClr val="accent5">
                    <a:lumMod val="40000"/>
                    <a:lumOff val="60000"/>
                  </a:schemeClr>
                </a:solidFill>
              </a:rPr>
              <a:t> </a:t>
            </a:r>
          </a:p>
          <a:p>
            <a:pPr marL="0" indent="222250" algn="r">
              <a:buNone/>
            </a:pPr>
            <a:r>
              <a:rPr lang="en-US" sz="2400" b="1" i="1" dirty="0" smtClean="0">
                <a:solidFill>
                  <a:schemeClr val="bg1"/>
                </a:solidFill>
              </a:rPr>
              <a:t>Reviving the Ancient Faith, </a:t>
            </a:r>
            <a:r>
              <a:rPr lang="en-US" sz="2400" b="1" dirty="0" smtClean="0">
                <a:solidFill>
                  <a:schemeClr val="bg1"/>
                </a:solidFill>
              </a:rPr>
              <a:t> Richard T. Hughes, 51-52.</a:t>
            </a:r>
          </a:p>
          <a:p>
            <a:pPr marL="0" indent="222250" algn="r">
              <a:buNone/>
            </a:pPr>
            <a:endParaRPr lang="en-US" sz="3100" b="1" dirty="0" smtClean="0">
              <a:solidFill>
                <a:schemeClr val="accent5">
                  <a:lumMod val="40000"/>
                  <a:lumOff val="60000"/>
                </a:schemeClr>
              </a:solidFill>
            </a:endParaRPr>
          </a:p>
          <a:p>
            <a:endParaRPr lang="en-US" sz="3100" dirty="0">
              <a:solidFill>
                <a:schemeClr val="accent5">
                  <a:lumMod val="40000"/>
                  <a:lumOff val="60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246964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130" y="331532"/>
            <a:ext cx="6858000" cy="2090393"/>
          </a:xfrm>
        </p:spPr>
        <p:txBody>
          <a:bodyPr>
            <a:normAutofit/>
          </a:bodyPr>
          <a:lstStyle/>
          <a:p>
            <a:pPr algn="l"/>
            <a:r>
              <a:rPr lang="en-US" b="1" cap="small" dirty="0">
                <a:solidFill>
                  <a:srgbClr val="FFFFFF"/>
                </a:solidFill>
                <a:latin typeface="Calibri"/>
                <a:cs typeface="Calibri"/>
              </a:rPr>
              <a:t>We are saved by the GRACE OF GOD!</a:t>
            </a:r>
          </a:p>
        </p:txBody>
      </p:sp>
      <p:sp>
        <p:nvSpPr>
          <p:cNvPr id="3" name="Subtitle 2"/>
          <p:cNvSpPr>
            <a:spLocks noGrp="1"/>
          </p:cNvSpPr>
          <p:nvPr>
            <p:ph type="subTitle" idx="1"/>
          </p:nvPr>
        </p:nvSpPr>
        <p:spPr>
          <a:xfrm>
            <a:off x="704336" y="2934774"/>
            <a:ext cx="7895967" cy="3317745"/>
          </a:xfrm>
        </p:spPr>
        <p:txBody>
          <a:bodyPr>
            <a:noAutofit/>
          </a:bodyPr>
          <a:lstStyle/>
          <a:p>
            <a:r>
              <a:rPr lang="en-US" sz="4200" dirty="0">
                <a:solidFill>
                  <a:schemeClr val="accent5">
                    <a:lumMod val="40000"/>
                    <a:lumOff val="60000"/>
                  </a:schemeClr>
                </a:solidFill>
              </a:rPr>
              <a:t>This must be, and is the central and preeminent truth of the Gospel!</a:t>
            </a:r>
          </a:p>
          <a:p>
            <a:endParaRPr lang="en-US" sz="1600" dirty="0">
              <a:solidFill>
                <a:schemeClr val="accent5">
                  <a:lumMod val="40000"/>
                  <a:lumOff val="60000"/>
                </a:schemeClr>
              </a:solidFill>
            </a:endParaRPr>
          </a:p>
          <a:p>
            <a:r>
              <a:rPr lang="en-US" sz="4800" dirty="0">
                <a:solidFill>
                  <a:schemeClr val="accent5">
                    <a:lumMod val="40000"/>
                    <a:lumOff val="60000"/>
                  </a:schemeClr>
                </a:solidFill>
              </a:rPr>
              <a:t>John 3:16; Ephesians 2:8-9</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3000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68" y="331532"/>
            <a:ext cx="6866762" cy="2090393"/>
          </a:xfrm>
        </p:spPr>
        <p:txBody>
          <a:bodyPr>
            <a:noAutofit/>
          </a:bodyPr>
          <a:lstStyle/>
          <a:p>
            <a:pPr algn="l"/>
            <a:r>
              <a:rPr lang="en-US" sz="5200" b="1" cap="small" dirty="0" smtClean="0">
                <a:solidFill>
                  <a:schemeClr val="bg1"/>
                </a:solidFill>
                <a:latin typeface="Calibri"/>
                <a:cs typeface="Calibri"/>
              </a:rPr>
              <a:t>The </a:t>
            </a:r>
            <a:r>
              <a:rPr lang="en-US" sz="5200" b="1" cap="small" dirty="0">
                <a:solidFill>
                  <a:schemeClr val="bg1"/>
                </a:solidFill>
                <a:latin typeface="Calibri"/>
                <a:cs typeface="Calibri"/>
              </a:rPr>
              <a:t>Question:</a:t>
            </a:r>
            <a:br>
              <a:rPr lang="en-US" sz="5200" b="1" cap="small" dirty="0">
                <a:solidFill>
                  <a:schemeClr val="bg1"/>
                </a:solidFill>
                <a:latin typeface="Calibri"/>
                <a:cs typeface="Calibri"/>
              </a:rPr>
            </a:br>
            <a:r>
              <a:rPr lang="en-US" sz="5200" b="1" cap="small" dirty="0">
                <a:solidFill>
                  <a:schemeClr val="bg1"/>
                </a:solidFill>
                <a:latin typeface="Calibri"/>
                <a:cs typeface="Calibri"/>
              </a:rPr>
              <a:t>IS EVERYONE SAVED?</a:t>
            </a:r>
          </a:p>
        </p:txBody>
      </p:sp>
      <p:sp>
        <p:nvSpPr>
          <p:cNvPr id="3" name="Subtitle 2"/>
          <p:cNvSpPr>
            <a:spLocks noGrp="1"/>
          </p:cNvSpPr>
          <p:nvPr>
            <p:ph type="subTitle" idx="1"/>
          </p:nvPr>
        </p:nvSpPr>
        <p:spPr>
          <a:xfrm>
            <a:off x="704336" y="2934774"/>
            <a:ext cx="8131138" cy="3317745"/>
          </a:xfrm>
        </p:spPr>
        <p:txBody>
          <a:bodyPr>
            <a:noAutofit/>
          </a:bodyPr>
          <a:lstStyle/>
          <a:p>
            <a:r>
              <a:rPr lang="en-US" sz="4200" b="1" dirty="0" smtClean="0">
                <a:solidFill>
                  <a:schemeClr val="accent5">
                    <a:lumMod val="40000"/>
                    <a:lumOff val="60000"/>
                  </a:schemeClr>
                </a:solidFill>
              </a:rPr>
              <a:t>Matthew </a:t>
            </a:r>
            <a:r>
              <a:rPr lang="en-US" sz="4200" b="1" smtClean="0">
                <a:solidFill>
                  <a:schemeClr val="accent5">
                    <a:lumMod val="40000"/>
                    <a:lumOff val="60000"/>
                  </a:schemeClr>
                </a:solidFill>
              </a:rPr>
              <a:t>25</a:t>
            </a:r>
            <a:r>
              <a:rPr lang="en-US" sz="4200" b="1" smtClean="0">
                <a:solidFill>
                  <a:schemeClr val="accent5">
                    <a:lumMod val="40000"/>
                    <a:lumOff val="60000"/>
                  </a:schemeClr>
                </a:solidFill>
              </a:rPr>
              <a:t>:46</a:t>
            </a:r>
          </a:p>
          <a:p>
            <a:pPr algn="l"/>
            <a:r>
              <a:rPr lang="en-US" sz="3800" b="1" dirty="0" smtClean="0">
                <a:solidFill>
                  <a:schemeClr val="accent5">
                    <a:lumMod val="40000"/>
                    <a:lumOff val="60000"/>
                  </a:schemeClr>
                </a:solidFill>
              </a:rPr>
              <a:t>If </a:t>
            </a:r>
            <a:r>
              <a:rPr lang="en-US" sz="3800" b="1" dirty="0">
                <a:solidFill>
                  <a:schemeClr val="accent5">
                    <a:lumMod val="40000"/>
                    <a:lumOff val="60000"/>
                  </a:schemeClr>
                </a:solidFill>
              </a:rPr>
              <a:t>not, one of two possibilities</a:t>
            </a:r>
          </a:p>
          <a:p>
            <a:pPr marL="914400" indent="-914400" algn="l">
              <a:buFont typeface="+mj-lt"/>
              <a:buAutoNum type="arabicPeriod"/>
            </a:pPr>
            <a:r>
              <a:rPr lang="en-US" sz="3800" dirty="0">
                <a:solidFill>
                  <a:schemeClr val="accent5">
                    <a:lumMod val="40000"/>
                    <a:lumOff val="60000"/>
                  </a:schemeClr>
                </a:solidFill>
              </a:rPr>
              <a:t>Jesus did not shed</a:t>
            </a:r>
            <a:r>
              <a:rPr lang="en-US" sz="3800" dirty="0" smtClean="0">
                <a:solidFill>
                  <a:schemeClr val="accent5">
                    <a:lumMod val="40000"/>
                    <a:lumOff val="60000"/>
                  </a:schemeClr>
                </a:solidFill>
              </a:rPr>
              <a:t> His </a:t>
            </a:r>
            <a:r>
              <a:rPr lang="en-US" sz="3800" dirty="0">
                <a:solidFill>
                  <a:schemeClr val="accent5">
                    <a:lumMod val="40000"/>
                    <a:lumOff val="60000"/>
                  </a:schemeClr>
                </a:solidFill>
              </a:rPr>
              <a:t>blood for </a:t>
            </a:r>
            <a:r>
              <a:rPr lang="en-US" sz="3800" dirty="0" smtClean="0">
                <a:solidFill>
                  <a:schemeClr val="accent5">
                    <a:lumMod val="40000"/>
                    <a:lumOff val="60000"/>
                  </a:schemeClr>
                </a:solidFill>
              </a:rPr>
              <a:t>all (1 Tim. 2:5-7).</a:t>
            </a:r>
          </a:p>
          <a:p>
            <a:pPr marL="914400" indent="-914400" algn="l">
              <a:buFont typeface="+mj-lt"/>
              <a:buAutoNum type="arabicPeriod"/>
            </a:pPr>
            <a:r>
              <a:rPr lang="en-US" sz="3800" dirty="0">
                <a:solidFill>
                  <a:schemeClr val="accent5">
                    <a:lumMod val="40000"/>
                    <a:lumOff val="60000"/>
                  </a:schemeClr>
                </a:solidFill>
              </a:rPr>
              <a:t>God requires something of </a:t>
            </a:r>
            <a:r>
              <a:rPr lang="en-US" sz="3800" dirty="0" smtClean="0">
                <a:solidFill>
                  <a:schemeClr val="accent5">
                    <a:lumMod val="40000"/>
                    <a:lumOff val="60000"/>
                  </a:schemeClr>
                </a:solidFill>
              </a:rPr>
              <a:t>man.</a:t>
            </a:r>
            <a:endParaRPr lang="en-US" sz="3800" dirty="0">
              <a:solidFill>
                <a:schemeClr val="accent5">
                  <a:lumMod val="40000"/>
                  <a:lumOff val="60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25867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130" y="331532"/>
            <a:ext cx="6858000" cy="2090393"/>
          </a:xfrm>
        </p:spPr>
        <p:txBody>
          <a:bodyPr>
            <a:noAutofit/>
          </a:bodyPr>
          <a:lstStyle/>
          <a:p>
            <a:pPr algn="l"/>
            <a:r>
              <a:rPr lang="en-US" sz="5600" b="1" cap="small" dirty="0">
                <a:solidFill>
                  <a:schemeClr val="bg1"/>
                </a:solidFill>
                <a:latin typeface="Calibri"/>
                <a:cs typeface="Calibri"/>
              </a:rPr>
              <a:t>Can a man </a:t>
            </a:r>
            <a:r>
              <a:rPr lang="en-US" sz="5600" b="1" cap="small" dirty="0" smtClean="0">
                <a:solidFill>
                  <a:schemeClr val="bg1"/>
                </a:solidFill>
                <a:latin typeface="Calibri"/>
                <a:cs typeface="Calibri"/>
              </a:rPr>
              <a:t>please </a:t>
            </a:r>
            <a:r>
              <a:rPr lang="en-US" sz="5600" b="1" cap="small" dirty="0">
                <a:solidFill>
                  <a:schemeClr val="bg1"/>
                </a:solidFill>
                <a:latin typeface="Calibri"/>
                <a:cs typeface="Calibri"/>
              </a:rPr>
              <a:t>God without FAITH?</a:t>
            </a:r>
          </a:p>
        </p:txBody>
      </p:sp>
      <p:sp>
        <p:nvSpPr>
          <p:cNvPr id="3" name="Subtitle 2"/>
          <p:cNvSpPr>
            <a:spLocks noGrp="1"/>
          </p:cNvSpPr>
          <p:nvPr>
            <p:ph type="subTitle" idx="1"/>
          </p:nvPr>
        </p:nvSpPr>
        <p:spPr>
          <a:xfrm>
            <a:off x="704336" y="2835920"/>
            <a:ext cx="7895967" cy="4022080"/>
          </a:xfrm>
        </p:spPr>
        <p:txBody>
          <a:bodyPr>
            <a:noAutofit/>
          </a:bodyPr>
          <a:lstStyle/>
          <a:p>
            <a:pPr indent="296863" algn="l"/>
            <a:r>
              <a:rPr lang="en-US" sz="3800" b="1" dirty="0">
                <a:solidFill>
                  <a:schemeClr val="accent5">
                    <a:lumMod val="40000"/>
                    <a:lumOff val="60000"/>
                  </a:schemeClr>
                </a:solidFill>
              </a:rPr>
              <a:t>“But without faith it is impossible to please Him, for he who comes to God must believe that He is, and that He is a rewarder of those who diligently seek </a:t>
            </a:r>
            <a:r>
              <a:rPr lang="en-US" sz="3800" b="1" dirty="0" smtClean="0">
                <a:solidFill>
                  <a:schemeClr val="accent5">
                    <a:lumMod val="40000"/>
                    <a:lumOff val="60000"/>
                  </a:schemeClr>
                </a:solidFill>
              </a:rPr>
              <a:t>Him” </a:t>
            </a:r>
            <a:r>
              <a:rPr lang="en-US" sz="3800" b="1" dirty="0">
                <a:solidFill>
                  <a:schemeClr val="accent5">
                    <a:lumMod val="40000"/>
                    <a:lumOff val="60000"/>
                  </a:schemeClr>
                </a:solidFill>
              </a:rPr>
              <a:t>(</a:t>
            </a:r>
            <a:r>
              <a:rPr lang="en-US" sz="3800" b="1" dirty="0" smtClean="0">
                <a:solidFill>
                  <a:schemeClr val="accent5">
                    <a:lumMod val="40000"/>
                    <a:lumOff val="60000"/>
                  </a:schemeClr>
                </a:solidFill>
              </a:rPr>
              <a:t>Heb. </a:t>
            </a:r>
            <a:r>
              <a:rPr lang="en-US" sz="3800" b="1" dirty="0">
                <a:solidFill>
                  <a:schemeClr val="accent5">
                    <a:lumMod val="40000"/>
                    <a:lumOff val="60000"/>
                  </a:schemeClr>
                </a:solidFill>
              </a:rPr>
              <a:t>11:6</a:t>
            </a:r>
            <a:r>
              <a:rPr lang="en-US" sz="3800" b="1" dirty="0" smtClean="0">
                <a:solidFill>
                  <a:schemeClr val="accent5">
                    <a:lumMod val="40000"/>
                    <a:lumOff val="60000"/>
                  </a:schemeClr>
                </a:solidFill>
              </a:rPr>
              <a:t>).</a:t>
            </a:r>
          </a:p>
          <a:p>
            <a:pPr indent="296863">
              <a:spcBef>
                <a:spcPts val="2200"/>
              </a:spcBef>
            </a:pPr>
            <a:r>
              <a:rPr lang="en-US" sz="4200" b="1" dirty="0" smtClean="0">
                <a:solidFill>
                  <a:schemeClr val="bg1"/>
                </a:solidFill>
              </a:rPr>
              <a:t>Romans 10:17; Acts 2:36-37</a:t>
            </a:r>
            <a:endParaRPr lang="en-US" sz="42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58089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03" y="331531"/>
            <a:ext cx="6413157" cy="2757658"/>
          </a:xfrm>
        </p:spPr>
        <p:txBody>
          <a:bodyPr>
            <a:noAutofit/>
          </a:bodyPr>
          <a:lstStyle/>
          <a:p>
            <a:pPr algn="l"/>
            <a:r>
              <a:rPr lang="en-US" sz="5600" b="1" cap="small" dirty="0">
                <a:solidFill>
                  <a:schemeClr val="bg1"/>
                </a:solidFill>
                <a:latin typeface="Calibri"/>
                <a:cs typeface="Calibri"/>
              </a:rPr>
              <a:t>Can a man receive forgiveness without REPENTANCE?</a:t>
            </a:r>
          </a:p>
        </p:txBody>
      </p:sp>
      <p:sp>
        <p:nvSpPr>
          <p:cNvPr id="3" name="Subtitle 2"/>
          <p:cNvSpPr>
            <a:spLocks noGrp="1"/>
          </p:cNvSpPr>
          <p:nvPr>
            <p:ph type="subTitle" idx="1"/>
          </p:nvPr>
        </p:nvSpPr>
        <p:spPr>
          <a:xfrm>
            <a:off x="704336" y="3583460"/>
            <a:ext cx="7895967" cy="2570205"/>
          </a:xfrm>
        </p:spPr>
        <p:txBody>
          <a:bodyPr>
            <a:noAutofit/>
          </a:bodyPr>
          <a:lstStyle/>
          <a:p>
            <a:pPr indent="296863" algn="l"/>
            <a:r>
              <a:rPr lang="en-US" sz="4200" b="1" dirty="0">
                <a:solidFill>
                  <a:schemeClr val="accent5">
                    <a:lumMod val="40000"/>
                    <a:lumOff val="60000"/>
                  </a:schemeClr>
                </a:solidFill>
              </a:rPr>
              <a:t>“Repent therefore and be converted, that your sins may be blotted out</a:t>
            </a:r>
            <a:r>
              <a:rPr lang="en-US" sz="4200" b="1" dirty="0" smtClean="0">
                <a:solidFill>
                  <a:schemeClr val="accent5">
                    <a:lumMod val="40000"/>
                    <a:lumOff val="60000"/>
                  </a:schemeClr>
                </a:solidFill>
              </a:rPr>
              <a:t>” </a:t>
            </a:r>
            <a:r>
              <a:rPr lang="en-US" sz="4200" b="1" dirty="0" smtClean="0">
                <a:solidFill>
                  <a:srgbClr val="BDD7EE"/>
                </a:solidFill>
              </a:rPr>
              <a:t>(</a:t>
            </a:r>
            <a:r>
              <a:rPr lang="en-US" sz="4200" b="1" dirty="0">
                <a:solidFill>
                  <a:srgbClr val="BDD7EE"/>
                </a:solidFill>
              </a:rPr>
              <a:t>Acts 3:19</a:t>
            </a:r>
            <a:r>
              <a:rPr lang="en-US" sz="4200" b="1" dirty="0" smtClean="0">
                <a:solidFill>
                  <a:srgbClr val="BDD7EE"/>
                </a:solidFill>
              </a:rPr>
              <a:t>).</a:t>
            </a:r>
          </a:p>
          <a:p>
            <a:pPr indent="296863"/>
            <a:r>
              <a:rPr lang="en-US" sz="4800" b="1" dirty="0" smtClean="0">
                <a:solidFill>
                  <a:schemeClr val="bg1"/>
                </a:solidFill>
              </a:rPr>
              <a:t>Acts 2:38</a:t>
            </a:r>
            <a:endParaRPr lang="en-US" sz="48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3273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03" y="331531"/>
            <a:ext cx="8229600" cy="2256850"/>
          </a:xfrm>
        </p:spPr>
        <p:txBody>
          <a:bodyPr>
            <a:noAutofit/>
          </a:bodyPr>
          <a:lstStyle/>
          <a:p>
            <a:pPr algn="l"/>
            <a:r>
              <a:rPr lang="en-US" sz="4800" b="1" cap="small" dirty="0">
                <a:solidFill>
                  <a:srgbClr val="FFFFFF"/>
                </a:solidFill>
                <a:latin typeface="Calibri"/>
                <a:cs typeface="Calibri"/>
              </a:rPr>
              <a:t>Can a man be acknowledged by God without CONFESSING HIM?</a:t>
            </a:r>
          </a:p>
        </p:txBody>
      </p:sp>
      <p:sp>
        <p:nvSpPr>
          <p:cNvPr id="3" name="Subtitle 2"/>
          <p:cNvSpPr>
            <a:spLocks noGrp="1"/>
          </p:cNvSpPr>
          <p:nvPr>
            <p:ph type="subTitle" idx="1"/>
          </p:nvPr>
        </p:nvSpPr>
        <p:spPr>
          <a:xfrm>
            <a:off x="704336" y="3108476"/>
            <a:ext cx="7895967" cy="3391179"/>
          </a:xfrm>
        </p:spPr>
        <p:txBody>
          <a:bodyPr>
            <a:noAutofit/>
          </a:bodyPr>
          <a:lstStyle/>
          <a:p>
            <a:pPr indent="296863" algn="l">
              <a:lnSpc>
                <a:spcPct val="100000"/>
              </a:lnSpc>
              <a:spcBef>
                <a:spcPts val="0"/>
              </a:spcBef>
            </a:pPr>
            <a:r>
              <a:rPr lang="en-US" sz="3900" b="1" dirty="0">
                <a:solidFill>
                  <a:schemeClr val="accent5">
                    <a:lumMod val="40000"/>
                    <a:lumOff val="60000"/>
                  </a:schemeClr>
                </a:solidFill>
              </a:rPr>
              <a:t>“</a:t>
            </a:r>
            <a:r>
              <a:rPr lang="en-US" sz="3900" b="1" dirty="0" smtClean="0">
                <a:solidFill>
                  <a:schemeClr val="accent5">
                    <a:lumMod val="40000"/>
                    <a:lumOff val="60000"/>
                  </a:schemeClr>
                </a:solidFill>
              </a:rPr>
              <a:t>…Whoever </a:t>
            </a:r>
            <a:r>
              <a:rPr lang="en-US" sz="3900" b="1" dirty="0">
                <a:solidFill>
                  <a:schemeClr val="accent5">
                    <a:lumMod val="40000"/>
                    <a:lumOff val="60000"/>
                  </a:schemeClr>
                </a:solidFill>
              </a:rPr>
              <a:t>denies Me before men, him I will also deny before My Father who is in </a:t>
            </a:r>
            <a:r>
              <a:rPr lang="en-US" sz="3900" b="1" dirty="0" smtClean="0">
                <a:solidFill>
                  <a:schemeClr val="accent5">
                    <a:lumMod val="40000"/>
                    <a:lumOff val="60000"/>
                  </a:schemeClr>
                </a:solidFill>
              </a:rPr>
              <a:t>heaven”  (Matt. </a:t>
            </a:r>
            <a:r>
              <a:rPr lang="en-US" sz="3900" b="1" dirty="0">
                <a:solidFill>
                  <a:schemeClr val="accent5">
                    <a:lumMod val="40000"/>
                    <a:lumOff val="60000"/>
                  </a:schemeClr>
                </a:solidFill>
              </a:rPr>
              <a:t>10:33</a:t>
            </a:r>
            <a:r>
              <a:rPr lang="en-US" sz="3900" b="1" dirty="0" smtClean="0">
                <a:solidFill>
                  <a:schemeClr val="accent5">
                    <a:lumMod val="40000"/>
                    <a:lumOff val="60000"/>
                  </a:schemeClr>
                </a:solidFill>
              </a:rPr>
              <a:t>).</a:t>
            </a:r>
          </a:p>
          <a:p>
            <a:pPr indent="296863">
              <a:lnSpc>
                <a:spcPct val="100000"/>
              </a:lnSpc>
              <a:spcBef>
                <a:spcPts val="1800"/>
              </a:spcBef>
            </a:pPr>
            <a:r>
              <a:rPr lang="en-US" sz="4300" b="1" dirty="0" smtClean="0">
                <a:solidFill>
                  <a:schemeClr val="bg1"/>
                </a:solidFill>
              </a:rPr>
              <a:t>Romans 10:8-10</a:t>
            </a:r>
            <a:endParaRPr lang="en-US" sz="43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92922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03" y="331531"/>
            <a:ext cx="8229600" cy="2172858"/>
          </a:xfrm>
        </p:spPr>
        <p:txBody>
          <a:bodyPr>
            <a:normAutofit/>
          </a:bodyPr>
          <a:lstStyle/>
          <a:p>
            <a:pPr algn="l"/>
            <a:r>
              <a:rPr lang="en-US" sz="5000" b="1" cap="small" dirty="0">
                <a:solidFill>
                  <a:srgbClr val="FFFFFF"/>
                </a:solidFill>
                <a:latin typeface="Calibri"/>
                <a:cs typeface="Calibri"/>
              </a:rPr>
              <a:t>Can a man have his sins</a:t>
            </a:r>
            <a:r>
              <a:rPr lang="en-US" sz="5000" b="1" cap="small" dirty="0" smtClean="0">
                <a:solidFill>
                  <a:srgbClr val="FFFFFF"/>
                </a:solidFill>
                <a:latin typeface="Calibri"/>
                <a:cs typeface="Calibri"/>
              </a:rPr>
              <a:t> forgiven </a:t>
            </a:r>
            <a:r>
              <a:rPr lang="en-US" sz="5000" b="1" cap="small" dirty="0">
                <a:solidFill>
                  <a:srgbClr val="FFFFFF"/>
                </a:solidFill>
                <a:latin typeface="Calibri"/>
                <a:cs typeface="Calibri"/>
              </a:rPr>
              <a:t>without BAPTISM?</a:t>
            </a:r>
          </a:p>
        </p:txBody>
      </p:sp>
      <p:sp>
        <p:nvSpPr>
          <p:cNvPr id="3" name="Subtitle 2"/>
          <p:cNvSpPr>
            <a:spLocks noGrp="1"/>
          </p:cNvSpPr>
          <p:nvPr>
            <p:ph type="subTitle" idx="1"/>
          </p:nvPr>
        </p:nvSpPr>
        <p:spPr>
          <a:xfrm>
            <a:off x="704336" y="2826381"/>
            <a:ext cx="7895967" cy="3673274"/>
          </a:xfrm>
        </p:spPr>
        <p:txBody>
          <a:bodyPr>
            <a:noAutofit/>
          </a:bodyPr>
          <a:lstStyle/>
          <a:p>
            <a:pPr indent="296863" algn="l">
              <a:lnSpc>
                <a:spcPct val="100000"/>
              </a:lnSpc>
              <a:spcBef>
                <a:spcPts val="0"/>
              </a:spcBef>
            </a:pPr>
            <a:r>
              <a:rPr lang="en-US" sz="4200" b="1" dirty="0">
                <a:solidFill>
                  <a:schemeClr val="accent5">
                    <a:lumMod val="40000"/>
                    <a:lumOff val="60000"/>
                  </a:schemeClr>
                </a:solidFill>
              </a:rPr>
              <a:t>“Repent, and let every one of you be </a:t>
            </a:r>
            <a:r>
              <a:rPr lang="en-US" sz="4200" b="1" dirty="0" smtClean="0">
                <a:solidFill>
                  <a:schemeClr val="accent5">
                    <a:lumMod val="40000"/>
                    <a:lumOff val="60000"/>
                  </a:schemeClr>
                </a:solidFill>
              </a:rPr>
              <a:t>baptized </a:t>
            </a:r>
            <a:r>
              <a:rPr lang="en-US" sz="4200" b="1" dirty="0">
                <a:solidFill>
                  <a:schemeClr val="accent5">
                    <a:lumMod val="40000"/>
                    <a:lumOff val="60000"/>
                  </a:schemeClr>
                </a:solidFill>
              </a:rPr>
              <a:t>in the name of Jesus Christ for the remission of sins...”  (Acts 2:38</a:t>
            </a:r>
            <a:r>
              <a:rPr lang="en-US" sz="4200" b="1" dirty="0" smtClean="0">
                <a:solidFill>
                  <a:schemeClr val="accent5">
                    <a:lumMod val="40000"/>
                    <a:lumOff val="60000"/>
                  </a:schemeClr>
                </a:solidFill>
              </a:rPr>
              <a:t>).</a:t>
            </a:r>
          </a:p>
          <a:p>
            <a:pPr indent="296863">
              <a:lnSpc>
                <a:spcPct val="100000"/>
              </a:lnSpc>
              <a:spcBef>
                <a:spcPts val="1800"/>
              </a:spcBef>
            </a:pPr>
            <a:r>
              <a:rPr lang="en-US" sz="4500" b="1" dirty="0" smtClean="0">
                <a:solidFill>
                  <a:schemeClr val="bg1"/>
                </a:solidFill>
              </a:rPr>
              <a:t>Mark 16:15-16</a:t>
            </a:r>
            <a:endParaRPr lang="en-US" sz="45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76423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03" y="331532"/>
            <a:ext cx="8229600" cy="2090393"/>
          </a:xfrm>
        </p:spPr>
        <p:txBody>
          <a:bodyPr>
            <a:noAutofit/>
          </a:bodyPr>
          <a:lstStyle/>
          <a:p>
            <a:pPr algn="l"/>
            <a:r>
              <a:rPr lang="en-US" sz="5400" b="1" cap="small" dirty="0">
                <a:solidFill>
                  <a:srgbClr val="FFFFFF"/>
                </a:solidFill>
                <a:latin typeface="Calibri"/>
                <a:cs typeface="Calibri"/>
              </a:rPr>
              <a:t>Does God Require ANYTHING ELSE of man?</a:t>
            </a:r>
          </a:p>
        </p:txBody>
      </p:sp>
      <p:sp>
        <p:nvSpPr>
          <p:cNvPr id="3" name="Subtitle 2"/>
          <p:cNvSpPr>
            <a:spLocks noGrp="1"/>
          </p:cNvSpPr>
          <p:nvPr>
            <p:ph type="subTitle" idx="1"/>
          </p:nvPr>
        </p:nvSpPr>
        <p:spPr>
          <a:xfrm>
            <a:off x="704336" y="2987379"/>
            <a:ext cx="7895967" cy="3512276"/>
          </a:xfrm>
        </p:spPr>
        <p:txBody>
          <a:bodyPr>
            <a:noAutofit/>
          </a:bodyPr>
          <a:lstStyle/>
          <a:p>
            <a:pPr indent="296863" algn="l">
              <a:lnSpc>
                <a:spcPct val="100000"/>
              </a:lnSpc>
              <a:spcBef>
                <a:spcPts val="0"/>
              </a:spcBef>
            </a:pPr>
            <a:r>
              <a:rPr lang="en-US" sz="4400" b="1" dirty="0">
                <a:solidFill>
                  <a:schemeClr val="accent5">
                    <a:lumMod val="40000"/>
                    <a:lumOff val="60000"/>
                  </a:schemeClr>
                </a:solidFill>
              </a:rPr>
              <a:t>“</a:t>
            </a:r>
            <a:r>
              <a:rPr lang="en-US" sz="4400" b="1" dirty="0" smtClean="0">
                <a:solidFill>
                  <a:schemeClr val="accent5">
                    <a:lumMod val="40000"/>
                    <a:lumOff val="60000"/>
                  </a:schemeClr>
                </a:solidFill>
              </a:rPr>
              <a:t>…Even </a:t>
            </a:r>
            <a:r>
              <a:rPr lang="en-US" sz="4400" b="1" dirty="0">
                <a:solidFill>
                  <a:schemeClr val="accent5">
                    <a:lumMod val="40000"/>
                    <a:lumOff val="60000"/>
                  </a:schemeClr>
                </a:solidFill>
              </a:rPr>
              <a:t>so we also should walk in newness of </a:t>
            </a:r>
            <a:r>
              <a:rPr lang="en-US" sz="4400" b="1" dirty="0" smtClean="0">
                <a:solidFill>
                  <a:schemeClr val="accent5">
                    <a:lumMod val="40000"/>
                    <a:lumOff val="60000"/>
                  </a:schemeClr>
                </a:solidFill>
              </a:rPr>
              <a:t>life” </a:t>
            </a:r>
            <a:r>
              <a:rPr lang="en-US" sz="4400" b="1" dirty="0">
                <a:solidFill>
                  <a:schemeClr val="accent5">
                    <a:lumMod val="40000"/>
                    <a:lumOff val="60000"/>
                  </a:schemeClr>
                </a:solidFill>
              </a:rPr>
              <a:t>(</a:t>
            </a:r>
            <a:r>
              <a:rPr lang="en-US" sz="4400" b="1" dirty="0" smtClean="0">
                <a:solidFill>
                  <a:schemeClr val="accent5">
                    <a:lumMod val="40000"/>
                    <a:lumOff val="60000"/>
                  </a:schemeClr>
                </a:solidFill>
              </a:rPr>
              <a:t>Rom. </a:t>
            </a:r>
            <a:r>
              <a:rPr lang="en-US" sz="4400" b="1" dirty="0">
                <a:solidFill>
                  <a:schemeClr val="accent5">
                    <a:lumMod val="40000"/>
                    <a:lumOff val="60000"/>
                  </a:schemeClr>
                </a:solidFill>
              </a:rPr>
              <a:t>6:4</a:t>
            </a:r>
            <a:r>
              <a:rPr lang="en-US" sz="4400" b="1" dirty="0" smtClean="0">
                <a:solidFill>
                  <a:schemeClr val="accent5">
                    <a:lumMod val="40000"/>
                    <a:lumOff val="60000"/>
                  </a:schemeClr>
                </a:solidFill>
              </a:rPr>
              <a:t>).</a:t>
            </a:r>
          </a:p>
          <a:p>
            <a:pPr indent="296863">
              <a:lnSpc>
                <a:spcPct val="100000"/>
              </a:lnSpc>
              <a:spcBef>
                <a:spcPts val="1800"/>
              </a:spcBef>
            </a:pPr>
            <a:r>
              <a:rPr lang="en-US" sz="4700" b="1" dirty="0" smtClean="0">
                <a:solidFill>
                  <a:schemeClr val="bg1"/>
                </a:solidFill>
              </a:rPr>
              <a:t>Philippians 2:12-13</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03735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509</Words>
  <Application>Microsoft Macintosh PowerPoint</Application>
  <PresentationFormat>On-screen Show (4:3)</PresentationFormat>
  <Paragraphs>48</Paragraphs>
  <Slides>11</Slides>
  <Notes>10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The “Plan” of Salvation?</vt:lpstr>
      <vt:lpstr>Scott’s “Five-finger exercise”</vt:lpstr>
      <vt:lpstr>We are saved by the GRACE OF GOD!</vt:lpstr>
      <vt:lpstr>The Question: IS EVERYONE SAVED?</vt:lpstr>
      <vt:lpstr>Can a man please God without FAITH?</vt:lpstr>
      <vt:lpstr>Can a man receive forgiveness without REPENTANCE?</vt:lpstr>
      <vt:lpstr>Can a man be acknowledged by God without CONFESSING HIM?</vt:lpstr>
      <vt:lpstr>Can a man have his sins forgiven without BAPTISM?</vt:lpstr>
      <vt:lpstr>Does God Require ANYTHING ELSE of man?</vt:lpstr>
      <vt:lpstr>The “Plan” God has devised for man’s salvation contains conditions that we must meet!</vt:lpstr>
      <vt:lpstr>God did His part.   Will you do yours?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Stan Cox</dc:creator>
  <cp:lastModifiedBy>Kyle Pope</cp:lastModifiedBy>
  <cp:revision>21</cp:revision>
  <cp:lastPrinted>2017-01-15T13:27:48Z</cp:lastPrinted>
  <dcterms:created xsi:type="dcterms:W3CDTF">2017-03-01T17:36:53Z</dcterms:created>
  <dcterms:modified xsi:type="dcterms:W3CDTF">2017-03-01T17:38:05Z</dcterms:modified>
</cp:coreProperties>
</file>